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1"/>
  </p:notesMasterIdLst>
  <p:sldIdLst>
    <p:sldId id="2783" r:id="rId5"/>
    <p:sldId id="2740" r:id="rId6"/>
    <p:sldId id="2808" r:id="rId7"/>
    <p:sldId id="2809" r:id="rId8"/>
    <p:sldId id="2742" r:id="rId9"/>
    <p:sldId id="1348" r:id="rId10"/>
    <p:sldId id="2133" r:id="rId11"/>
    <p:sldId id="2807" r:id="rId12"/>
    <p:sldId id="1310" r:id="rId13"/>
    <p:sldId id="2802" r:id="rId14"/>
    <p:sldId id="1408" r:id="rId15"/>
    <p:sldId id="2787" r:id="rId16"/>
    <p:sldId id="1330" r:id="rId17"/>
    <p:sldId id="2804" r:id="rId18"/>
    <p:sldId id="2803" r:id="rId19"/>
    <p:sldId id="2805" r:id="rId20"/>
    <p:sldId id="2806" r:id="rId21"/>
    <p:sldId id="1339" r:id="rId22"/>
    <p:sldId id="2593" r:id="rId23"/>
    <p:sldId id="2134" r:id="rId24"/>
    <p:sldId id="2360" r:id="rId25"/>
    <p:sldId id="1426" r:id="rId26"/>
    <p:sldId id="2596" r:id="rId27"/>
    <p:sldId id="2752" r:id="rId28"/>
    <p:sldId id="2753" r:id="rId29"/>
    <p:sldId id="2755" r:id="rId30"/>
    <p:sldId id="2754" r:id="rId31"/>
    <p:sldId id="2759" r:id="rId32"/>
    <p:sldId id="2758" r:id="rId33"/>
    <p:sldId id="2749" r:id="rId34"/>
    <p:sldId id="2763" r:id="rId35"/>
    <p:sldId id="2766" r:id="rId36"/>
    <p:sldId id="1939" r:id="rId37"/>
    <p:sldId id="2594" r:id="rId38"/>
    <p:sldId id="2135" r:id="rId39"/>
    <p:sldId id="2767" r:id="rId40"/>
    <p:sldId id="2768" r:id="rId41"/>
    <p:sldId id="2769" r:id="rId42"/>
    <p:sldId id="2811" r:id="rId43"/>
    <p:sldId id="2770" r:id="rId44"/>
    <p:sldId id="2771" r:id="rId45"/>
    <p:sldId id="2772" r:id="rId46"/>
    <p:sldId id="2773" r:id="rId47"/>
    <p:sldId id="2775" r:id="rId48"/>
    <p:sldId id="2776" r:id="rId49"/>
    <p:sldId id="2777" r:id="rId50"/>
    <p:sldId id="2778" r:id="rId51"/>
    <p:sldId id="2779" r:id="rId52"/>
    <p:sldId id="2780" r:id="rId53"/>
    <p:sldId id="2781" r:id="rId54"/>
    <p:sldId id="2748" r:id="rId55"/>
    <p:sldId id="2782" r:id="rId56"/>
    <p:sldId id="2595" r:id="rId57"/>
    <p:sldId id="2355" r:id="rId58"/>
    <p:sldId id="2720" r:id="rId59"/>
    <p:sldId id="1331" r:id="rId6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34A75C-3CF5-32EE-33A0-4E945851CE66}" name="Betty | Noordwijkse Methode" initials="B" userId="S::betty@noordwijksemethode.nl::7c650526-d79b-48a9-a35e-658be2db3d3e" providerId="AD"/>
  <p188:author id="{F94E2DC8-2EA8-0A09-0884-B81115140489}" name="Pien Roelofs" initials="PR" userId="S::pien@noordwijksemethode.nl::b51ad472-4010-4755-ab16-f56324e95c7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1CE1A"/>
    <a:srgbClr val="E16C7F"/>
    <a:srgbClr val="62314E"/>
    <a:srgbClr val="CD3E61"/>
    <a:srgbClr val="2BB1C6"/>
    <a:srgbClr val="3C9CD3"/>
    <a:srgbClr val="663753"/>
    <a:srgbClr val="596097"/>
    <a:srgbClr val="CE4164"/>
    <a:srgbClr val="B1B3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30" autoAdjust="0"/>
    <p:restoredTop sz="67664" autoAdjust="0"/>
  </p:normalViewPr>
  <p:slideViewPr>
    <p:cSldViewPr snapToGrid="0">
      <p:cViewPr varScale="1">
        <p:scale>
          <a:sx n="59" d="100"/>
          <a:sy n="59" d="100"/>
        </p:scale>
        <p:origin x="90" y="4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en Roelofs" userId="b51ad472-4010-4755-ab16-f56324e95c71" providerId="ADAL" clId="{A6195DEB-BC53-48DF-8A1E-7CA8BBCECAD8}"/>
    <pc:docChg chg="undo redo custSel addSld delSld modSld sldOrd">
      <pc:chgData name="Pien Roelofs" userId="b51ad472-4010-4755-ab16-f56324e95c71" providerId="ADAL" clId="{A6195DEB-BC53-48DF-8A1E-7CA8BBCECAD8}" dt="2026-09-29T08:51:50.055" v="34544" actId="22"/>
      <pc:docMkLst>
        <pc:docMk/>
      </pc:docMkLst>
      <pc:sldChg chg="modSp mod">
        <pc:chgData name="Pien Roelofs" userId="b51ad472-4010-4755-ab16-f56324e95c71" providerId="ADAL" clId="{A6195DEB-BC53-48DF-8A1E-7CA8BBCECAD8}" dt="2026-09-22T13:19:32.607" v="34462" actId="20577"/>
        <pc:sldMkLst>
          <pc:docMk/>
          <pc:sldMk cId="1875714870" sldId="2360"/>
        </pc:sldMkLst>
        <pc:graphicFrameChg chg="mod modGraphic">
          <ac:chgData name="Pien Roelofs" userId="b51ad472-4010-4755-ab16-f56324e95c71" providerId="ADAL" clId="{A6195DEB-BC53-48DF-8A1E-7CA8BBCECAD8}" dt="2026-09-22T13:19:32.607" v="34462" actId="20577"/>
          <ac:graphicFrameMkLst>
            <pc:docMk/>
            <pc:sldMk cId="1875714870" sldId="2360"/>
            <ac:graphicFrameMk id="4" creationId="{445D7E1D-4888-C2B1-F6F2-39A44E78817D}"/>
          </ac:graphicFrameMkLst>
        </pc:graphicFrameChg>
      </pc:sldChg>
      <pc:sldChg chg="modSp mod">
        <pc:chgData name="Pien Roelofs" userId="b51ad472-4010-4755-ab16-f56324e95c71" providerId="ADAL" clId="{A6195DEB-BC53-48DF-8A1E-7CA8BBCECAD8}" dt="2026-09-09T13:05:29.069" v="34364" actId="20577"/>
        <pc:sldMkLst>
          <pc:docMk/>
          <pc:sldMk cId="2852618854" sldId="2748"/>
        </pc:sldMkLst>
        <pc:spChg chg="mod">
          <ac:chgData name="Pien Roelofs" userId="b51ad472-4010-4755-ab16-f56324e95c71" providerId="ADAL" clId="{A6195DEB-BC53-48DF-8A1E-7CA8BBCECAD8}" dt="2026-09-09T13:05:29.069" v="34364" actId="20577"/>
          <ac:spMkLst>
            <pc:docMk/>
            <pc:sldMk cId="2852618854" sldId="2748"/>
            <ac:spMk id="6" creationId="{F908B7B3-3E34-B368-B570-38EB712735EF}"/>
          </ac:spMkLst>
        </pc:spChg>
        <pc:spChg chg="mod">
          <ac:chgData name="Pien Roelofs" userId="b51ad472-4010-4755-ab16-f56324e95c71" providerId="ADAL" clId="{A6195DEB-BC53-48DF-8A1E-7CA8BBCECAD8}" dt="2026-09-08T08:03:03.657" v="29777" actId="20577"/>
          <ac:spMkLst>
            <pc:docMk/>
            <pc:sldMk cId="2852618854" sldId="2748"/>
            <ac:spMk id="8" creationId="{5D1B523C-7DB0-7D2F-C688-523067916A2F}"/>
          </ac:spMkLst>
        </pc:spChg>
        <pc:spChg chg="mod">
          <ac:chgData name="Pien Roelofs" userId="b51ad472-4010-4755-ab16-f56324e95c71" providerId="ADAL" clId="{A6195DEB-BC53-48DF-8A1E-7CA8BBCECAD8}" dt="2026-09-09T13:05:04.183" v="34316" actId="20577"/>
          <ac:spMkLst>
            <pc:docMk/>
            <pc:sldMk cId="2852618854" sldId="2748"/>
            <ac:spMk id="12" creationId="{E3B81519-55BD-BA4C-98D2-C56CAB15A216}"/>
          </ac:spMkLst>
        </pc:spChg>
        <pc:spChg chg="mod">
          <ac:chgData name="Pien Roelofs" userId="b51ad472-4010-4755-ab16-f56324e95c71" providerId="ADAL" clId="{A6195DEB-BC53-48DF-8A1E-7CA8BBCECAD8}" dt="2026-09-09T13:05:07.563" v="34320" actId="20577"/>
          <ac:spMkLst>
            <pc:docMk/>
            <pc:sldMk cId="2852618854" sldId="2748"/>
            <ac:spMk id="14" creationId="{B7F86992-C0FC-B5F9-696F-5C7C0AD95803}"/>
          </ac:spMkLst>
        </pc:spChg>
      </pc:sldChg>
      <pc:sldChg chg="modSp mod">
        <pc:chgData name="Pien Roelofs" userId="b51ad472-4010-4755-ab16-f56324e95c71" providerId="ADAL" clId="{A6195DEB-BC53-48DF-8A1E-7CA8BBCECAD8}" dt="2026-09-29T08:49:37.034" v="34516" actId="1037"/>
        <pc:sldMkLst>
          <pc:docMk/>
          <pc:sldMk cId="3165875343" sldId="2753"/>
        </pc:sldMkLst>
        <pc:spChg chg="mod">
          <ac:chgData name="Pien Roelofs" userId="b51ad472-4010-4755-ab16-f56324e95c71" providerId="ADAL" clId="{A6195DEB-BC53-48DF-8A1E-7CA8BBCECAD8}" dt="2026-09-29T08:49:37.034" v="34516" actId="1037"/>
          <ac:spMkLst>
            <pc:docMk/>
            <pc:sldMk cId="3165875343" sldId="2753"/>
            <ac:spMk id="15" creationId="{12A11171-AC96-9B33-9D39-C02314796F86}"/>
          </ac:spMkLst>
        </pc:spChg>
      </pc:sldChg>
      <pc:sldChg chg="modSp mod">
        <pc:chgData name="Pien Roelofs" userId="b51ad472-4010-4755-ab16-f56324e95c71" providerId="ADAL" clId="{A6195DEB-BC53-48DF-8A1E-7CA8BBCECAD8}" dt="2026-09-22T13:21:02.830" v="34479" actId="20577"/>
        <pc:sldMkLst>
          <pc:docMk/>
          <pc:sldMk cId="1521343764" sldId="2767"/>
        </pc:sldMkLst>
        <pc:graphicFrameChg chg="mod modGraphic">
          <ac:chgData name="Pien Roelofs" userId="b51ad472-4010-4755-ab16-f56324e95c71" providerId="ADAL" clId="{A6195DEB-BC53-48DF-8A1E-7CA8BBCECAD8}" dt="2026-09-22T13:21:02.830" v="34479" actId="20577"/>
          <ac:graphicFrameMkLst>
            <pc:docMk/>
            <pc:sldMk cId="1521343764" sldId="2767"/>
            <ac:graphicFrameMk id="4" creationId="{32AF6024-FA2C-534F-2C64-3451F555DB9D}"/>
          </ac:graphicFrameMkLst>
        </pc:graphicFrameChg>
      </pc:sldChg>
      <pc:sldChg chg="modSp mod">
        <pc:chgData name="Pien Roelofs" userId="b51ad472-4010-4755-ab16-f56324e95c71" providerId="ADAL" clId="{A6195DEB-BC53-48DF-8A1E-7CA8BBCECAD8}" dt="2026-09-08T14:15:27.585" v="34151" actId="20577"/>
        <pc:sldMkLst>
          <pc:docMk/>
          <pc:sldMk cId="3249799967" sldId="2768"/>
        </pc:sldMkLst>
        <pc:spChg chg="mod">
          <ac:chgData name="Pien Roelofs" userId="b51ad472-4010-4755-ab16-f56324e95c71" providerId="ADAL" clId="{A6195DEB-BC53-48DF-8A1E-7CA8BBCECAD8}" dt="2026-09-08T14:15:27.585" v="34151" actId="20577"/>
          <ac:spMkLst>
            <pc:docMk/>
            <pc:sldMk cId="3249799967" sldId="2768"/>
            <ac:spMk id="8" creationId="{CD6F028C-DFF2-8AB4-71B3-F4E7D683FE68}"/>
          </ac:spMkLst>
        </pc:spChg>
      </pc:sldChg>
      <pc:sldChg chg="addSp delSp modSp mod setBg modAnim modNotesTx">
        <pc:chgData name="Pien Roelofs" userId="b51ad472-4010-4755-ab16-f56324e95c71" providerId="ADAL" clId="{A6195DEB-BC53-48DF-8A1E-7CA8BBCECAD8}" dt="2026-09-09T13:00:30.851" v="34235" actId="20577"/>
        <pc:sldMkLst>
          <pc:docMk/>
          <pc:sldMk cId="1030905618" sldId="2769"/>
        </pc:sldMkLst>
        <pc:spChg chg="add mod">
          <ac:chgData name="Pien Roelofs" userId="b51ad472-4010-4755-ab16-f56324e95c71" providerId="ADAL" clId="{A6195DEB-BC53-48DF-8A1E-7CA8BBCECAD8}" dt="2026-09-09T13:00:19.701" v="34228" actId="207"/>
          <ac:spMkLst>
            <pc:docMk/>
            <pc:sldMk cId="1030905618" sldId="2769"/>
            <ac:spMk id="4" creationId="{E625D324-875D-C73F-71FF-9E8BCDF3DA9B}"/>
          </ac:spMkLst>
        </pc:spChg>
        <pc:spChg chg="add del mod">
          <ac:chgData name="Pien Roelofs" userId="b51ad472-4010-4755-ab16-f56324e95c71" providerId="ADAL" clId="{A6195DEB-BC53-48DF-8A1E-7CA8BBCECAD8}" dt="2026-09-08T13:22:51.616" v="30583" actId="1035"/>
          <ac:spMkLst>
            <pc:docMk/>
            <pc:sldMk cId="1030905618" sldId="2769"/>
            <ac:spMk id="11" creationId="{EBAC4707-5527-B688-4EC5-5CFB3573AE4B}"/>
          </ac:spMkLst>
        </pc:spChg>
        <pc:picChg chg="add mod">
          <ac:chgData name="Pien Roelofs" userId="b51ad472-4010-4755-ab16-f56324e95c71" providerId="ADAL" clId="{A6195DEB-BC53-48DF-8A1E-7CA8BBCECAD8}" dt="2026-09-08T13:24:41.728" v="30616" actId="1076"/>
          <ac:picMkLst>
            <pc:docMk/>
            <pc:sldMk cId="1030905618" sldId="2769"/>
            <ac:picMk id="2" creationId="{96B4E52C-C3EE-4E60-B76B-0647C1697EB2}"/>
          </ac:picMkLst>
        </pc:picChg>
        <pc:picChg chg="add mod ord">
          <ac:chgData name="Pien Roelofs" userId="b51ad472-4010-4755-ab16-f56324e95c71" providerId="ADAL" clId="{A6195DEB-BC53-48DF-8A1E-7CA8BBCECAD8}" dt="2026-09-08T13:29:53.330" v="31159" actId="29295"/>
          <ac:picMkLst>
            <pc:docMk/>
            <pc:sldMk cId="1030905618" sldId="2769"/>
            <ac:picMk id="79" creationId="{633D12CC-8B40-23EA-7972-59A1991BBC37}"/>
          </ac:picMkLst>
        </pc:picChg>
      </pc:sldChg>
      <pc:sldChg chg="modSp mod">
        <pc:chgData name="Pien Roelofs" userId="b51ad472-4010-4755-ab16-f56324e95c71" providerId="ADAL" clId="{A6195DEB-BC53-48DF-8A1E-7CA8BBCECAD8}" dt="2026-09-29T08:51:02.338" v="34543" actId="1037"/>
        <pc:sldMkLst>
          <pc:docMk/>
          <pc:sldMk cId="3841427930" sldId="2771"/>
        </pc:sldMkLst>
        <pc:spChg chg="mod">
          <ac:chgData name="Pien Roelofs" userId="b51ad472-4010-4755-ab16-f56324e95c71" providerId="ADAL" clId="{A6195DEB-BC53-48DF-8A1E-7CA8BBCECAD8}" dt="2026-09-29T08:51:02.338" v="34543" actId="1037"/>
          <ac:spMkLst>
            <pc:docMk/>
            <pc:sldMk cId="3841427930" sldId="2771"/>
            <ac:spMk id="15" creationId="{BB8FA405-2CED-1F39-8434-2412F156CB2A}"/>
          </ac:spMkLst>
        </pc:spChg>
      </pc:sldChg>
      <pc:sldChg chg="modSp mod modNotesTx">
        <pc:chgData name="Pien Roelofs" userId="b51ad472-4010-4755-ab16-f56324e95c71" providerId="ADAL" clId="{A6195DEB-BC53-48DF-8A1E-7CA8BBCECAD8}" dt="2026-09-08T14:16:08.495" v="34164" actId="1037"/>
        <pc:sldMkLst>
          <pc:docMk/>
          <pc:sldMk cId="33097040" sldId="2772"/>
        </pc:sldMkLst>
        <pc:spChg chg="mod">
          <ac:chgData name="Pien Roelofs" userId="b51ad472-4010-4755-ab16-f56324e95c71" providerId="ADAL" clId="{A6195DEB-BC53-48DF-8A1E-7CA8BBCECAD8}" dt="2026-09-08T13:31:13.470" v="31244" actId="20577"/>
          <ac:spMkLst>
            <pc:docMk/>
            <pc:sldMk cId="33097040" sldId="2772"/>
            <ac:spMk id="5" creationId="{30E06558-34A9-4BF6-E98B-FA94351E4C64}"/>
          </ac:spMkLst>
        </pc:spChg>
        <pc:picChg chg="mod">
          <ac:chgData name="Pien Roelofs" userId="b51ad472-4010-4755-ab16-f56324e95c71" providerId="ADAL" clId="{A6195DEB-BC53-48DF-8A1E-7CA8BBCECAD8}" dt="2026-09-08T14:16:08.495" v="34164" actId="1037"/>
          <ac:picMkLst>
            <pc:docMk/>
            <pc:sldMk cId="33097040" sldId="2772"/>
            <ac:picMk id="12" creationId="{6C4472A3-4200-49D2-5441-0E1D9ECE94CC}"/>
          </ac:picMkLst>
        </pc:picChg>
      </pc:sldChg>
      <pc:sldChg chg="addSp delSp mod">
        <pc:chgData name="Pien Roelofs" userId="b51ad472-4010-4755-ab16-f56324e95c71" providerId="ADAL" clId="{A6195DEB-BC53-48DF-8A1E-7CA8BBCECAD8}" dt="2026-09-29T08:51:50.055" v="34544" actId="22"/>
        <pc:sldMkLst>
          <pc:docMk/>
          <pc:sldMk cId="4121365141" sldId="2773"/>
        </pc:sldMkLst>
        <pc:spChg chg="add">
          <ac:chgData name="Pien Roelofs" userId="b51ad472-4010-4755-ab16-f56324e95c71" providerId="ADAL" clId="{A6195DEB-BC53-48DF-8A1E-7CA8BBCECAD8}" dt="2026-09-29T08:51:50.055" v="34544" actId="22"/>
          <ac:spMkLst>
            <pc:docMk/>
            <pc:sldMk cId="4121365141" sldId="2773"/>
            <ac:spMk id="3" creationId="{DEB18249-C794-DB25-8FAE-3814E650EF53}"/>
          </ac:spMkLst>
        </pc:spChg>
      </pc:sldChg>
      <pc:sldChg chg="addSp delSp modSp mod modNotesTx">
        <pc:chgData name="Pien Roelofs" userId="b51ad472-4010-4755-ab16-f56324e95c71" providerId="ADAL" clId="{A6195DEB-BC53-48DF-8A1E-7CA8BBCECAD8}" dt="2026-09-09T13:01:53.204" v="34243" actId="20577"/>
        <pc:sldMkLst>
          <pc:docMk/>
          <pc:sldMk cId="1177158036" sldId="2776"/>
        </pc:sldMkLst>
        <pc:spChg chg="mod">
          <ac:chgData name="Pien Roelofs" userId="b51ad472-4010-4755-ab16-f56324e95c71" providerId="ADAL" clId="{A6195DEB-BC53-48DF-8A1E-7CA8BBCECAD8}" dt="2026-09-08T13:48:29.443" v="32024" actId="14100"/>
          <ac:spMkLst>
            <pc:docMk/>
            <pc:sldMk cId="1177158036" sldId="2776"/>
            <ac:spMk id="13" creationId="{995BAE23-DE47-0259-5C78-CD646820B7AA}"/>
          </ac:spMkLst>
        </pc:spChg>
        <pc:spChg chg="mod">
          <ac:chgData name="Pien Roelofs" userId="b51ad472-4010-4755-ab16-f56324e95c71" providerId="ADAL" clId="{A6195DEB-BC53-48DF-8A1E-7CA8BBCECAD8}" dt="2026-09-08T13:48:22.219" v="32021" actId="20577"/>
          <ac:spMkLst>
            <pc:docMk/>
            <pc:sldMk cId="1177158036" sldId="2776"/>
            <ac:spMk id="15" creationId="{9EC3BC09-D0A5-F900-DD61-02B857B7033F}"/>
          </ac:spMkLst>
        </pc:spChg>
        <pc:spChg chg="add mod">
          <ac:chgData name="Pien Roelofs" userId="b51ad472-4010-4755-ab16-f56324e95c71" providerId="ADAL" clId="{A6195DEB-BC53-48DF-8A1E-7CA8BBCECAD8}" dt="2026-09-08T13:54:41.650" v="32197" actId="1076"/>
          <ac:spMkLst>
            <pc:docMk/>
            <pc:sldMk cId="1177158036" sldId="2776"/>
            <ac:spMk id="22" creationId="{7248679D-6944-228E-E00D-0613C34BE551}"/>
          </ac:spMkLst>
        </pc:spChg>
        <pc:spChg chg="add mod">
          <ac:chgData name="Pien Roelofs" userId="b51ad472-4010-4755-ab16-f56324e95c71" providerId="ADAL" clId="{A6195DEB-BC53-48DF-8A1E-7CA8BBCECAD8}" dt="2026-09-08T14:00:27.680" v="32568" actId="1076"/>
          <ac:spMkLst>
            <pc:docMk/>
            <pc:sldMk cId="1177158036" sldId="2776"/>
            <ac:spMk id="26" creationId="{BAFB7E3B-F903-AE46-03FD-DE818C02C859}"/>
          </ac:spMkLst>
        </pc:spChg>
        <pc:spChg chg="add mod ord">
          <ac:chgData name="Pien Roelofs" userId="b51ad472-4010-4755-ab16-f56324e95c71" providerId="ADAL" clId="{A6195DEB-BC53-48DF-8A1E-7CA8BBCECAD8}" dt="2026-09-08T14:00:20.890" v="32567" actId="1076"/>
          <ac:spMkLst>
            <pc:docMk/>
            <pc:sldMk cId="1177158036" sldId="2776"/>
            <ac:spMk id="29" creationId="{ADD5C3B6-ED9E-DD45-7D33-A2AFD08525DC}"/>
          </ac:spMkLst>
        </pc:spChg>
        <pc:spChg chg="add mod">
          <ac:chgData name="Pien Roelofs" userId="b51ad472-4010-4755-ab16-f56324e95c71" providerId="ADAL" clId="{A6195DEB-BC53-48DF-8A1E-7CA8BBCECAD8}" dt="2026-09-08T14:00:20.890" v="32567" actId="1076"/>
          <ac:spMkLst>
            <pc:docMk/>
            <pc:sldMk cId="1177158036" sldId="2776"/>
            <ac:spMk id="31" creationId="{CCD5792C-90A9-C1B8-3749-6E0360498B4C}"/>
          </ac:spMkLst>
        </pc:spChg>
        <pc:spChg chg="add mod">
          <ac:chgData name="Pien Roelofs" userId="b51ad472-4010-4755-ab16-f56324e95c71" providerId="ADAL" clId="{A6195DEB-BC53-48DF-8A1E-7CA8BBCECAD8}" dt="2026-09-08T14:00:20.890" v="32567" actId="1076"/>
          <ac:spMkLst>
            <pc:docMk/>
            <pc:sldMk cId="1177158036" sldId="2776"/>
            <ac:spMk id="33" creationId="{072F47AA-7E87-153D-A69B-A9BA07AFFC97}"/>
          </ac:spMkLst>
        </pc:spChg>
        <pc:spChg chg="add mod">
          <ac:chgData name="Pien Roelofs" userId="b51ad472-4010-4755-ab16-f56324e95c71" providerId="ADAL" clId="{A6195DEB-BC53-48DF-8A1E-7CA8BBCECAD8}" dt="2026-09-08T14:00:34.872" v="32570" actId="1076"/>
          <ac:spMkLst>
            <pc:docMk/>
            <pc:sldMk cId="1177158036" sldId="2776"/>
            <ac:spMk id="35" creationId="{9374029B-E41E-B568-E849-1119AD789FCF}"/>
          </ac:spMkLst>
        </pc:spChg>
        <pc:spChg chg="add mod">
          <ac:chgData name="Pien Roelofs" userId="b51ad472-4010-4755-ab16-f56324e95c71" providerId="ADAL" clId="{A6195DEB-BC53-48DF-8A1E-7CA8BBCECAD8}" dt="2026-09-08T14:00:31.609" v="32569" actId="1076"/>
          <ac:spMkLst>
            <pc:docMk/>
            <pc:sldMk cId="1177158036" sldId="2776"/>
            <ac:spMk id="37" creationId="{DF286BEC-7F7F-2CF8-068E-C99AB971A268}"/>
          </ac:spMkLst>
        </pc:spChg>
        <pc:spChg chg="add mod">
          <ac:chgData name="Pien Roelofs" userId="b51ad472-4010-4755-ab16-f56324e95c71" providerId="ADAL" clId="{A6195DEB-BC53-48DF-8A1E-7CA8BBCECAD8}" dt="2026-09-08T14:00:31.609" v="32569" actId="1076"/>
          <ac:spMkLst>
            <pc:docMk/>
            <pc:sldMk cId="1177158036" sldId="2776"/>
            <ac:spMk id="39" creationId="{C8A92A0A-D18B-18EB-F2CC-9F5BFFEA48CF}"/>
          </ac:spMkLst>
        </pc:spChg>
        <pc:spChg chg="add mod">
          <ac:chgData name="Pien Roelofs" userId="b51ad472-4010-4755-ab16-f56324e95c71" providerId="ADAL" clId="{A6195DEB-BC53-48DF-8A1E-7CA8BBCECAD8}" dt="2026-09-08T14:00:20.890" v="32567" actId="1076"/>
          <ac:spMkLst>
            <pc:docMk/>
            <pc:sldMk cId="1177158036" sldId="2776"/>
            <ac:spMk id="41" creationId="{377F4EB0-727E-E03D-F606-A3F7AC3FE334}"/>
          </ac:spMkLst>
        </pc:spChg>
        <pc:spChg chg="add mod">
          <ac:chgData name="Pien Roelofs" userId="b51ad472-4010-4755-ab16-f56324e95c71" providerId="ADAL" clId="{A6195DEB-BC53-48DF-8A1E-7CA8BBCECAD8}" dt="2026-09-08T14:00:27.680" v="32568" actId="1076"/>
          <ac:spMkLst>
            <pc:docMk/>
            <pc:sldMk cId="1177158036" sldId="2776"/>
            <ac:spMk id="43" creationId="{AE6F5677-43CA-9403-1215-E6012FC012EC}"/>
          </ac:spMkLst>
        </pc:spChg>
        <pc:spChg chg="add mod">
          <ac:chgData name="Pien Roelofs" userId="b51ad472-4010-4755-ab16-f56324e95c71" providerId="ADAL" clId="{A6195DEB-BC53-48DF-8A1E-7CA8BBCECAD8}" dt="2026-09-08T14:00:34.872" v="32570" actId="1076"/>
          <ac:spMkLst>
            <pc:docMk/>
            <pc:sldMk cId="1177158036" sldId="2776"/>
            <ac:spMk id="45" creationId="{023D91C6-49D5-992D-1EEA-111EB25980A0}"/>
          </ac:spMkLst>
        </pc:spChg>
        <pc:spChg chg="add mod">
          <ac:chgData name="Pien Roelofs" userId="b51ad472-4010-4755-ab16-f56324e95c71" providerId="ADAL" clId="{A6195DEB-BC53-48DF-8A1E-7CA8BBCECAD8}" dt="2026-09-08T14:00:53.638" v="32582" actId="1076"/>
          <ac:spMkLst>
            <pc:docMk/>
            <pc:sldMk cId="1177158036" sldId="2776"/>
            <ac:spMk id="50" creationId="{66C22D97-8530-D405-8166-17C579E7BD57}"/>
          </ac:spMkLst>
        </pc:spChg>
        <pc:picChg chg="add mod">
          <ac:chgData name="Pien Roelofs" userId="b51ad472-4010-4755-ab16-f56324e95c71" providerId="ADAL" clId="{A6195DEB-BC53-48DF-8A1E-7CA8BBCECAD8}" dt="2026-09-08T13:54:41.650" v="32197" actId="1076"/>
          <ac:picMkLst>
            <pc:docMk/>
            <pc:sldMk cId="1177158036" sldId="2776"/>
            <ac:picMk id="19" creationId="{05D42697-0636-B929-5D68-E06156AB2899}"/>
          </ac:picMkLst>
        </pc:picChg>
        <pc:picChg chg="add mod">
          <ac:chgData name="Pien Roelofs" userId="b51ad472-4010-4755-ab16-f56324e95c71" providerId="ADAL" clId="{A6195DEB-BC53-48DF-8A1E-7CA8BBCECAD8}" dt="2026-09-08T14:00:14.848" v="32566" actId="1076"/>
          <ac:picMkLst>
            <pc:docMk/>
            <pc:sldMk cId="1177158036" sldId="2776"/>
            <ac:picMk id="52" creationId="{BF260CDC-B42F-EE58-EF67-5221BCECD4E7}"/>
          </ac:picMkLst>
        </pc:picChg>
      </pc:sldChg>
      <pc:sldChg chg="addSp delSp modSp add del mod modNotesTx">
        <pc:chgData name="Pien Roelofs" userId="b51ad472-4010-4755-ab16-f56324e95c71" providerId="ADAL" clId="{A6195DEB-BC53-48DF-8A1E-7CA8BBCECAD8}" dt="2026-09-08T14:17:34.024" v="34175" actId="20577"/>
        <pc:sldMkLst>
          <pc:docMk/>
          <pc:sldMk cId="115564635" sldId="2777"/>
        </pc:sldMkLst>
        <pc:spChg chg="add mod">
          <ac:chgData name="Pien Roelofs" userId="b51ad472-4010-4755-ab16-f56324e95c71" providerId="ADAL" clId="{A6195DEB-BC53-48DF-8A1E-7CA8BBCECAD8}" dt="2026-09-08T14:13:33.584" v="33979" actId="1076"/>
          <ac:spMkLst>
            <pc:docMk/>
            <pc:sldMk cId="115564635" sldId="2777"/>
            <ac:spMk id="4" creationId="{9D10B672-B5EC-3CCA-F9CE-67F18128AB7B}"/>
          </ac:spMkLst>
        </pc:spChg>
        <pc:spChg chg="add mod">
          <ac:chgData name="Pien Roelofs" userId="b51ad472-4010-4755-ab16-f56324e95c71" providerId="ADAL" clId="{A6195DEB-BC53-48DF-8A1E-7CA8BBCECAD8}" dt="2026-09-08T14:13:33.584" v="33979" actId="1076"/>
          <ac:spMkLst>
            <pc:docMk/>
            <pc:sldMk cId="115564635" sldId="2777"/>
            <ac:spMk id="6" creationId="{89E4DA97-D99C-EAD0-3E4A-2EB362F7F2D0}"/>
          </ac:spMkLst>
        </pc:spChg>
        <pc:spChg chg="mod">
          <ac:chgData name="Pien Roelofs" userId="b51ad472-4010-4755-ab16-f56324e95c71" providerId="ADAL" clId="{A6195DEB-BC53-48DF-8A1E-7CA8BBCECAD8}" dt="2026-09-08T14:01:31.435" v="32606" actId="20577"/>
          <ac:spMkLst>
            <pc:docMk/>
            <pc:sldMk cId="115564635" sldId="2777"/>
            <ac:spMk id="11" creationId="{7E7B8008-0068-BA79-8544-F62A00C0E7A2}"/>
          </ac:spMkLst>
        </pc:spChg>
        <pc:spChg chg="mod">
          <ac:chgData name="Pien Roelofs" userId="b51ad472-4010-4755-ab16-f56324e95c71" providerId="ADAL" clId="{A6195DEB-BC53-48DF-8A1E-7CA8BBCECAD8}" dt="2026-09-08T14:01:37.399" v="32632" actId="20577"/>
          <ac:spMkLst>
            <pc:docMk/>
            <pc:sldMk cId="115564635" sldId="2777"/>
            <ac:spMk id="15" creationId="{3DFBB1EF-67DB-5C7A-8947-1DD9347F0D8C}"/>
          </ac:spMkLst>
        </pc:spChg>
        <pc:spChg chg="add mod">
          <ac:chgData name="Pien Roelofs" userId="b51ad472-4010-4755-ab16-f56324e95c71" providerId="ADAL" clId="{A6195DEB-BC53-48DF-8A1E-7CA8BBCECAD8}" dt="2026-09-08T14:13:33.584" v="33979" actId="1076"/>
          <ac:spMkLst>
            <pc:docMk/>
            <pc:sldMk cId="115564635" sldId="2777"/>
            <ac:spMk id="16" creationId="{84835832-F982-7E13-A82B-D6D3AB79A24B}"/>
          </ac:spMkLst>
        </pc:spChg>
        <pc:picChg chg="add mod">
          <ac:chgData name="Pien Roelofs" userId="b51ad472-4010-4755-ab16-f56324e95c71" providerId="ADAL" clId="{A6195DEB-BC53-48DF-8A1E-7CA8BBCECAD8}" dt="2026-09-08T14:13:33.584" v="33979" actId="1076"/>
          <ac:picMkLst>
            <pc:docMk/>
            <pc:sldMk cId="115564635" sldId="2777"/>
            <ac:picMk id="21" creationId="{7FF2AD96-A9CC-3620-8524-D60062306983}"/>
          </ac:picMkLst>
        </pc:picChg>
      </pc:sldChg>
      <pc:sldChg chg="addSp delSp modSp add mod modNotesTx">
        <pc:chgData name="Pien Roelofs" userId="b51ad472-4010-4755-ab16-f56324e95c71" providerId="ADAL" clId="{A6195DEB-BC53-48DF-8A1E-7CA8BBCECAD8}" dt="2026-09-09T13:04:25.491" v="34312" actId="20577"/>
        <pc:sldMkLst>
          <pc:docMk/>
          <pc:sldMk cId="2088700922" sldId="2803"/>
        </pc:sldMkLst>
      </pc:sldChg>
      <pc:sldChg chg="modSp add mod modNotesTx">
        <pc:chgData name="Pien Roelofs" userId="b51ad472-4010-4755-ab16-f56324e95c71" providerId="ADAL" clId="{A6195DEB-BC53-48DF-8A1E-7CA8BBCECAD8}" dt="2026-09-29T08:49:02.582" v="34483" actId="20577"/>
        <pc:sldMkLst>
          <pc:docMk/>
          <pc:sldMk cId="1800980073" sldId="2805"/>
        </pc:sldMkLst>
        <pc:spChg chg="mod">
          <ac:chgData name="Pien Roelofs" userId="b51ad472-4010-4755-ab16-f56324e95c71" providerId="ADAL" clId="{A6195DEB-BC53-48DF-8A1E-7CA8BBCECAD8}" dt="2026-09-08T13:12:26.317" v="30014" actId="20577"/>
          <ac:spMkLst>
            <pc:docMk/>
            <pc:sldMk cId="1800980073" sldId="2805"/>
            <ac:spMk id="6" creationId="{D7EAB88F-A2B0-4C53-7AAE-8A4EED539E14}"/>
          </ac:spMkLst>
        </pc:spChg>
        <pc:spChg chg="mod">
          <ac:chgData name="Pien Roelofs" userId="b51ad472-4010-4755-ab16-f56324e95c71" providerId="ADAL" clId="{A6195DEB-BC53-48DF-8A1E-7CA8BBCECAD8}" dt="2026-09-29T08:49:02.582" v="34483" actId="20577"/>
          <ac:spMkLst>
            <pc:docMk/>
            <pc:sldMk cId="1800980073" sldId="2805"/>
            <ac:spMk id="14" creationId="{6B4FE321-8BE9-0220-2794-3E8116DF96D0}"/>
          </ac:spMkLst>
        </pc:spChg>
        <pc:spChg chg="mod">
          <ac:chgData name="Pien Roelofs" userId="b51ad472-4010-4755-ab16-f56324e95c71" providerId="ADAL" clId="{A6195DEB-BC53-48DF-8A1E-7CA8BBCECAD8}" dt="2026-09-08T13:11:51.639" v="29842" actId="1036"/>
          <ac:spMkLst>
            <pc:docMk/>
            <pc:sldMk cId="1800980073" sldId="2805"/>
            <ac:spMk id="32" creationId="{2E1A18AB-5F76-E53B-57C6-3A11C6D5F203}"/>
          </ac:spMkLst>
        </pc:spChg>
      </pc:sldChg>
      <pc:sldChg chg="addSp modSp new mod">
        <pc:chgData name="Pien Roelofs" userId="b51ad472-4010-4755-ab16-f56324e95c71" providerId="ADAL" clId="{A6195DEB-BC53-48DF-8A1E-7CA8BBCECAD8}" dt="2026-09-08T13:14:44.070" v="30457" actId="122"/>
        <pc:sldMkLst>
          <pc:docMk/>
          <pc:sldMk cId="2443568229" sldId="2806"/>
        </pc:sldMkLst>
        <pc:spChg chg="add mod">
          <ac:chgData name="Pien Roelofs" userId="b51ad472-4010-4755-ab16-f56324e95c71" providerId="ADAL" clId="{A6195DEB-BC53-48DF-8A1E-7CA8BBCECAD8}" dt="2026-09-08T13:14:44.070" v="30457" actId="122"/>
          <ac:spMkLst>
            <pc:docMk/>
            <pc:sldMk cId="2443568229" sldId="2806"/>
            <ac:spMk id="2" creationId="{F8C0050F-3359-4AD5-EB40-4F25D5CA9CC6}"/>
          </ac:spMkLst>
        </pc:spChg>
        <pc:spChg chg="add mod">
          <ac:chgData name="Pien Roelofs" userId="b51ad472-4010-4755-ab16-f56324e95c71" providerId="ADAL" clId="{A6195DEB-BC53-48DF-8A1E-7CA8BBCECAD8}" dt="2026-09-08T13:14:39.255" v="30456" actId="1076"/>
          <ac:spMkLst>
            <pc:docMk/>
            <pc:sldMk cId="2443568229" sldId="2806"/>
            <ac:spMk id="4" creationId="{9F2043BA-A7E6-6FDD-E730-BDFABC9B3F90}"/>
          </ac:spMkLst>
        </pc:spChg>
        <pc:picChg chg="add mod">
          <ac:chgData name="Pien Roelofs" userId="b51ad472-4010-4755-ab16-f56324e95c71" providerId="ADAL" clId="{A6195DEB-BC53-48DF-8A1E-7CA8BBCECAD8}" dt="2026-09-08T13:11:37.182" v="29820" actId="1076"/>
          <ac:picMkLst>
            <pc:docMk/>
            <pc:sldMk cId="2443568229" sldId="2806"/>
            <ac:picMk id="3" creationId="{4F80FB84-1257-4793-C335-8369D02AE1CA}"/>
          </ac:picMkLst>
        </pc:picChg>
        <pc:picChg chg="add mod">
          <ac:chgData name="Pien Roelofs" userId="b51ad472-4010-4755-ab16-f56324e95c71" providerId="ADAL" clId="{A6195DEB-BC53-48DF-8A1E-7CA8BBCECAD8}" dt="2026-09-08T13:11:32.296" v="29819" actId="1076"/>
          <ac:picMkLst>
            <pc:docMk/>
            <pc:sldMk cId="2443568229" sldId="2806"/>
            <ac:picMk id="5" creationId="{395616A9-7F4B-2883-2D42-FD6489219560}"/>
          </ac:picMkLst>
        </pc:picChg>
        <pc:picChg chg="add mod">
          <ac:chgData name="Pien Roelofs" userId="b51ad472-4010-4755-ab16-f56324e95c71" providerId="ADAL" clId="{A6195DEB-BC53-48DF-8A1E-7CA8BBCECAD8}" dt="2026-09-08T13:11:28.643" v="29818" actId="1076"/>
          <ac:picMkLst>
            <pc:docMk/>
            <pc:sldMk cId="2443568229" sldId="2806"/>
            <ac:picMk id="7" creationId="{DA325A1D-60CC-55EB-DFD3-361D6CA6E872}"/>
          </ac:picMkLst>
        </pc:picChg>
      </pc:sldChg>
      <pc:sldChg chg="modSp mod">
        <pc:chgData name="Pien Roelofs" userId="b51ad472-4010-4755-ab16-f56324e95c71" providerId="ADAL" clId="{A6195DEB-BC53-48DF-8A1E-7CA8BBCECAD8}" dt="2026-09-22T13:19:41.755" v="34463"/>
        <pc:sldMkLst>
          <pc:docMk/>
          <pc:sldMk cId="2138136445" sldId="2807"/>
        </pc:sldMkLst>
        <pc:graphicFrameChg chg="mod modGraphic">
          <ac:chgData name="Pien Roelofs" userId="b51ad472-4010-4755-ab16-f56324e95c71" providerId="ADAL" clId="{A6195DEB-BC53-48DF-8A1E-7CA8BBCECAD8}" dt="2026-09-22T13:19:41.755" v="34463"/>
          <ac:graphicFrameMkLst>
            <pc:docMk/>
            <pc:sldMk cId="2138136445" sldId="2807"/>
            <ac:graphicFrameMk id="4" creationId="{01617F1B-5F81-825D-DEA1-B4B9DCCCB8E8}"/>
          </ac:graphicFrameMkLst>
        </pc:graphicFrameChg>
      </pc:sldChg>
      <pc:sldChg chg="addSp delSp modSp add mod delAnim modNotesTx">
        <pc:chgData name="Pien Roelofs" userId="b51ad472-4010-4755-ab16-f56324e95c71" providerId="ADAL" clId="{A6195DEB-BC53-48DF-8A1E-7CA8BBCECAD8}" dt="2026-09-08T13:29:48.994" v="31158" actId="29295"/>
        <pc:sldMkLst>
          <pc:docMk/>
          <pc:sldMk cId="1395827669" sldId="2811"/>
        </pc:sldMkLst>
        <pc:spChg chg="add mod">
          <ac:chgData name="Pien Roelofs" userId="b51ad472-4010-4755-ab16-f56324e95c71" providerId="ADAL" clId="{A6195DEB-BC53-48DF-8A1E-7CA8BBCECAD8}" dt="2026-09-08T13:29:23.253" v="31154" actId="20577"/>
          <ac:spMkLst>
            <pc:docMk/>
            <pc:sldMk cId="1395827669" sldId="2811"/>
            <ac:spMk id="4" creationId="{E65658AB-CFBB-5A9D-AAF0-474FE880A2DB}"/>
          </ac:spMkLst>
        </pc:spChg>
        <pc:spChg chg="add mod">
          <ac:chgData name="Pien Roelofs" userId="b51ad472-4010-4755-ab16-f56324e95c71" providerId="ADAL" clId="{A6195DEB-BC53-48DF-8A1E-7CA8BBCECAD8}" dt="2026-09-08T13:29:10.557" v="31133" actId="1076"/>
          <ac:spMkLst>
            <pc:docMk/>
            <pc:sldMk cId="1395827669" sldId="2811"/>
            <ac:spMk id="12" creationId="{AF2A9980-4A13-B8BA-20E4-3308E844887C}"/>
          </ac:spMkLst>
        </pc:spChg>
        <pc:spChg chg="add mod">
          <ac:chgData name="Pien Roelofs" userId="b51ad472-4010-4755-ab16-f56324e95c71" providerId="ADAL" clId="{A6195DEB-BC53-48DF-8A1E-7CA8BBCECAD8}" dt="2026-09-08T13:26:58.836" v="30828" actId="20577"/>
          <ac:spMkLst>
            <pc:docMk/>
            <pc:sldMk cId="1395827669" sldId="2811"/>
            <ac:spMk id="14" creationId="{EEB0B112-95B7-DD75-516E-DDEBDD747AA3}"/>
          </ac:spMkLst>
        </pc:spChg>
        <pc:spChg chg="add mod">
          <ac:chgData name="Pien Roelofs" userId="b51ad472-4010-4755-ab16-f56324e95c71" providerId="ADAL" clId="{A6195DEB-BC53-48DF-8A1E-7CA8BBCECAD8}" dt="2026-09-08T13:29:12.789" v="31134" actId="1076"/>
          <ac:spMkLst>
            <pc:docMk/>
            <pc:sldMk cId="1395827669" sldId="2811"/>
            <ac:spMk id="18" creationId="{3B15181D-D061-B22B-ECA4-CA496C80C9E8}"/>
          </ac:spMkLst>
        </pc:spChg>
        <pc:picChg chg="add mod">
          <ac:chgData name="Pien Roelofs" userId="b51ad472-4010-4755-ab16-f56324e95c71" providerId="ADAL" clId="{A6195DEB-BC53-48DF-8A1E-7CA8BBCECAD8}" dt="2026-09-08T13:28:12.580" v="30914" actId="1076"/>
          <ac:picMkLst>
            <pc:docMk/>
            <pc:sldMk cId="1395827669" sldId="2811"/>
            <ac:picMk id="6" creationId="{24F7CF4C-28C1-739A-55A4-B4C78822D6B5}"/>
          </ac:picMkLst>
        </pc:picChg>
        <pc:picChg chg="add mod">
          <ac:chgData name="Pien Roelofs" userId="b51ad472-4010-4755-ab16-f56324e95c71" providerId="ADAL" clId="{A6195DEB-BC53-48DF-8A1E-7CA8BBCECAD8}" dt="2026-09-08T13:29:30.252" v="31157" actId="1076"/>
          <ac:picMkLst>
            <pc:docMk/>
            <pc:sldMk cId="1395827669" sldId="2811"/>
            <ac:picMk id="16" creationId="{D2948B23-2262-E4C7-B41C-D775DD3469AB}"/>
          </ac:picMkLst>
        </pc:picChg>
        <pc:picChg chg="mod">
          <ac:chgData name="Pien Roelofs" userId="b51ad472-4010-4755-ab16-f56324e95c71" providerId="ADAL" clId="{A6195DEB-BC53-48DF-8A1E-7CA8BBCECAD8}" dt="2026-09-08T13:29:48.994" v="31158" actId="29295"/>
          <ac:picMkLst>
            <pc:docMk/>
            <pc:sldMk cId="1395827669" sldId="2811"/>
            <ac:picMk id="79" creationId="{633D12CC-8B40-23EA-7972-59A1991BBC37}"/>
          </ac:picMkLst>
        </pc:picChg>
      </pc:sldChg>
    </pc:docChg>
  </pc:docChgLst>
  <pc:docChgLst>
    <pc:chgData name="Betty | Noordwijkse Methode" userId="7c650526-d79b-48a9-a35e-658be2db3d3e" providerId="ADAL" clId="{B7411758-69D6-4A81-ACED-C7F1B55E2910}"/>
    <pc:docChg chg="undo custSel modSld">
      <pc:chgData name="Betty | Noordwijkse Methode" userId="7c650526-d79b-48a9-a35e-658be2db3d3e" providerId="ADAL" clId="{B7411758-69D6-4A81-ACED-C7F1B55E2910}" dt="2026-09-28T09:52:41.552" v="52" actId="20577"/>
      <pc:docMkLst>
        <pc:docMk/>
      </pc:docMkLst>
      <pc:sldChg chg="modSp mod">
        <pc:chgData name="Betty | Noordwijkse Methode" userId="7c650526-d79b-48a9-a35e-658be2db3d3e" providerId="ADAL" clId="{B7411758-69D6-4A81-ACED-C7F1B55E2910}" dt="2026-09-28T09:52:41.552" v="52" actId="20577"/>
        <pc:sldMkLst>
          <pc:docMk/>
          <pc:sldMk cId="2852618854" sldId="2748"/>
        </pc:sldMkLst>
        <pc:spChg chg="mod">
          <ac:chgData name="Betty | Noordwijkse Methode" userId="7c650526-d79b-48a9-a35e-658be2db3d3e" providerId="ADAL" clId="{B7411758-69D6-4A81-ACED-C7F1B55E2910}" dt="2026-09-28T09:52:41.552" v="52" actId="20577"/>
          <ac:spMkLst>
            <pc:docMk/>
            <pc:sldMk cId="2852618854" sldId="2748"/>
            <ac:spMk id="25" creationId="{8C5EA910-A5DF-C7B3-0A4F-A1747CCB24F6}"/>
          </ac:spMkLst>
        </pc:spChg>
      </pc:sldChg>
      <pc:sldChg chg="modSp mod">
        <pc:chgData name="Betty | Noordwijkse Methode" userId="7c650526-d79b-48a9-a35e-658be2db3d3e" providerId="ADAL" clId="{B7411758-69D6-4A81-ACED-C7F1B55E2910}" dt="2026-09-28T09:32:58.172" v="4" actId="1076"/>
        <pc:sldMkLst>
          <pc:docMk/>
          <pc:sldMk cId="3223607787" sldId="2754"/>
        </pc:sldMkLst>
        <pc:spChg chg="mod">
          <ac:chgData name="Betty | Noordwijkse Methode" userId="7c650526-d79b-48a9-a35e-658be2db3d3e" providerId="ADAL" clId="{B7411758-69D6-4A81-ACED-C7F1B55E2910}" dt="2026-09-28T09:32:58.172" v="4" actId="1076"/>
          <ac:spMkLst>
            <pc:docMk/>
            <pc:sldMk cId="3223607787" sldId="2754"/>
            <ac:spMk id="11" creationId="{4C4835AF-CA74-733E-DA7A-4EEABEFB92C2}"/>
          </ac:spMkLst>
        </pc:spChg>
        <pc:spChg chg="mod">
          <ac:chgData name="Betty | Noordwijkse Methode" userId="7c650526-d79b-48a9-a35e-658be2db3d3e" providerId="ADAL" clId="{B7411758-69D6-4A81-ACED-C7F1B55E2910}" dt="2026-09-28T09:32:57.800" v="3" actId="1076"/>
          <ac:spMkLst>
            <pc:docMk/>
            <pc:sldMk cId="3223607787" sldId="2754"/>
            <ac:spMk id="15" creationId="{EABE9E01-7485-C635-B77B-5C59EEB5329F}"/>
          </ac:spMkLst>
        </pc:spChg>
      </pc:sldChg>
      <pc:sldChg chg="modNotesTx">
        <pc:chgData name="Betty | Noordwijkse Methode" userId="7c650526-d79b-48a9-a35e-658be2db3d3e" providerId="ADAL" clId="{B7411758-69D6-4A81-ACED-C7F1B55E2910}" dt="2026-09-28T09:45:02.361" v="30" actId="20577"/>
        <pc:sldMkLst>
          <pc:docMk/>
          <pc:sldMk cId="2904998426" sldId="2770"/>
        </pc:sldMkLst>
      </pc:sldChg>
      <pc:sldChg chg="modNotesTx">
        <pc:chgData name="Betty | Noordwijkse Methode" userId="7c650526-d79b-48a9-a35e-658be2db3d3e" providerId="ADAL" clId="{B7411758-69D6-4A81-ACED-C7F1B55E2910}" dt="2026-09-28T09:45:07.181" v="31" actId="20577"/>
        <pc:sldMkLst>
          <pc:docMk/>
          <pc:sldMk cId="3841427930" sldId="2771"/>
        </pc:sldMkLst>
      </pc:sldChg>
      <pc:sldChg chg="modSp mod">
        <pc:chgData name="Betty | Noordwijkse Methode" userId="7c650526-d79b-48a9-a35e-658be2db3d3e" providerId="ADAL" clId="{B7411758-69D6-4A81-ACED-C7F1B55E2910}" dt="2026-09-28T09:20:12.894" v="0" actId="207"/>
        <pc:sldMkLst>
          <pc:docMk/>
          <pc:sldMk cId="1800980073" sldId="2805"/>
        </pc:sldMkLst>
        <pc:spChg chg="mod">
          <ac:chgData name="Betty | Noordwijkse Methode" userId="7c650526-d79b-48a9-a35e-658be2db3d3e" providerId="ADAL" clId="{B7411758-69D6-4A81-ACED-C7F1B55E2910}" dt="2026-09-28T09:20:12.894" v="0" actId="207"/>
          <ac:spMkLst>
            <pc:docMk/>
            <pc:sldMk cId="1800980073" sldId="2805"/>
            <ac:spMk id="32" creationId="{2E1A18AB-5F76-E53B-57C6-3A11C6D5F20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63ED4F-DDB5-4ECE-8373-C205642DB551}" type="datetimeFigureOut">
              <a:rPr lang="nl-NL" smtClean="0"/>
              <a:t>29-9-2026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B0619-5E7D-4043-9E64-AB5674A10325}" type="slidenum">
              <a:rPr lang="nl-NL" smtClean="0"/>
              <a:t>‹nr.›</a:t>
            </a:fld>
            <a:endParaRPr lang="nl-NL"/>
          </a:p>
        </p:txBody>
      </p:sp>
    </p:spTree>
    <p:extLst>
      <p:ext uri="{BB962C8B-B14F-4D97-AF65-F5344CB8AC3E}">
        <p14:creationId xmlns:p14="http://schemas.microsoft.com/office/powerpoint/2010/main" val="365364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chooltv.nl/video-item/welke-invloed-hebben-de-oceanen-op-het-klimaat-stromingen-in-de-oceaan-transporteren-warm-en-koud"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B59B-4BC5-AFAC-5357-59ED9BC7DC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DDA12E-BC16-0148-99AC-3F1AA4D421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2C09BC5-A608-0A89-3C87-7273640F585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C144240-2422-523E-5096-976B39E307BF}"/>
              </a:ext>
            </a:extLst>
          </p:cNvPr>
          <p:cNvSpPr>
            <a:spLocks noGrp="1"/>
          </p:cNvSpPr>
          <p:nvPr>
            <p:ph type="sldNum" sz="quarter" idx="5"/>
          </p:nvPr>
        </p:nvSpPr>
        <p:spPr/>
        <p:txBody>
          <a:bodyPr/>
          <a:lstStyle/>
          <a:p>
            <a:fld id="{14B9C266-6BA2-43B1-BFBA-7C3D359042D9}" type="slidenum">
              <a:rPr lang="nl-NL" smtClean="0"/>
              <a:t>1</a:t>
            </a:fld>
            <a:endParaRPr lang="nl-NL"/>
          </a:p>
        </p:txBody>
      </p:sp>
    </p:spTree>
    <p:extLst>
      <p:ext uri="{BB962C8B-B14F-4D97-AF65-F5344CB8AC3E}">
        <p14:creationId xmlns:p14="http://schemas.microsoft.com/office/powerpoint/2010/main" val="1993564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B5E59-C8AB-F3B9-1C72-744DBAC6B3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1BDEEF-91BC-F612-8E5C-BAB8C8D056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98226F5-DD70-DD02-A860-768ACC1935A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F6C8527-9F5A-2270-1757-202809E6D731}"/>
              </a:ext>
            </a:extLst>
          </p:cNvPr>
          <p:cNvSpPr>
            <a:spLocks noGrp="1"/>
          </p:cNvSpPr>
          <p:nvPr>
            <p:ph type="sldNum" sz="quarter" idx="5"/>
          </p:nvPr>
        </p:nvSpPr>
        <p:spPr/>
        <p:txBody>
          <a:bodyPr/>
          <a:lstStyle/>
          <a:p>
            <a:fld id="{046B0619-5E7D-4043-9E64-AB5674A10325}" type="slidenum">
              <a:rPr lang="nl-NL" smtClean="0"/>
              <a:t>2</a:t>
            </a:fld>
            <a:endParaRPr lang="nl-NL"/>
          </a:p>
        </p:txBody>
      </p:sp>
    </p:spTree>
    <p:extLst>
      <p:ext uri="{BB962C8B-B14F-4D97-AF65-F5344CB8AC3E}">
        <p14:creationId xmlns:p14="http://schemas.microsoft.com/office/powerpoint/2010/main" val="1913874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a:t>
            </a:fld>
            <a:endParaRPr lang="nl-NL"/>
          </a:p>
        </p:txBody>
      </p:sp>
    </p:spTree>
    <p:extLst>
      <p:ext uri="{BB962C8B-B14F-4D97-AF65-F5344CB8AC3E}">
        <p14:creationId xmlns:p14="http://schemas.microsoft.com/office/powerpoint/2010/main" val="2715482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97EFF-485C-29C5-7326-51164E3685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A9AC7AB-4BA1-2AE0-DDB4-C5F1233B48E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4AE2914-9720-64FC-95E3-BDA55253AD0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AFAFAF8-5BEA-D44A-61C6-4215F0DBBF5C}"/>
              </a:ext>
            </a:extLst>
          </p:cNvPr>
          <p:cNvSpPr>
            <a:spLocks noGrp="1"/>
          </p:cNvSpPr>
          <p:nvPr>
            <p:ph type="sldNum" sz="quarter" idx="5"/>
          </p:nvPr>
        </p:nvSpPr>
        <p:spPr/>
        <p:txBody>
          <a:bodyPr/>
          <a:lstStyle/>
          <a:p>
            <a:fld id="{046B0619-5E7D-4043-9E64-AB5674A10325}" type="slidenum">
              <a:rPr lang="nl-NL" smtClean="0"/>
              <a:t>4</a:t>
            </a:fld>
            <a:endParaRPr lang="nl-NL"/>
          </a:p>
        </p:txBody>
      </p:sp>
    </p:spTree>
    <p:extLst>
      <p:ext uri="{BB962C8B-B14F-4D97-AF65-F5344CB8AC3E}">
        <p14:creationId xmlns:p14="http://schemas.microsoft.com/office/powerpoint/2010/main" val="905269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99835-C2CA-3C15-2469-64BD92DEB8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82522A-D0DB-BF21-2744-70667B1D7DE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382A5CA-F414-93A8-0A32-2FC7EB261769}"/>
              </a:ext>
            </a:extLst>
          </p:cNvPr>
          <p:cNvSpPr>
            <a:spLocks noGrp="1"/>
          </p:cNvSpPr>
          <p:nvPr>
            <p:ph type="body" idx="1"/>
          </p:nvPr>
        </p:nvSpPr>
        <p:spPr/>
        <p:txBody>
          <a:bodyPr/>
          <a:lstStyle/>
          <a:p>
            <a:pPr marL="0" lvl="0" indent="0">
              <a:buFont typeface="Symbol" panose="05050102010706020507" pitchFamily="18" charset="2"/>
              <a:buNone/>
            </a:pPr>
            <a:r>
              <a:rPr lang="nl-NL" sz="1200" b="0" i="0" u="none" strike="noStrike" kern="1200" dirty="0">
                <a:solidFill>
                  <a:schemeClr val="tx1"/>
                </a:solidFill>
                <a:effectLst/>
                <a:latin typeface="+mn-lt"/>
                <a:ea typeface="+mn-ea"/>
                <a:cs typeface="+mn-cs"/>
              </a:rPr>
              <a:t>Een paar kinderen wijzen een oceaan aan op de kaart.</a:t>
            </a:r>
          </a:p>
        </p:txBody>
      </p:sp>
      <p:sp>
        <p:nvSpPr>
          <p:cNvPr id="4" name="Tijdelijke aanduiding voor dianummer 3">
            <a:extLst>
              <a:ext uri="{FF2B5EF4-FFF2-40B4-BE49-F238E27FC236}">
                <a16:creationId xmlns:a16="http://schemas.microsoft.com/office/drawing/2014/main" id="{EDF3C7AA-9B7F-52D5-3AB6-E97934F86C24}"/>
              </a:ext>
            </a:extLst>
          </p:cNvPr>
          <p:cNvSpPr>
            <a:spLocks noGrp="1"/>
          </p:cNvSpPr>
          <p:nvPr>
            <p:ph type="sldNum" sz="quarter" idx="5"/>
          </p:nvPr>
        </p:nvSpPr>
        <p:spPr/>
        <p:txBody>
          <a:bodyPr/>
          <a:lstStyle/>
          <a:p>
            <a:fld id="{046B0619-5E7D-4043-9E64-AB5674A10325}" type="slidenum">
              <a:rPr lang="nl-NL" smtClean="0"/>
              <a:t>10</a:t>
            </a:fld>
            <a:endParaRPr lang="nl-NL"/>
          </a:p>
        </p:txBody>
      </p:sp>
    </p:spTree>
    <p:extLst>
      <p:ext uri="{BB962C8B-B14F-4D97-AF65-F5344CB8AC3E}">
        <p14:creationId xmlns:p14="http://schemas.microsoft.com/office/powerpoint/2010/main" val="3933267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de kinderen nog nooit in aanraking zijn gekomen met kwallen, kun je het volgende filmpje laten zien: </a:t>
            </a:r>
          </a:p>
          <a:p>
            <a:r>
              <a:rPr lang="nl-NL" dirty="0"/>
              <a:t>https://schooltv.nl/video-item/de-kwal-lange-tentakels-en-een-glibberig-lijf (01:11)</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11</a:t>
            </a:fld>
            <a:endParaRPr lang="nl-NL"/>
          </a:p>
        </p:txBody>
      </p:sp>
    </p:spTree>
    <p:extLst>
      <p:ext uri="{BB962C8B-B14F-4D97-AF65-F5344CB8AC3E}">
        <p14:creationId xmlns:p14="http://schemas.microsoft.com/office/powerpoint/2010/main" val="514654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B35E5-0675-5B0B-2F0F-19FE4515750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F54738-99C0-370B-1325-CA0E9AD60A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6C72786-8B9C-4BC8-CCF0-5DAEB3D9A97B}"/>
              </a:ext>
            </a:extLst>
          </p:cNvPr>
          <p:cNvSpPr>
            <a:spLocks noGrp="1"/>
          </p:cNvSpPr>
          <p:nvPr>
            <p:ph type="body" idx="1"/>
          </p:nvPr>
        </p:nvSpPr>
        <p:spPr/>
        <p:txBody>
          <a:bodyPr/>
          <a:lstStyle/>
          <a:p>
            <a:r>
              <a:rPr lang="nl-NL" dirty="0"/>
              <a:t>Kijk het filmpje tot 2:22</a:t>
            </a:r>
          </a:p>
          <a:p>
            <a:r>
              <a:rPr lang="nl-NL" dirty="0"/>
              <a:t>https://schooltv.nl/video-item/hoe-leeft-een-kwal-geen-hersenen-ogen-of-bloed </a:t>
            </a:r>
          </a:p>
        </p:txBody>
      </p:sp>
      <p:sp>
        <p:nvSpPr>
          <p:cNvPr id="4" name="Tijdelijke aanduiding voor dianummer 3">
            <a:extLst>
              <a:ext uri="{FF2B5EF4-FFF2-40B4-BE49-F238E27FC236}">
                <a16:creationId xmlns:a16="http://schemas.microsoft.com/office/drawing/2014/main" id="{7B70A73B-B903-3FFC-EDBE-ED5B96F61EC3}"/>
              </a:ext>
            </a:extLst>
          </p:cNvPr>
          <p:cNvSpPr>
            <a:spLocks noGrp="1"/>
          </p:cNvSpPr>
          <p:nvPr>
            <p:ph type="sldNum" sz="quarter" idx="5"/>
          </p:nvPr>
        </p:nvSpPr>
        <p:spPr/>
        <p:txBody>
          <a:bodyPr/>
          <a:lstStyle/>
          <a:p>
            <a:fld id="{046B0619-5E7D-4043-9E64-AB5674A10325}" type="slidenum">
              <a:rPr lang="nl-NL" smtClean="0"/>
              <a:t>12</a:t>
            </a:fld>
            <a:endParaRPr lang="nl-NL"/>
          </a:p>
        </p:txBody>
      </p:sp>
    </p:spTree>
    <p:extLst>
      <p:ext uri="{BB962C8B-B14F-4D97-AF65-F5344CB8AC3E}">
        <p14:creationId xmlns:p14="http://schemas.microsoft.com/office/powerpoint/2010/main" val="182152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 typeface="Symbol" panose="05050102010706020507" pitchFamily="18" charset="2"/>
              <a:buNone/>
            </a:pPr>
            <a:r>
              <a:rPr lang="nl-NL" dirty="0"/>
              <a:t>Vertel dat in alle zeeën en oceanen stroming is. Wijs op de kaart de pijlen aan en vertel dat de stroming op verschillende plekken op aarde verschillende kanten opgaat. </a:t>
            </a:r>
          </a:p>
          <a:p>
            <a:pPr marL="0" lvl="0" indent="0">
              <a:buFont typeface="Symbol" panose="05050102010706020507" pitchFamily="18" charset="2"/>
              <a:buNone/>
            </a:pPr>
            <a:r>
              <a:rPr lang="nl-NL" dirty="0"/>
              <a:t>De kinderen bespreken in tweetallen de Denkbubbelvraag. Daarna leg je uit dat alle dieren, maar ook boten en spullen, worden meegenomen door de stroming.</a:t>
            </a:r>
          </a:p>
          <a:p>
            <a:pPr marL="0" lvl="0" indent="0">
              <a:buFont typeface="Symbol" panose="05050102010706020507" pitchFamily="18" charset="2"/>
              <a:buNone/>
            </a:pPr>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13</a:t>
            </a:fld>
            <a:endParaRPr lang="nl-NL"/>
          </a:p>
        </p:txBody>
      </p:sp>
    </p:spTree>
    <p:extLst>
      <p:ext uri="{BB962C8B-B14F-4D97-AF65-F5344CB8AC3E}">
        <p14:creationId xmlns:p14="http://schemas.microsoft.com/office/powerpoint/2010/main" val="702726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B13E7-71E4-6E94-6B31-4575753257D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7B280EE-BA08-7F29-FC49-0B9F9E68289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DEFECE4-5601-21D8-028B-B07E76CD46E5}"/>
              </a:ext>
            </a:extLst>
          </p:cNvPr>
          <p:cNvSpPr>
            <a:spLocks noGrp="1"/>
          </p:cNvSpPr>
          <p:nvPr>
            <p:ph type="body" idx="1"/>
          </p:nvPr>
        </p:nvSpPr>
        <p:spPr/>
        <p:txBody>
          <a:bodyPr/>
          <a:lstStyle/>
          <a:p>
            <a:pPr marL="0" lvl="0" indent="0">
              <a:buFont typeface="Symbol" panose="05050102010706020507" pitchFamily="18" charset="2"/>
              <a:buNone/>
            </a:pPr>
            <a:r>
              <a:rPr lang="nl-NL" sz="1200" dirty="0">
                <a:solidFill>
                  <a:schemeClr val="bg2">
                    <a:lumMod val="50000"/>
                  </a:schemeClr>
                </a:solidFill>
                <a:latin typeface="Kermit" panose="020F0503040000060003" pitchFamily="34" charset="0"/>
                <a:hlinkClick r:id="rId3">
                  <a:extLst>
                    <a:ext uri="{A12FA001-AC4F-418D-AE19-62706E023703}">
                      <ahyp:hlinkClr xmlns:ahyp="http://schemas.microsoft.com/office/drawing/2018/hyperlinkcolor" val="tx"/>
                    </a:ext>
                  </a:extLst>
                </a:hlinkClick>
              </a:rPr>
              <a:t>https://schooltv.nl/video-item/welke-invloed-hebben-de-oceanen-op-het-klimaat-stromingen-in-de-oceaan-transporteren-warm-en-koud</a:t>
            </a:r>
            <a:r>
              <a:rPr lang="nl-NL" sz="1200" dirty="0">
                <a:solidFill>
                  <a:schemeClr val="bg2">
                    <a:lumMod val="50000"/>
                  </a:schemeClr>
                </a:solidFill>
                <a:latin typeface="Kermit" panose="020F0503040000060003" pitchFamily="34" charset="0"/>
              </a:rPr>
              <a:t> </a:t>
            </a:r>
          </a:p>
          <a:p>
            <a:pPr marL="0" lvl="0" indent="0">
              <a:buFont typeface="Symbol" panose="05050102010706020507" pitchFamily="18" charset="2"/>
              <a:buNone/>
            </a:pPr>
            <a:endParaRPr lang="nl-NL" sz="1200" dirty="0">
              <a:solidFill>
                <a:schemeClr val="bg2">
                  <a:lumMod val="50000"/>
                </a:schemeClr>
              </a:solidFill>
              <a:latin typeface="Kermit" panose="020F0503040000060003" pitchFamily="34" charset="0"/>
            </a:endParaRPr>
          </a:p>
          <a:p>
            <a:pPr marL="0" lvl="0" indent="0">
              <a:buFont typeface="Symbol" panose="05050102010706020507" pitchFamily="18" charset="2"/>
              <a:buNone/>
            </a:pPr>
            <a:r>
              <a:rPr lang="nl-NL" sz="1200" dirty="0">
                <a:solidFill>
                  <a:schemeClr val="bg2">
                    <a:lumMod val="50000"/>
                  </a:schemeClr>
                </a:solidFill>
                <a:latin typeface="Kermit" panose="020F0503040000060003" pitchFamily="34" charset="0"/>
              </a:rPr>
              <a:t>Warm water gaat omhoog, koud water omlaag.</a:t>
            </a:r>
          </a:p>
        </p:txBody>
      </p:sp>
      <p:sp>
        <p:nvSpPr>
          <p:cNvPr id="4" name="Tijdelijke aanduiding voor dianummer 3">
            <a:extLst>
              <a:ext uri="{FF2B5EF4-FFF2-40B4-BE49-F238E27FC236}">
                <a16:creationId xmlns:a16="http://schemas.microsoft.com/office/drawing/2014/main" id="{F116B67F-4867-58C7-571C-3C95ABB4FD98}"/>
              </a:ext>
            </a:extLst>
          </p:cNvPr>
          <p:cNvSpPr>
            <a:spLocks noGrp="1"/>
          </p:cNvSpPr>
          <p:nvPr>
            <p:ph type="sldNum" sz="quarter" idx="5"/>
          </p:nvPr>
        </p:nvSpPr>
        <p:spPr/>
        <p:txBody>
          <a:bodyPr/>
          <a:lstStyle/>
          <a:p>
            <a:fld id="{046B0619-5E7D-4043-9E64-AB5674A10325}" type="slidenum">
              <a:rPr lang="nl-NL" smtClean="0"/>
              <a:t>14</a:t>
            </a:fld>
            <a:endParaRPr lang="nl-NL"/>
          </a:p>
        </p:txBody>
      </p:sp>
    </p:spTree>
    <p:extLst>
      <p:ext uri="{BB962C8B-B14F-4D97-AF65-F5344CB8AC3E}">
        <p14:creationId xmlns:p14="http://schemas.microsoft.com/office/powerpoint/2010/main" val="3897379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C9C51-BFCE-2846-993D-3A873F4E372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202647F-04F4-75DD-4A2F-56871C9EE86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C4C5175-C374-3B2B-59AE-56C497D033FF}"/>
              </a:ext>
            </a:extLst>
          </p:cNvPr>
          <p:cNvSpPr>
            <a:spLocks noGrp="1"/>
          </p:cNvSpPr>
          <p:nvPr>
            <p:ph type="body" idx="1"/>
          </p:nvPr>
        </p:nvSpPr>
        <p:spPr/>
        <p:txBody>
          <a:bodyPr/>
          <a:lstStyle/>
          <a:p>
            <a:r>
              <a:rPr lang="nl-NL" dirty="0"/>
              <a:t>Help de kinderen op weg door te zeggen: De eendjes vielen uit de boot. Daarna spoelden ze hier aan, en hier, en hier, terwijl je de eendjes aanwijst.</a:t>
            </a:r>
          </a:p>
        </p:txBody>
      </p:sp>
      <p:sp>
        <p:nvSpPr>
          <p:cNvPr id="4" name="Tijdelijke aanduiding voor dianummer 3">
            <a:extLst>
              <a:ext uri="{FF2B5EF4-FFF2-40B4-BE49-F238E27FC236}">
                <a16:creationId xmlns:a16="http://schemas.microsoft.com/office/drawing/2014/main" id="{CD06DB92-5E31-FA97-27F2-E9AC3C1F8A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23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https://schooltv.nl/video-item/hoe-leeft-een-kwal-geen-hersenen-ogen-of-bloed  (05:47)</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16</a:t>
            </a:fld>
            <a:endParaRPr lang="nl-NL"/>
          </a:p>
        </p:txBody>
      </p:sp>
    </p:spTree>
    <p:extLst>
      <p:ext uri="{BB962C8B-B14F-4D97-AF65-F5344CB8AC3E}">
        <p14:creationId xmlns:p14="http://schemas.microsoft.com/office/powerpoint/2010/main" val="708972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effectLst/>
                <a:latin typeface="Kermit" panose="020F0503040000060003" pitchFamily="34" charset="0"/>
                <a:ea typeface="Times New Roman" panose="02020603050405020304" pitchFamily="18" charset="0"/>
              </a:rPr>
              <a:t>Wijs steeds waar de stroming vandaan komt. De kinderen stromen allemaal door het lokaal, alsof zij zelf kwallen zijn. Als je in je handen klapt, bespreken ze één van de vragen hieronder met degene waar ze het dichtstbij staan: </a:t>
            </a:r>
          </a:p>
          <a:p>
            <a:r>
              <a:rPr lang="nl-NL" sz="1200" dirty="0">
                <a:effectLst/>
                <a:latin typeface="Kermit" panose="020F0503040000060003" pitchFamily="34" charset="0"/>
                <a:ea typeface="Times New Roman" panose="02020603050405020304" pitchFamily="18" charset="0"/>
              </a:rPr>
              <a:t>Wat gebeurde er met het warme water?</a:t>
            </a:r>
          </a:p>
          <a:p>
            <a:r>
              <a:rPr lang="nl-NL" dirty="0">
                <a:latin typeface="Kermit" panose="020F0503040000060003" pitchFamily="34" charset="0"/>
              </a:rPr>
              <a:t>Wat gebeurde er met het koude water?</a:t>
            </a:r>
          </a:p>
          <a:p>
            <a:r>
              <a:rPr lang="nl-NL" dirty="0">
                <a:latin typeface="Kermit" panose="020F0503040000060003" pitchFamily="34" charset="0"/>
              </a:rPr>
              <a:t>Wat gebeurde er met het kokende water in de fles?</a:t>
            </a:r>
          </a:p>
          <a:p>
            <a:r>
              <a:rPr lang="nl-NL" dirty="0">
                <a:latin typeface="Kermit" panose="020F0503040000060003" pitchFamily="34" charset="0"/>
              </a:rPr>
              <a:t>Wat ga je onthouden van deze les?</a:t>
            </a:r>
            <a:endParaRPr lang="nl-NL" dirty="0"/>
          </a:p>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18</a:t>
            </a:fld>
            <a:endParaRPr lang="nl-NL"/>
          </a:p>
        </p:txBody>
      </p:sp>
    </p:spTree>
    <p:extLst>
      <p:ext uri="{BB962C8B-B14F-4D97-AF65-F5344CB8AC3E}">
        <p14:creationId xmlns:p14="http://schemas.microsoft.com/office/powerpoint/2010/main" val="4018120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Vertel het antwoord op de vraag nog niet, dit komt later aan bod.</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23</a:t>
            </a:fld>
            <a:endParaRPr lang="nl-NL"/>
          </a:p>
        </p:txBody>
      </p:sp>
    </p:spTree>
    <p:extLst>
      <p:ext uri="{BB962C8B-B14F-4D97-AF65-F5344CB8AC3E}">
        <p14:creationId xmlns:p14="http://schemas.microsoft.com/office/powerpoint/2010/main" val="3762017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C8E38-955F-683E-3D1C-E6B3050EC47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094A001-C5AD-EC75-B029-13331DC7034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A2EB26B-E863-FF1C-C3B3-E0114FB7075E}"/>
              </a:ext>
            </a:extLst>
          </p:cNvPr>
          <p:cNvSpPr>
            <a:spLocks noGrp="1"/>
          </p:cNvSpPr>
          <p:nvPr>
            <p:ph type="body" idx="1"/>
          </p:nvPr>
        </p:nvSpPr>
        <p:spPr/>
        <p:txBody>
          <a:bodyPr/>
          <a:lstStyle/>
          <a:p>
            <a:r>
              <a:rPr lang="nl-NL" dirty="0"/>
              <a:t>Vertel het antwoord op de vraag nog niet, dit komt later aan bod.</a:t>
            </a:r>
          </a:p>
        </p:txBody>
      </p:sp>
      <p:sp>
        <p:nvSpPr>
          <p:cNvPr id="4" name="Tijdelijke aanduiding voor dianummer 3">
            <a:extLst>
              <a:ext uri="{FF2B5EF4-FFF2-40B4-BE49-F238E27FC236}">
                <a16:creationId xmlns:a16="http://schemas.microsoft.com/office/drawing/2014/main" id="{52CC4EA3-9819-EFBB-0B88-BD5344B05045}"/>
              </a:ext>
            </a:extLst>
          </p:cNvPr>
          <p:cNvSpPr>
            <a:spLocks noGrp="1"/>
          </p:cNvSpPr>
          <p:nvPr>
            <p:ph type="sldNum" sz="quarter" idx="5"/>
          </p:nvPr>
        </p:nvSpPr>
        <p:spPr/>
        <p:txBody>
          <a:bodyPr/>
          <a:lstStyle/>
          <a:p>
            <a:fld id="{046B0619-5E7D-4043-9E64-AB5674A10325}" type="slidenum">
              <a:rPr lang="nl-NL" smtClean="0"/>
              <a:t>24</a:t>
            </a:fld>
            <a:endParaRPr lang="nl-NL"/>
          </a:p>
        </p:txBody>
      </p:sp>
    </p:spTree>
    <p:extLst>
      <p:ext uri="{BB962C8B-B14F-4D97-AF65-F5344CB8AC3E}">
        <p14:creationId xmlns:p14="http://schemas.microsoft.com/office/powerpoint/2010/main" val="15088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CD26B-5F03-981A-505F-712A7BF296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693D37-27EE-87EF-C6AB-06B53E915D6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D4A32A9-3690-EE94-4287-E68C295132BE}"/>
              </a:ext>
            </a:extLst>
          </p:cNvPr>
          <p:cNvSpPr>
            <a:spLocks noGrp="1"/>
          </p:cNvSpPr>
          <p:nvPr>
            <p:ph type="body" idx="1"/>
          </p:nvPr>
        </p:nvSpPr>
        <p:spPr/>
        <p:txBody>
          <a:bodyPr/>
          <a:lstStyle/>
          <a:p>
            <a:r>
              <a:rPr lang="nl-NL" dirty="0"/>
              <a:t>Vertel het antwoord op de vraag nog niet, dit komt later aan bod.</a:t>
            </a:r>
          </a:p>
        </p:txBody>
      </p:sp>
      <p:sp>
        <p:nvSpPr>
          <p:cNvPr id="4" name="Tijdelijke aanduiding voor dianummer 3">
            <a:extLst>
              <a:ext uri="{FF2B5EF4-FFF2-40B4-BE49-F238E27FC236}">
                <a16:creationId xmlns:a16="http://schemas.microsoft.com/office/drawing/2014/main" id="{F636592E-8F02-CC0F-265C-193D809C978A}"/>
              </a:ext>
            </a:extLst>
          </p:cNvPr>
          <p:cNvSpPr>
            <a:spLocks noGrp="1"/>
          </p:cNvSpPr>
          <p:nvPr>
            <p:ph type="sldNum" sz="quarter" idx="5"/>
          </p:nvPr>
        </p:nvSpPr>
        <p:spPr/>
        <p:txBody>
          <a:bodyPr/>
          <a:lstStyle/>
          <a:p>
            <a:fld id="{046B0619-5E7D-4043-9E64-AB5674A10325}" type="slidenum">
              <a:rPr lang="nl-NL" smtClean="0"/>
              <a:t>25</a:t>
            </a:fld>
            <a:endParaRPr lang="nl-NL"/>
          </a:p>
        </p:txBody>
      </p:sp>
    </p:spTree>
    <p:extLst>
      <p:ext uri="{BB962C8B-B14F-4D97-AF65-F5344CB8AC3E}">
        <p14:creationId xmlns:p14="http://schemas.microsoft.com/office/powerpoint/2010/main" val="2804115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5E74A-BE6A-2EB4-E6B1-D1D55010C19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8E344D7-A73A-EC65-2E33-23D629163FB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1093159-686A-FF6E-F641-68B0CC03E846}"/>
              </a:ext>
            </a:extLst>
          </p:cNvPr>
          <p:cNvSpPr>
            <a:spLocks noGrp="1"/>
          </p:cNvSpPr>
          <p:nvPr>
            <p:ph type="body" idx="1"/>
          </p:nvPr>
        </p:nvSpPr>
        <p:spPr/>
        <p:txBody>
          <a:bodyPr/>
          <a:lstStyle/>
          <a:p>
            <a:pPr marL="0" lvl="0" indent="0">
              <a:buFont typeface="Symbol" panose="05050102010706020507" pitchFamily="18" charset="2"/>
              <a:buNone/>
            </a:pPr>
            <a:r>
              <a:rPr lang="nl-NL" dirty="0"/>
              <a:t>Bekijk eerst de video. Daarna beantwoorden de kinderen de Denkbubbelvragen.</a:t>
            </a:r>
          </a:p>
          <a:p>
            <a:pPr marL="0" lvl="0" indent="0">
              <a:buFont typeface="Symbol" panose="05050102010706020507" pitchFamily="18" charset="2"/>
              <a:buNone/>
            </a:pPr>
            <a:r>
              <a:rPr lang="nl-NL" dirty="0"/>
              <a:t>Antwoorden:</a:t>
            </a:r>
          </a:p>
          <a:p>
            <a:pPr marL="228600" lvl="0" indent="-228600">
              <a:buFont typeface="Symbol" panose="05050102010706020507" pitchFamily="18" charset="2"/>
              <a:buAutoNum type="arabicPeriod"/>
            </a:pPr>
            <a:r>
              <a:rPr lang="nl-NL" dirty="0"/>
              <a:t>Met ‘Rivieren in de Oceaan’ bedoelt Erik de zeestromen die er over de hele wereld zijn.</a:t>
            </a:r>
          </a:p>
          <a:p>
            <a:pPr marL="228600" lvl="0" indent="-228600">
              <a:buFont typeface="Symbol" panose="05050102010706020507" pitchFamily="18" charset="2"/>
              <a:buAutoNum type="arabicPeriod"/>
            </a:pPr>
            <a:r>
              <a:rPr lang="nl-NL" dirty="0"/>
              <a:t>Toen in 1992 twaalf grote zeecontainers in de oceaan vielen, gingen deze kapot en waaide de inhoud in het water. Duizenden gele eendjes, maar ook andere </a:t>
            </a:r>
            <a:r>
              <a:rPr lang="nl-NL" dirty="0" err="1"/>
              <a:t>badspeeltjes</a:t>
            </a:r>
            <a:r>
              <a:rPr lang="nl-NL" dirty="0"/>
              <a:t>, dobberden de oceaan in. Vanwege de zeestromen kwamen ze op allerlei plekken ter wereld terecht.</a:t>
            </a:r>
          </a:p>
          <a:p>
            <a:pPr marL="228600" lvl="0" indent="-228600">
              <a:buFont typeface="Symbol" panose="05050102010706020507" pitchFamily="18" charset="2"/>
              <a:buAutoNum type="arabicPeriod"/>
            </a:pPr>
            <a:endParaRPr lang="nl-NL" dirty="0"/>
          </a:p>
          <a:p>
            <a:pPr marL="0" lvl="0" indent="0">
              <a:buFont typeface="Symbol" panose="05050102010706020507" pitchFamily="18" charset="2"/>
              <a:buNone/>
            </a:pPr>
            <a:r>
              <a:rPr lang="nl-NL" dirty="0"/>
              <a:t>Bron: https://isgeschiedenis.nl/nieuws/hoe-badeendjes-hielpen-met-het-in-kaart-brengen-van-zeestromen</a:t>
            </a:r>
          </a:p>
        </p:txBody>
      </p:sp>
      <p:sp>
        <p:nvSpPr>
          <p:cNvPr id="4" name="Tijdelijke aanduiding voor dianummer 3">
            <a:extLst>
              <a:ext uri="{FF2B5EF4-FFF2-40B4-BE49-F238E27FC236}">
                <a16:creationId xmlns:a16="http://schemas.microsoft.com/office/drawing/2014/main" id="{B624E70A-1538-E29C-3EE1-0085C92284AE}"/>
              </a:ext>
            </a:extLst>
          </p:cNvPr>
          <p:cNvSpPr>
            <a:spLocks noGrp="1"/>
          </p:cNvSpPr>
          <p:nvPr>
            <p:ph type="sldNum" sz="quarter" idx="5"/>
          </p:nvPr>
        </p:nvSpPr>
        <p:spPr/>
        <p:txBody>
          <a:bodyPr/>
          <a:lstStyle/>
          <a:p>
            <a:fld id="{046B0619-5E7D-4043-9E64-AB5674A10325}" type="slidenum">
              <a:rPr lang="nl-NL" smtClean="0"/>
              <a:t>26</a:t>
            </a:fld>
            <a:endParaRPr lang="nl-NL"/>
          </a:p>
        </p:txBody>
      </p:sp>
    </p:spTree>
    <p:extLst>
      <p:ext uri="{BB962C8B-B14F-4D97-AF65-F5344CB8AC3E}">
        <p14:creationId xmlns:p14="http://schemas.microsoft.com/office/powerpoint/2010/main" val="2321523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8DB02-4AC8-2A5D-F37F-F292B1240E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DD95133-E966-7053-CD9D-856BE893DBC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178837-91FF-0E8A-0846-149C12218B29}"/>
              </a:ext>
            </a:extLst>
          </p:cNvPr>
          <p:cNvSpPr>
            <a:spLocks noGrp="1"/>
          </p:cNvSpPr>
          <p:nvPr>
            <p:ph type="body" idx="1"/>
          </p:nvPr>
        </p:nvSpPr>
        <p:spPr/>
        <p:txBody>
          <a:bodyPr/>
          <a:lstStyle/>
          <a:p>
            <a:pPr marL="0" lvl="0" indent="0">
              <a:buFont typeface="Symbol" panose="05050102010706020507" pitchFamily="18" charset="2"/>
              <a:buNone/>
            </a:pPr>
            <a:r>
              <a:rPr lang="nl-NL" dirty="0"/>
              <a:t>De Golfstroom ontstaat door verschillende factoren. </a:t>
            </a:r>
          </a:p>
          <a:p>
            <a:pPr marL="171450" lvl="0" indent="-171450">
              <a:buFontTx/>
              <a:buChar char="-"/>
            </a:pPr>
            <a:r>
              <a:rPr lang="nl-NL" dirty="0"/>
              <a:t>De temperatuur van het water heeft een groot effect. Zoals ook te zien in het filmpje zakt koud water bij de Polen naar beneden. Bij de evenaar is dat water weer opgewarmd en komt het water omhoog. </a:t>
            </a:r>
          </a:p>
          <a:p>
            <a:pPr marL="171450" lvl="0" indent="-171450">
              <a:buFontTx/>
              <a:buChar char="-"/>
            </a:pPr>
            <a:r>
              <a:rPr lang="nl-NL" dirty="0"/>
              <a:t>De wind blaast het water verschillende kanten op.</a:t>
            </a:r>
          </a:p>
          <a:p>
            <a:pPr marL="171450" lvl="0" indent="-171450">
              <a:buFontTx/>
              <a:buChar char="-"/>
            </a:pPr>
            <a:r>
              <a:rPr lang="nl-NL" dirty="0"/>
              <a:t>Zout en zoet water hebben ook invloed op de Golfstroom. De kinderen komen er bij het uitvoeren van de proefjes pas achter op welke manier. </a:t>
            </a:r>
          </a:p>
          <a:p>
            <a:pPr marL="0" lvl="0" indent="0">
              <a:buFontTx/>
              <a:buNone/>
            </a:pPr>
            <a:endParaRPr lang="nl-NL" dirty="0"/>
          </a:p>
          <a:p>
            <a:pPr marL="0" lvl="0" indent="0">
              <a:buFontTx/>
              <a:buNone/>
            </a:pPr>
            <a:r>
              <a:rPr lang="nl-NL" dirty="0"/>
              <a:t>Bron: https://npokennis.nl/longread/7675/waarom-staan-de-oceanen-niet-stil </a:t>
            </a:r>
          </a:p>
          <a:p>
            <a:pPr marL="0" lvl="0" indent="0">
              <a:buFontTx/>
              <a:buNone/>
            </a:pPr>
            <a:r>
              <a:rPr lang="nl-NL" dirty="0"/>
              <a:t>Afbeelding: https://commons.wikimedia.org/wiki/File:Thermohaline_circulation.png </a:t>
            </a:r>
          </a:p>
        </p:txBody>
      </p:sp>
      <p:sp>
        <p:nvSpPr>
          <p:cNvPr id="4" name="Tijdelijke aanduiding voor dianummer 3">
            <a:extLst>
              <a:ext uri="{FF2B5EF4-FFF2-40B4-BE49-F238E27FC236}">
                <a16:creationId xmlns:a16="http://schemas.microsoft.com/office/drawing/2014/main" id="{4F15998C-DADD-04FA-B08F-E133281C2D95}"/>
              </a:ext>
            </a:extLst>
          </p:cNvPr>
          <p:cNvSpPr>
            <a:spLocks noGrp="1"/>
          </p:cNvSpPr>
          <p:nvPr>
            <p:ph type="sldNum" sz="quarter" idx="5"/>
          </p:nvPr>
        </p:nvSpPr>
        <p:spPr/>
        <p:txBody>
          <a:bodyPr/>
          <a:lstStyle/>
          <a:p>
            <a:fld id="{046B0619-5E7D-4043-9E64-AB5674A10325}" type="slidenum">
              <a:rPr lang="nl-NL" smtClean="0"/>
              <a:t>27</a:t>
            </a:fld>
            <a:endParaRPr lang="nl-NL"/>
          </a:p>
        </p:txBody>
      </p:sp>
    </p:spTree>
    <p:extLst>
      <p:ext uri="{BB962C8B-B14F-4D97-AF65-F5344CB8AC3E}">
        <p14:creationId xmlns:p14="http://schemas.microsoft.com/office/powerpoint/2010/main" val="1784449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BDEAD-6D2B-E314-7B80-DC679BB810F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1D7D008-DF21-0F31-272C-68F1249B259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B322E8E-89B2-AF35-113A-BEC284497AB8}"/>
              </a:ext>
            </a:extLst>
          </p:cNvPr>
          <p:cNvSpPr>
            <a:spLocks noGrp="1"/>
          </p:cNvSpPr>
          <p:nvPr>
            <p:ph type="body" idx="1"/>
          </p:nvPr>
        </p:nvSpPr>
        <p:spPr/>
        <p:txBody>
          <a:bodyPr/>
          <a:lstStyle/>
          <a:p>
            <a:pPr marL="0" lvl="0" indent="0">
              <a:buFont typeface="Symbol" panose="05050102010706020507" pitchFamily="18" charset="2"/>
              <a:buNone/>
            </a:pPr>
            <a:r>
              <a:rPr lang="nl-NL" dirty="0"/>
              <a:t>De kinderen overleggen in tweetallen of groepjes de twee vragen, eventueel één voor één.</a:t>
            </a:r>
          </a:p>
          <a:p>
            <a:pPr marL="0" lvl="0" indent="0">
              <a:buFont typeface="Symbol" panose="05050102010706020507" pitchFamily="18" charset="2"/>
              <a:buNone/>
            </a:pPr>
            <a:r>
              <a:rPr lang="nl-NL" dirty="0"/>
              <a:t>Antwoord op de eerste vraag:</a:t>
            </a:r>
          </a:p>
          <a:p>
            <a:pPr marL="0" lvl="0" indent="0">
              <a:buFont typeface="Symbol" panose="05050102010706020507" pitchFamily="18" charset="2"/>
              <a:buNone/>
            </a:pPr>
            <a:r>
              <a:rPr lang="nl-NL" dirty="0"/>
              <a:t>De zeestromen hebben de eendjes op allerlei plekken op de wereld gebracht. </a:t>
            </a:r>
          </a:p>
          <a:p>
            <a:pPr marL="0" lvl="0" indent="0">
              <a:buFont typeface="Symbol" panose="05050102010706020507" pitchFamily="18" charset="2"/>
              <a:buNone/>
            </a:pPr>
            <a:r>
              <a:rPr lang="nl-NL" dirty="0"/>
              <a:t>Vraag de kinderen eventueel ook naar de behandelde oorzaken van deze zeestromen (watertemperatuur, verschil zoet/zout water en wind).</a:t>
            </a:r>
          </a:p>
        </p:txBody>
      </p:sp>
      <p:sp>
        <p:nvSpPr>
          <p:cNvPr id="4" name="Tijdelijke aanduiding voor dianummer 3">
            <a:extLst>
              <a:ext uri="{FF2B5EF4-FFF2-40B4-BE49-F238E27FC236}">
                <a16:creationId xmlns:a16="http://schemas.microsoft.com/office/drawing/2014/main" id="{6C4405DA-0C5B-88D8-8843-BFB4A3DED8A0}"/>
              </a:ext>
            </a:extLst>
          </p:cNvPr>
          <p:cNvSpPr>
            <a:spLocks noGrp="1"/>
          </p:cNvSpPr>
          <p:nvPr>
            <p:ph type="sldNum" sz="quarter" idx="5"/>
          </p:nvPr>
        </p:nvSpPr>
        <p:spPr/>
        <p:txBody>
          <a:bodyPr/>
          <a:lstStyle/>
          <a:p>
            <a:fld id="{046B0619-5E7D-4043-9E64-AB5674A10325}" type="slidenum">
              <a:rPr lang="nl-NL" smtClean="0"/>
              <a:t>28</a:t>
            </a:fld>
            <a:endParaRPr lang="nl-NL"/>
          </a:p>
        </p:txBody>
      </p:sp>
    </p:spTree>
    <p:extLst>
      <p:ext uri="{BB962C8B-B14F-4D97-AF65-F5344CB8AC3E}">
        <p14:creationId xmlns:p14="http://schemas.microsoft.com/office/powerpoint/2010/main" val="1376546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9EB7-3EEA-B60B-BA6D-315191C647C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07255D7-85B1-DEB7-5FDF-555ACE5E119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36C3736-C4D7-4119-D1A8-85BF5CE6217E}"/>
              </a:ext>
            </a:extLst>
          </p:cNvPr>
          <p:cNvSpPr>
            <a:spLocks noGrp="1"/>
          </p:cNvSpPr>
          <p:nvPr>
            <p:ph type="body" idx="1"/>
          </p:nvPr>
        </p:nvSpPr>
        <p:spPr/>
        <p:txBody>
          <a:bodyPr/>
          <a:lstStyle/>
          <a:p>
            <a:pPr marL="0" lvl="0" indent="0">
              <a:buFont typeface="Symbol" panose="05050102010706020507" pitchFamily="18" charset="2"/>
              <a:buNone/>
            </a:pPr>
            <a:r>
              <a:rPr lang="nl-NL" dirty="0"/>
              <a:t>De kinderen overleggen de eerste twee vragen in tweetallen. Bij de derde vraag schrijven ze het antwoord op hun wisbordje.</a:t>
            </a:r>
          </a:p>
          <a:p>
            <a:pPr marL="0" lvl="0" indent="0">
              <a:buFont typeface="Symbol" panose="05050102010706020507" pitchFamily="18" charset="2"/>
              <a:buNone/>
            </a:pPr>
            <a:r>
              <a:rPr lang="nl-NL" dirty="0"/>
              <a:t>Vraag 1: De oceaan heeft een grote invloed op de temperatuur in Nederland. Dankzij de warme Golfstroom die vanuit Midden-Amerika richting Nederland komt, is het hier warmer dan in Canada. </a:t>
            </a:r>
          </a:p>
          <a:p>
            <a:pPr marL="0" lvl="0" indent="0">
              <a:buFont typeface="Symbol" panose="05050102010706020507" pitchFamily="18" charset="2"/>
              <a:buNone/>
            </a:pPr>
            <a:r>
              <a:rPr lang="nl-NL" dirty="0"/>
              <a:t>Vraag 2: De oceaan koelt minder snel af en warmt minder snel op dan het land. Daardoor is heeft Nederland relatief koele zomers en relatief warme winters.</a:t>
            </a:r>
          </a:p>
          <a:p>
            <a:pPr marL="0" lvl="0" indent="0">
              <a:buFont typeface="Symbol" panose="05050102010706020507" pitchFamily="18" charset="2"/>
              <a:buNone/>
            </a:pPr>
            <a:r>
              <a:rPr lang="nl-NL" dirty="0"/>
              <a:t>Vraag 3: Doordat er een warme Golfstroom voorbij Nederland stroomt, is het hier in de winter relatief warm en in de zomer relatief koel.</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Bron: https://npokennis.nl/longread/7675/waarom-staan-de-oceanen-niet-stil</a:t>
            </a:r>
          </a:p>
        </p:txBody>
      </p:sp>
      <p:sp>
        <p:nvSpPr>
          <p:cNvPr id="4" name="Tijdelijke aanduiding voor dianummer 3">
            <a:extLst>
              <a:ext uri="{FF2B5EF4-FFF2-40B4-BE49-F238E27FC236}">
                <a16:creationId xmlns:a16="http://schemas.microsoft.com/office/drawing/2014/main" id="{CCB7DE86-16A7-7BE8-00A2-87D906ABFECA}"/>
              </a:ext>
            </a:extLst>
          </p:cNvPr>
          <p:cNvSpPr>
            <a:spLocks noGrp="1"/>
          </p:cNvSpPr>
          <p:nvPr>
            <p:ph type="sldNum" sz="quarter" idx="5"/>
          </p:nvPr>
        </p:nvSpPr>
        <p:spPr/>
        <p:txBody>
          <a:bodyPr/>
          <a:lstStyle/>
          <a:p>
            <a:fld id="{046B0619-5E7D-4043-9E64-AB5674A10325}" type="slidenum">
              <a:rPr lang="nl-NL" smtClean="0"/>
              <a:t>29</a:t>
            </a:fld>
            <a:endParaRPr lang="nl-NL"/>
          </a:p>
        </p:txBody>
      </p:sp>
    </p:spTree>
    <p:extLst>
      <p:ext uri="{BB962C8B-B14F-4D97-AF65-F5344CB8AC3E}">
        <p14:creationId xmlns:p14="http://schemas.microsoft.com/office/powerpoint/2010/main" val="3336071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EBD3B-1B39-9C6B-F9BF-C00372DD6B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E271563-177E-F61B-7F60-6E0CF7EC71B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8E405FB-5D72-B3E3-E263-4BD022000A05}"/>
              </a:ext>
            </a:extLst>
          </p:cNvPr>
          <p:cNvSpPr>
            <a:spLocks noGrp="1"/>
          </p:cNvSpPr>
          <p:nvPr>
            <p:ph type="body" idx="1"/>
          </p:nvPr>
        </p:nvSpPr>
        <p:spPr/>
        <p:txBody>
          <a:bodyPr/>
          <a:lstStyle/>
          <a:p>
            <a:pPr marL="0" lvl="0" indent="0">
              <a:buFont typeface="Symbol" panose="05050102010706020507" pitchFamily="18" charset="2"/>
              <a:buNone/>
            </a:pPr>
            <a:r>
              <a:rPr lang="nl-NL" dirty="0"/>
              <a:t>De opdrachten staan in het bijlageboekje.</a:t>
            </a:r>
          </a:p>
          <a:p>
            <a:pPr marL="0" lvl="0" indent="0">
              <a:buFont typeface="Symbol" panose="05050102010706020507" pitchFamily="18" charset="2"/>
              <a:buNone/>
            </a:pPr>
            <a:r>
              <a:rPr lang="nl-NL" dirty="0"/>
              <a:t>Benodigdheden: </a:t>
            </a:r>
          </a:p>
          <a:p>
            <a:pPr marL="171450" lvl="0" indent="-171450">
              <a:buFontTx/>
              <a:buChar char="-"/>
            </a:pPr>
            <a:r>
              <a:rPr lang="nl-NL" dirty="0"/>
              <a:t>Flessen met warm water</a:t>
            </a:r>
          </a:p>
          <a:p>
            <a:pPr marL="171450" lvl="0" indent="-171450">
              <a:buFontTx/>
              <a:buChar char="-"/>
            </a:pPr>
            <a:r>
              <a:rPr lang="nl-NL" dirty="0"/>
              <a:t>Flessen met koud water (zet deze de dag van tevoren in de koelkast)</a:t>
            </a:r>
          </a:p>
          <a:p>
            <a:pPr marL="171450" lvl="0" indent="-171450">
              <a:buFontTx/>
              <a:buChar char="-"/>
            </a:pPr>
            <a:r>
              <a:rPr lang="nl-NL" dirty="0"/>
              <a:t>Flessen met zout water (bereid van tevoren)</a:t>
            </a:r>
          </a:p>
          <a:p>
            <a:pPr marL="171450" lvl="0" indent="-171450">
              <a:buFontTx/>
              <a:buChar char="-"/>
            </a:pPr>
            <a:r>
              <a:rPr lang="nl-NL" dirty="0"/>
              <a:t>Flessen met zoet water</a:t>
            </a:r>
          </a:p>
          <a:p>
            <a:pPr marL="171450" lvl="0" indent="-171450">
              <a:buFontTx/>
              <a:buChar char="-"/>
            </a:pPr>
            <a:r>
              <a:rPr lang="nl-NL" dirty="0"/>
              <a:t>Kleurstof (rood, blauw, oranje en groen)</a:t>
            </a:r>
          </a:p>
          <a:p>
            <a:pPr marL="171450" lvl="0" indent="-171450">
              <a:buFontTx/>
              <a:buChar char="-"/>
            </a:pPr>
            <a:r>
              <a:rPr lang="nl-NL" dirty="0"/>
              <a:t>Gootsteen en/of meerdere bakken</a:t>
            </a:r>
          </a:p>
          <a:p>
            <a:pPr marL="171450" lvl="0" indent="-171450">
              <a:buFontTx/>
              <a:buChar char="-"/>
            </a:pPr>
            <a:r>
              <a:rPr lang="nl-NL" dirty="0" err="1"/>
              <a:t>Ziplockzakjes</a:t>
            </a:r>
            <a:r>
              <a:rPr lang="nl-NL" dirty="0"/>
              <a:t> met een stuk karton dat er precies inpast</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49BB831C-42C9-F3D5-6103-51FB4722704F}"/>
              </a:ext>
            </a:extLst>
          </p:cNvPr>
          <p:cNvSpPr>
            <a:spLocks noGrp="1"/>
          </p:cNvSpPr>
          <p:nvPr>
            <p:ph type="sldNum" sz="quarter" idx="5"/>
          </p:nvPr>
        </p:nvSpPr>
        <p:spPr/>
        <p:txBody>
          <a:bodyPr/>
          <a:lstStyle/>
          <a:p>
            <a:fld id="{046B0619-5E7D-4043-9E64-AB5674A10325}" type="slidenum">
              <a:rPr lang="nl-NL" smtClean="0"/>
              <a:t>31</a:t>
            </a:fld>
            <a:endParaRPr lang="nl-NL"/>
          </a:p>
        </p:txBody>
      </p:sp>
    </p:spTree>
    <p:extLst>
      <p:ext uri="{BB962C8B-B14F-4D97-AF65-F5344CB8AC3E}">
        <p14:creationId xmlns:p14="http://schemas.microsoft.com/office/powerpoint/2010/main" val="3354335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F7E5C-D1B2-4574-956F-112498AFCC1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50EBAB8-B5A5-AAEB-CACB-E0ABD57B28C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D272065-55B3-4F7B-5854-6CB1C964DF58}"/>
              </a:ext>
            </a:extLst>
          </p:cNvPr>
          <p:cNvSpPr>
            <a:spLocks noGrp="1"/>
          </p:cNvSpPr>
          <p:nvPr>
            <p:ph type="body" idx="1"/>
          </p:nvPr>
        </p:nvSpPr>
        <p:spPr/>
        <p:txBody>
          <a:bodyPr/>
          <a:lstStyle/>
          <a:p>
            <a:pPr marL="0" lvl="0" indent="0">
              <a:buFont typeface="Symbol" panose="05050102010706020507" pitchFamily="18" charset="2"/>
              <a:buNone/>
            </a:pPr>
            <a:r>
              <a:rPr lang="nl-NL" dirty="0"/>
              <a:t>De opdrachten staan in het bijlageboekje.</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B74C5309-8BBE-7990-E868-44258D8CF3F9}"/>
              </a:ext>
            </a:extLst>
          </p:cNvPr>
          <p:cNvSpPr>
            <a:spLocks noGrp="1"/>
          </p:cNvSpPr>
          <p:nvPr>
            <p:ph type="sldNum" sz="quarter" idx="5"/>
          </p:nvPr>
        </p:nvSpPr>
        <p:spPr/>
        <p:txBody>
          <a:bodyPr/>
          <a:lstStyle/>
          <a:p>
            <a:fld id="{046B0619-5E7D-4043-9E64-AB5674A10325}" type="slidenum">
              <a:rPr lang="nl-NL" smtClean="0"/>
              <a:t>32</a:t>
            </a:fld>
            <a:endParaRPr lang="nl-NL"/>
          </a:p>
        </p:txBody>
      </p:sp>
    </p:spTree>
    <p:extLst>
      <p:ext uri="{BB962C8B-B14F-4D97-AF65-F5344CB8AC3E}">
        <p14:creationId xmlns:p14="http://schemas.microsoft.com/office/powerpoint/2010/main" val="1014555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5D8A8-7662-2D9B-E062-694181B476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B749F55-258E-34CA-F70F-F88051C4A2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7D244F3-054A-3987-B15A-B7028647F4FA}"/>
              </a:ext>
            </a:extLst>
          </p:cNvPr>
          <p:cNvSpPr>
            <a:spLocks noGrp="1"/>
          </p:cNvSpPr>
          <p:nvPr>
            <p:ph type="body" idx="1"/>
          </p:nvPr>
        </p:nvSpPr>
        <p:spPr/>
        <p:txBody>
          <a:bodyPr/>
          <a:lstStyle/>
          <a:p>
            <a:r>
              <a:rPr lang="nl-NL" dirty="0"/>
              <a:t>https://www.youtube.com/watch?v=AvchlWftt80 (02:58)</a:t>
            </a:r>
          </a:p>
        </p:txBody>
      </p:sp>
      <p:sp>
        <p:nvSpPr>
          <p:cNvPr id="4" name="Tijdelijke aanduiding voor dianummer 3">
            <a:extLst>
              <a:ext uri="{FF2B5EF4-FFF2-40B4-BE49-F238E27FC236}">
                <a16:creationId xmlns:a16="http://schemas.microsoft.com/office/drawing/2014/main" id="{F826B758-6A70-C96A-B433-F27BF8CA5B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579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5D8A8-7662-2D9B-E062-694181B476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B749F55-258E-34CA-F70F-F88051C4A2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7D244F3-054A-3987-B15A-B7028647F4FA}"/>
              </a:ext>
            </a:extLst>
          </p:cNvPr>
          <p:cNvSpPr>
            <a:spLocks noGrp="1"/>
          </p:cNvSpPr>
          <p:nvPr>
            <p:ph type="body" idx="1"/>
          </p:nvPr>
        </p:nvSpPr>
        <p:spPr/>
        <p:txBody>
          <a:bodyPr/>
          <a:lstStyle/>
          <a:p>
            <a:r>
              <a:rPr lang="nl-NL" dirty="0"/>
              <a:t>De kinderen beantwoorden de vragen in tweetallen. Controleer daarna klassikaal of alle kinderen het filmpje begrepen hebben.</a:t>
            </a:r>
          </a:p>
        </p:txBody>
      </p:sp>
      <p:sp>
        <p:nvSpPr>
          <p:cNvPr id="4" name="Tijdelijke aanduiding voor dianummer 3">
            <a:extLst>
              <a:ext uri="{FF2B5EF4-FFF2-40B4-BE49-F238E27FC236}">
                <a16:creationId xmlns:a16="http://schemas.microsoft.com/office/drawing/2014/main" id="{F826B758-6A70-C96A-B433-F27BF8CA5B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4910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AFAAB-3C9B-2924-4152-80A7F7CD459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4616F0C-2F06-7332-1D2F-3F3CFC1C14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949721-410D-800C-2FF8-0053EAFE63C0}"/>
              </a:ext>
            </a:extLst>
          </p:cNvPr>
          <p:cNvSpPr>
            <a:spLocks noGrp="1"/>
          </p:cNvSpPr>
          <p:nvPr>
            <p:ph type="body" idx="1"/>
          </p:nvPr>
        </p:nvSpPr>
        <p:spPr/>
        <p:txBody>
          <a:bodyPr/>
          <a:lstStyle/>
          <a:p>
            <a:r>
              <a:rPr lang="nl-NL" dirty="0"/>
              <a:t>Vertel het antwoord op de vraag nog niet, dit staat op de volgende slide.</a:t>
            </a:r>
          </a:p>
        </p:txBody>
      </p:sp>
      <p:sp>
        <p:nvSpPr>
          <p:cNvPr id="4" name="Tijdelijke aanduiding voor dianummer 3">
            <a:extLst>
              <a:ext uri="{FF2B5EF4-FFF2-40B4-BE49-F238E27FC236}">
                <a16:creationId xmlns:a16="http://schemas.microsoft.com/office/drawing/2014/main" id="{D77ADE12-08F4-0C34-3882-DCF72F47D0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4468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A272A-A0D1-E305-DE28-0563AA03961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5CCD00C-4BD9-A770-6D4A-1BC6814ADBB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80F9580-49A1-5089-E2B7-0FC911CD587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06F5479-77A2-F699-9774-5BBFE85D64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705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860CC-8372-0614-EC5D-59059398742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8BE698-78D8-E161-705C-D0133BBE5CB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B80C9F-8A73-64A5-457C-3D6C513BB097}"/>
              </a:ext>
            </a:extLst>
          </p:cNvPr>
          <p:cNvSpPr>
            <a:spLocks noGrp="1"/>
          </p:cNvSpPr>
          <p:nvPr>
            <p:ph type="body" idx="1"/>
          </p:nvPr>
        </p:nvSpPr>
        <p:spPr/>
        <p:txBody>
          <a:bodyPr/>
          <a:lstStyle/>
          <a:p>
            <a:pPr marL="0" lvl="0" indent="0">
              <a:buFont typeface="Symbol" panose="05050102010706020507" pitchFamily="18" charset="2"/>
              <a:buNone/>
            </a:pPr>
            <a:r>
              <a:rPr lang="nl-NL" dirty="0"/>
              <a:t>Bekijk eerst de video. Daarna beantwoorden de kinderen de Denkbubbelvragen.</a:t>
            </a:r>
          </a:p>
          <a:p>
            <a:pPr marL="0" lvl="0" indent="0">
              <a:buFont typeface="Symbol" panose="05050102010706020507" pitchFamily="18" charset="2"/>
              <a:buNone/>
            </a:pPr>
            <a:r>
              <a:rPr lang="nl-NL" dirty="0"/>
              <a:t>Antwoorden:</a:t>
            </a:r>
          </a:p>
          <a:p>
            <a:pPr marL="228600" lvl="0" indent="-228600">
              <a:buFont typeface="Symbol" panose="05050102010706020507" pitchFamily="18" charset="2"/>
              <a:buAutoNum type="arabicPeriod"/>
            </a:pPr>
            <a:r>
              <a:rPr lang="nl-NL" dirty="0"/>
              <a:t>Met ‘Rivieren in de Oceaan’ bedoelt Erik de zeestromen die er over de hele wereld zijn.</a:t>
            </a:r>
          </a:p>
          <a:p>
            <a:pPr marL="228600" lvl="0" indent="-228600">
              <a:buFont typeface="Symbol" panose="05050102010706020507" pitchFamily="18" charset="2"/>
              <a:buAutoNum type="arabicPeriod"/>
            </a:pPr>
            <a:r>
              <a:rPr lang="nl-NL" dirty="0"/>
              <a:t>Doordat de routes die de eendjes aflegden bekend werden, wisten de wetenschappers waar de golfstromen liepen en hoe snel deze gingen.</a:t>
            </a:r>
          </a:p>
          <a:p>
            <a:pPr marL="228600" lvl="0" indent="-228600">
              <a:buFont typeface="Symbol" panose="05050102010706020507" pitchFamily="18" charset="2"/>
              <a:buAutoNum type="arabicPeriod"/>
            </a:pPr>
            <a:endParaRPr lang="nl-NL" dirty="0"/>
          </a:p>
          <a:p>
            <a:pPr marL="0" lvl="0" indent="0">
              <a:buFont typeface="Symbol" panose="05050102010706020507" pitchFamily="18" charset="2"/>
              <a:buNone/>
            </a:pPr>
            <a:r>
              <a:rPr lang="nl-NL" dirty="0"/>
              <a:t>Bron: https://isgeschiedenis.nl/nieuws/hoe-badeendjes-hielpen-met-het-in-kaart-brengen-van-zeestromen</a:t>
            </a:r>
          </a:p>
        </p:txBody>
      </p:sp>
      <p:sp>
        <p:nvSpPr>
          <p:cNvPr id="4" name="Tijdelijke aanduiding voor dianummer 3">
            <a:extLst>
              <a:ext uri="{FF2B5EF4-FFF2-40B4-BE49-F238E27FC236}">
                <a16:creationId xmlns:a16="http://schemas.microsoft.com/office/drawing/2014/main" id="{A5D4BCC0-6BAE-D433-7ED9-26A7A0F065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19923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58AD9-9902-EBDD-DDF0-1BFB82DEC9D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1DD194B-E01D-DA5E-3C4D-4FE6A24EB48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581FCFF-8C66-3928-1B8E-333B251B831C}"/>
              </a:ext>
            </a:extLst>
          </p:cNvPr>
          <p:cNvSpPr>
            <a:spLocks noGrp="1"/>
          </p:cNvSpPr>
          <p:nvPr>
            <p:ph type="body" idx="1"/>
          </p:nvPr>
        </p:nvSpPr>
        <p:spPr/>
        <p:txBody>
          <a:bodyPr/>
          <a:lstStyle/>
          <a:p>
            <a:pPr marL="0" lvl="0" indent="0">
              <a:buFont typeface="Symbol" panose="05050102010706020507" pitchFamily="18" charset="2"/>
              <a:buNone/>
            </a:pPr>
            <a:r>
              <a:rPr lang="nl-NL" dirty="0"/>
              <a:t>De Golfstroom ontstaat door verschillende factoren. </a:t>
            </a:r>
          </a:p>
          <a:p>
            <a:pPr marL="171450" lvl="0" indent="-171450">
              <a:buFontTx/>
              <a:buChar char="-"/>
            </a:pPr>
            <a:r>
              <a:rPr lang="nl-NL" dirty="0"/>
              <a:t>De temperatuur van het water heeft een groot effect. Zoals ook te zien in het filmpje zakt koud water bij de Polen naar beneden. Bij de evenaar is dat water weer opgewarmd en komt het water omhoog. </a:t>
            </a:r>
          </a:p>
          <a:p>
            <a:pPr marL="171450" lvl="0" indent="-171450">
              <a:buFontTx/>
              <a:buChar char="-"/>
            </a:pPr>
            <a:r>
              <a:rPr lang="nl-NL" dirty="0"/>
              <a:t>De wind blaast het water verschillende kanten op.</a:t>
            </a:r>
          </a:p>
          <a:p>
            <a:pPr marL="171450" lvl="0" indent="-171450">
              <a:buFontTx/>
              <a:buChar char="-"/>
            </a:pPr>
            <a:r>
              <a:rPr lang="nl-NL" dirty="0"/>
              <a:t>Zout en zoet water hebben ook invloed op de Golfstroom. De kinderen komen er bij het uitvoeren van de proefjes pas achter op welke manier. </a:t>
            </a:r>
          </a:p>
          <a:p>
            <a:pPr marL="0" lvl="0" indent="0">
              <a:buFontTx/>
              <a:buNone/>
            </a:pPr>
            <a:endParaRPr lang="nl-NL" dirty="0"/>
          </a:p>
          <a:p>
            <a:pPr marL="0" lvl="0" indent="0">
              <a:buFontTx/>
              <a:buNone/>
            </a:pPr>
            <a:r>
              <a:rPr lang="nl-NL" dirty="0"/>
              <a:t>Bron: https://npokennis.nl/longread/7675/waarom-staan-de-oceanen-niet-stil </a:t>
            </a:r>
          </a:p>
          <a:p>
            <a:pPr marL="0" lvl="0" indent="0">
              <a:buFontTx/>
              <a:buNone/>
            </a:pPr>
            <a:r>
              <a:rPr lang="nl-NL" dirty="0"/>
              <a:t>Afbeelding: https://commons.wikimedia.org/wiki/File:Thermohaline_circulation.png </a:t>
            </a:r>
          </a:p>
        </p:txBody>
      </p:sp>
      <p:sp>
        <p:nvSpPr>
          <p:cNvPr id="4" name="Tijdelijke aanduiding voor dianummer 3">
            <a:extLst>
              <a:ext uri="{FF2B5EF4-FFF2-40B4-BE49-F238E27FC236}">
                <a16:creationId xmlns:a16="http://schemas.microsoft.com/office/drawing/2014/main" id="{555676C9-A086-57B5-9B34-E7D2532C43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3345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0B906-E9C9-B290-4BC5-168E9A6949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D251F5A-3F44-D753-4405-8A304D99FBF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7DA5D2C-E592-C7DD-D1CD-ABF26BF43550}"/>
              </a:ext>
            </a:extLst>
          </p:cNvPr>
          <p:cNvSpPr>
            <a:spLocks noGrp="1"/>
          </p:cNvSpPr>
          <p:nvPr>
            <p:ph type="body" idx="1"/>
          </p:nvPr>
        </p:nvSpPr>
        <p:spPr/>
        <p:txBody>
          <a:bodyPr/>
          <a:lstStyle/>
          <a:p>
            <a:pPr marL="0" lvl="0" indent="0">
              <a:buFont typeface="Symbol" panose="05050102010706020507" pitchFamily="18" charset="2"/>
              <a:buNone/>
            </a:pPr>
            <a:r>
              <a:rPr lang="nl-NL" dirty="0"/>
              <a:t>De kinderen overleggen de eerste twee vragen in tweetallen. Bij de derde vraag schrijven ze het antwoord op hun wisbordje.</a:t>
            </a:r>
          </a:p>
          <a:p>
            <a:pPr marL="0" lvl="0" indent="0">
              <a:buFont typeface="Symbol" panose="05050102010706020507" pitchFamily="18" charset="2"/>
              <a:buNone/>
            </a:pPr>
            <a:r>
              <a:rPr lang="nl-NL" dirty="0"/>
              <a:t>Vraag 1: De oceaan heeft een grote invloed op de temperatuur in Nederland. Dankzij de warme Golfstroom die vanuit Midden-Amerika richting Nederland komt, is het hier warmer dan in Canada. </a:t>
            </a:r>
          </a:p>
          <a:p>
            <a:pPr marL="0" lvl="0" indent="0">
              <a:buFont typeface="Symbol" panose="05050102010706020507" pitchFamily="18" charset="2"/>
              <a:buNone/>
            </a:pPr>
            <a:r>
              <a:rPr lang="nl-NL" dirty="0"/>
              <a:t>Vraag 2: De oceaan koelt minder snel af en warmt minder snel op dan het land. Daardoor is heeft Nederland relatief koele zomers en relatief warme winters.</a:t>
            </a:r>
          </a:p>
          <a:p>
            <a:pPr marL="0" lvl="0" indent="0">
              <a:buFont typeface="Symbol" panose="05050102010706020507" pitchFamily="18" charset="2"/>
              <a:buNone/>
            </a:pPr>
            <a:r>
              <a:rPr lang="nl-NL" dirty="0"/>
              <a:t>Vraag 3: Doordat er een warme Golfstroom voorbij Nederland stroomt, is het hier in de winter relatief warm en in de zomer relatief koel.</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Bron: https://npokennis.nl/longread/7675/waarom-staan-de-oceanen-niet-stil</a:t>
            </a:r>
          </a:p>
        </p:txBody>
      </p:sp>
      <p:sp>
        <p:nvSpPr>
          <p:cNvPr id="4" name="Tijdelijke aanduiding voor dianummer 3">
            <a:extLst>
              <a:ext uri="{FF2B5EF4-FFF2-40B4-BE49-F238E27FC236}">
                <a16:creationId xmlns:a16="http://schemas.microsoft.com/office/drawing/2014/main" id="{38F59DCF-7E2F-2338-3ADD-599E5D5D76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0712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53F1A-25A1-38B1-5430-D48E95D44A7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E03D66E-6320-4B74-1AF9-1EFA19EE532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A9C299C-90EC-D05D-3292-BD0D09EAF9BC}"/>
              </a:ext>
            </a:extLst>
          </p:cNvPr>
          <p:cNvSpPr>
            <a:spLocks noGrp="1"/>
          </p:cNvSpPr>
          <p:nvPr>
            <p:ph type="body" idx="1"/>
          </p:nvPr>
        </p:nvSpPr>
        <p:spPr/>
        <p:txBody>
          <a:bodyPr/>
          <a:lstStyle/>
          <a:p>
            <a:pPr marL="0" lvl="0" indent="0">
              <a:buFont typeface="Symbol" panose="05050102010706020507" pitchFamily="18" charset="2"/>
              <a:buNone/>
            </a:pPr>
            <a:r>
              <a:rPr lang="nl-NL" dirty="0"/>
              <a:t>Video: https://schooltv.nl/video-item/de-waterkringloop-op-aarde-de-reis-van-waterdeeltjes (01:35)</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Antwoord: D </a:t>
            </a:r>
            <a:r>
              <a:rPr lang="nl-NL" dirty="0">
                <a:sym typeface="Wingdings" panose="05000000000000000000" pitchFamily="2" charset="2"/>
              </a:rPr>
              <a:t> A  C  E  B</a:t>
            </a:r>
            <a:endParaRPr lang="nl-NL" dirty="0"/>
          </a:p>
        </p:txBody>
      </p:sp>
      <p:sp>
        <p:nvSpPr>
          <p:cNvPr id="4" name="Tijdelijke aanduiding voor dianummer 3">
            <a:extLst>
              <a:ext uri="{FF2B5EF4-FFF2-40B4-BE49-F238E27FC236}">
                <a16:creationId xmlns:a16="http://schemas.microsoft.com/office/drawing/2014/main" id="{DC13D49D-AB65-3889-0E2C-95C1351A73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9839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0E77A-58DA-F7C6-7121-EBB3198FD9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666A927-B484-66FF-78C0-486AE244391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35630CD-A7FD-8218-0645-FEA7CEC5C676}"/>
              </a:ext>
            </a:extLst>
          </p:cNvPr>
          <p:cNvSpPr>
            <a:spLocks noGrp="1"/>
          </p:cNvSpPr>
          <p:nvPr>
            <p:ph type="body" idx="1"/>
          </p:nvPr>
        </p:nvSpPr>
        <p:spPr/>
        <p:txBody>
          <a:bodyPr/>
          <a:lstStyle/>
          <a:p>
            <a:pPr marL="0" lvl="0" indent="0">
              <a:buFont typeface="Symbol" panose="05050102010706020507" pitchFamily="18" charset="2"/>
              <a:buNone/>
            </a:pPr>
            <a:r>
              <a:rPr lang="nl-NL" dirty="0"/>
              <a:t>Korte kringloop: Stap 2 is fout. De wolken waaien weg en koelen af.</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Lange kringloop: Stap 7 staat op de verkeerde plek. Deze moet tussen 4 en 5 in staan. </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a:t>Bron: https://cdn3.schooltv.nl/fileadmin/lesbrief_Waterkringloop_V2026.pdf</a:t>
            </a:r>
            <a:endParaRPr lang="nl-NL" dirty="0"/>
          </a:p>
        </p:txBody>
      </p:sp>
      <p:sp>
        <p:nvSpPr>
          <p:cNvPr id="4" name="Tijdelijke aanduiding voor dianummer 3">
            <a:extLst>
              <a:ext uri="{FF2B5EF4-FFF2-40B4-BE49-F238E27FC236}">
                <a16:creationId xmlns:a16="http://schemas.microsoft.com/office/drawing/2014/main" id="{E9CF0C5A-F040-1662-2116-31DC161819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024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04849-DCAC-FF7A-4634-774AB4DCACC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BB1D748-984E-3FF5-4742-1D804730D3B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058A304-86C6-9F11-AB2E-B0F9B71F67D3}"/>
              </a:ext>
            </a:extLst>
          </p:cNvPr>
          <p:cNvSpPr>
            <a:spLocks noGrp="1"/>
          </p:cNvSpPr>
          <p:nvPr>
            <p:ph type="body" idx="1"/>
          </p:nvPr>
        </p:nvSpPr>
        <p:spPr/>
        <p:txBody>
          <a:bodyPr/>
          <a:lstStyle/>
          <a:p>
            <a:pPr marL="0" lvl="0" indent="0">
              <a:buFont typeface="Symbol" panose="05050102010706020507" pitchFamily="18" charset="2"/>
              <a:buNone/>
            </a:pPr>
            <a:r>
              <a:rPr lang="nl-NL" dirty="0"/>
              <a:t>De opdrachten staan in het bijlageboekje.</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C50F5E9B-ED4A-0F8E-49AB-7E0533C397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9882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FA272-DE1C-43D6-8C85-1FC88B41EB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744187F-CDBB-0C8A-F711-1B4B4F24D0D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4E40DFC-A86D-2250-7B5F-030941531EE5}"/>
              </a:ext>
            </a:extLst>
          </p:cNvPr>
          <p:cNvSpPr>
            <a:spLocks noGrp="1"/>
          </p:cNvSpPr>
          <p:nvPr>
            <p:ph type="body" idx="1"/>
          </p:nvPr>
        </p:nvSpPr>
        <p:spPr/>
        <p:txBody>
          <a:bodyPr/>
          <a:lstStyle/>
          <a:p>
            <a:pPr marL="0" lvl="0" indent="0">
              <a:buFont typeface="Symbol" panose="05050102010706020507" pitchFamily="18" charset="2"/>
              <a:buNone/>
            </a:pPr>
            <a:r>
              <a:rPr lang="nl-NL" dirty="0"/>
              <a:t>De opdrachten staan in het bijlageboekje.</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73C735B2-477E-F4F9-89F4-49527BA620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98137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56D86-0088-3095-F57E-5C683AD280C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4CD7356-D981-FE1A-2B21-4539D9DA090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D970B6-E6FB-E176-E006-D5E029B035EE}"/>
              </a:ext>
            </a:extLst>
          </p:cNvPr>
          <p:cNvSpPr>
            <a:spLocks noGrp="1"/>
          </p:cNvSpPr>
          <p:nvPr>
            <p:ph type="body" idx="1"/>
          </p:nvPr>
        </p:nvSpPr>
        <p:spPr/>
        <p:txBody>
          <a:bodyPr/>
          <a:lstStyle/>
          <a:p>
            <a:pPr marL="0" lvl="0" indent="0">
              <a:buFont typeface="Symbol" panose="05050102010706020507" pitchFamily="18" charset="2"/>
              <a:buNone/>
            </a:pPr>
            <a:r>
              <a:rPr lang="nl-NL" dirty="0"/>
              <a:t>De opdrachten staan in het bijlageboekje.</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C1AFC67E-20F9-AF00-DC77-6C16038BA1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0233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BFE53-66E3-1774-8028-2811BCA751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FDACEC2-9FC0-2542-8946-E04F89EFE0A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E06B22F-B21C-90DD-F638-CE34C512503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C5F6BD1-27AB-089B-17A4-C9D0A58373DA}"/>
              </a:ext>
            </a:extLst>
          </p:cNvPr>
          <p:cNvSpPr>
            <a:spLocks noGrp="1"/>
          </p:cNvSpPr>
          <p:nvPr>
            <p:ph type="sldNum" sz="quarter" idx="5"/>
          </p:nvPr>
        </p:nvSpPr>
        <p:spPr/>
        <p:txBody>
          <a:bodyPr/>
          <a:lstStyle/>
          <a:p>
            <a:fld id="{046B0619-5E7D-4043-9E64-AB5674A10325}" type="slidenum">
              <a:rPr lang="nl-NL" smtClean="0"/>
              <a:t>54</a:t>
            </a:fld>
            <a:endParaRPr lang="nl-NL"/>
          </a:p>
        </p:txBody>
      </p:sp>
    </p:spTree>
    <p:extLst>
      <p:ext uri="{BB962C8B-B14F-4D97-AF65-F5344CB8AC3E}">
        <p14:creationId xmlns:p14="http://schemas.microsoft.com/office/powerpoint/2010/main" val="1557801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5B2C3-49A7-BEB2-8229-6428DE1EB77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3B42EA-ACC8-76B3-78D2-5BB02F4A5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7D0CE40-2D94-A9A9-BC7C-F60CBA9DC7A4}"/>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59758E47-1152-345F-39A7-47F49A69C9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A4C48B-EEA1-30F9-CF0A-9D704BD4EED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07978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FAFDA-B2DA-E1F7-E354-F0D22666E40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EBDA633-A2A9-2A53-CBF6-BE3B0C08F3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44A577-6C56-685B-D8FC-0FEE55766FF1}"/>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60A60DF9-6579-649E-C020-F7F8466474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5B235B-E3BA-2201-B4EA-FBD7E1A519B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22395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738A1-6B61-522E-6607-AD448894A7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C5E9157-3225-7078-587C-8F5DBC93F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002E46-323F-B5B1-3278-316828B1DDE0}"/>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B241ACA9-FF40-8DB7-2385-9980E1688C4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0750A0-218A-68F2-B8F9-9F3B72302BC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61964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FB564-3F59-E2BD-0EDF-3977AD69D3B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0E5F6D-744E-D2D0-DC94-970B00717EF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21B866-8D5B-38F0-D940-6D4710991A2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D47C11D-3D68-397F-D5AD-E022FF320FEA}"/>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A2D795DD-A16F-1837-F49F-040C27839EC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C61B0F8-952D-324F-4953-225213440F1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22583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233951-579B-BDC1-9CAA-42F17C3B3A0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EE32A61-08DD-E31C-DC6F-9DA319814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03319F5-D938-EF01-83A4-C064E083885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7FF453-FBF7-3CC2-CCE5-2031E0EA9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EA60DAD-D9DC-0304-F5DB-FF73434BA89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E3695B9-43B6-745F-585F-E61A60D84938}"/>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8" name="Tijdelijke aanduiding voor voettekst 7">
            <a:extLst>
              <a:ext uri="{FF2B5EF4-FFF2-40B4-BE49-F238E27FC236}">
                <a16:creationId xmlns:a16="http://schemas.microsoft.com/office/drawing/2014/main" id="{C6F5617B-551A-D954-F797-E2E416FB55B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D300098-0381-B6D0-D0C9-C38B6A08D65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4890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183D9-6A46-8AD5-D3D1-DCAC99069DF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D41B390-127B-210D-7B74-4DC9455DC0A8}"/>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4" name="Tijdelijke aanduiding voor voettekst 3">
            <a:extLst>
              <a:ext uri="{FF2B5EF4-FFF2-40B4-BE49-F238E27FC236}">
                <a16:creationId xmlns:a16="http://schemas.microsoft.com/office/drawing/2014/main" id="{06ACC822-2430-16E2-9911-9261D130D2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7F0E918-48A5-2728-C35E-68D4F0A0CC8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25384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14E2484-439D-4890-A21D-8BF40CBB7F23}"/>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3" name="Tijdelijke aanduiding voor voettekst 2">
            <a:extLst>
              <a:ext uri="{FF2B5EF4-FFF2-40B4-BE49-F238E27FC236}">
                <a16:creationId xmlns:a16="http://schemas.microsoft.com/office/drawing/2014/main" id="{FFE4F9B8-7FE8-34E5-2E00-04558B73A81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1DDD99-78B8-6A12-4A82-4DFB8A03513E}"/>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35592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F11C6-404C-36EC-E163-C9CD725815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7EC12B6-F1ED-B9A7-760A-9693D934B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E139C1-E04C-E0BF-3A9C-1D84A55C8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4AFD1D-497D-355E-775D-AA12DB4C8321}"/>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468101AD-D4BB-B8F7-5B8D-1EAFF563FB9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0D5B59B-8637-9640-494F-5900ED13A31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63338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B337C-8CE1-89E5-00B7-B5F7AF3E2C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74736D-953A-6D9E-A706-E5D52853A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7231C43-A47F-B4D3-FB12-796317B4E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E867583-D274-01FA-DD6C-D49A8DC50B8D}"/>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00D7F086-0369-0AAF-B352-1AE63C3096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E3C16AB-2579-297D-81FE-CDAA307959AF}"/>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77131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CEE6E-FF2D-889E-9375-C755BEC31CB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77FC591-CD27-641C-D8FE-57C72FB67D7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D2172A-462F-7A88-8106-206D424A33B7}"/>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518179FD-5505-10C8-A565-13F0198ED6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12CA9A-1354-0B5E-5E52-1757D26D168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61525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320B0E8-7E2C-47F0-4687-DF254A1B148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595119E-282D-C051-A64B-D914F8771E7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705949-C28A-9695-118C-753D5EEF0176}"/>
              </a:ext>
            </a:extLst>
          </p:cNvPr>
          <p:cNvSpPr>
            <a:spLocks noGrp="1"/>
          </p:cNvSpPr>
          <p:nvPr>
            <p:ph type="dt" sz="half" idx="10"/>
          </p:nvPr>
        </p:nvSpPr>
        <p:spPr/>
        <p:txBody>
          <a:body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2139D884-AF9E-C824-B691-8E1DA0F26CB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22A57C-4E31-94D5-E6A0-E6D04A1E2AA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98394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14109EE-2F12-14BA-521D-1438C7E7E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65175DC-6FC1-45E3-4927-8074168C0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A2A1E65-45A7-AA9D-DA1E-6A80D4EA7E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94DB6-4CAD-46DF-9691-2FE02491E92D}"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253F12AB-286D-AEEE-DC85-449401D05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24414D2-93CF-E811-3BE7-57870131E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A1CE1-B85B-4276-9F90-EF72C2AF746F}" type="slidenum">
              <a:rPr lang="nl-NL" smtClean="0"/>
              <a:t>‹nr.›</a:t>
            </a:fld>
            <a:endParaRPr lang="nl-NL"/>
          </a:p>
        </p:txBody>
      </p:sp>
    </p:spTree>
    <p:extLst>
      <p:ext uri="{BB962C8B-B14F-4D97-AF65-F5344CB8AC3E}">
        <p14:creationId xmlns:p14="http://schemas.microsoft.com/office/powerpoint/2010/main" val="2414668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npokennis.nl/longread/7675/waarom-staan-de-oceanen-niet-stil"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schooltv.nl/video-item/het-klokhuis-oceanen-oceaanstromen" TargetMode="External"/><Relationship Id="rId5" Type="http://schemas.openxmlformats.org/officeDocument/2006/relationships/hyperlink" Target="https://www.greenpeace.org/nl/algemeen/72179/meestgestelde-vragen-over-de-golfstroom/" TargetMode="External"/><Relationship Id="rId4" Type="http://schemas.openxmlformats.org/officeDocument/2006/relationships/hyperlink" Target="https://isgeschiedenis.nl/nieuws/hoe-badeendjes-hielpen-met-het-in-kaart-brengen-van-zeestromen"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hyperlink" Target="https://schooltv.nl/video-item/hoe-leeft-een-kwal-geen-hersenen-ogen-of-bloed"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https://schooltv.nl/video-item/welke-invloed-hebben-de-oceanen-op-het-klimaat-stromingen-in-de-oceaan-transporteren-warm-en-koud"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hyperlink" Target="https://schooltv.nl/video-item/hoe-leeft-een-kwal-geen-hersenen-ogen-of-bloed"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4.jpeg"/><Relationship Id="rId2" Type="http://schemas.openxmlformats.org/officeDocument/2006/relationships/image" Target="../media/image19.png"/><Relationship Id="rId16"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19" Type="http://schemas.openxmlformats.org/officeDocument/2006/relationships/image" Target="../media/image36.jpeg"/><Relationship Id="rId4" Type="http://schemas.openxmlformats.org/officeDocument/2006/relationships/image" Target="../media/image21.png"/><Relationship Id="rId9" Type="http://schemas.openxmlformats.org/officeDocument/2006/relationships/image" Target="../media/image26.jpeg"/><Relationship Id="rId14" Type="http://schemas.openxmlformats.org/officeDocument/2006/relationships/image" Target="../media/image31.jpe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hyperlink" Target="https://schooltv.nl/video-item/hoe-stroomt-het-water-in-de-oceanen-oceaanstromen-vervoeren-warmte-en-voedsel-over-de-hele-aarde" TargetMode="Externa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hyperlink" Target="https://schooltv.nl/video-item/welke-invloed-hebben-de-oceanen-op-het-klimaat-stromingen-in-de-oceaan-transporteren-warm-en-koud" TargetMode="Externa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7.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4.jpeg"/><Relationship Id="rId2" Type="http://schemas.openxmlformats.org/officeDocument/2006/relationships/image" Target="../media/image19.png"/><Relationship Id="rId16"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19" Type="http://schemas.openxmlformats.org/officeDocument/2006/relationships/image" Target="../media/image36.jpeg"/><Relationship Id="rId4" Type="http://schemas.openxmlformats.org/officeDocument/2006/relationships/image" Target="../media/image21.png"/><Relationship Id="rId9" Type="http://schemas.openxmlformats.org/officeDocument/2006/relationships/image" Target="../media/image26.jpeg"/><Relationship Id="rId14" Type="http://schemas.openxmlformats.org/officeDocument/2006/relationships/image" Target="../media/image31.jpeg"/></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hyperlink" Target="https://www.youtube.com/watch?v=AvchlWftt80" TargetMode="External"/><Relationship Id="rId2" Type="http://schemas.openxmlformats.org/officeDocument/2006/relationships/slideLayout" Target="../slideLayouts/slideLayout7.xml"/><Relationship Id="rId1" Type="http://schemas.openxmlformats.org/officeDocument/2006/relationships/video" Target="https://www.youtube.com/embed/AvchlWftt80?feature=oembed" TargetMode="External"/><Relationship Id="rId6" Type="http://schemas.openxmlformats.org/officeDocument/2006/relationships/image" Target="../media/image51.jpeg"/><Relationship Id="rId5" Type="http://schemas.openxmlformats.org/officeDocument/2006/relationships/image" Target="../media/image2.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hyperlink" Target="https://schooltv.nl/video-item/hoe-stroomt-het-water-in-de-oceanen-oceaanstromen-vervoeren-warmte-en-voedsel-over-de-hele-aarde" TargetMode="Externa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hyperlink" Target="https://schooltv.nl/video-item/welke-invloed-hebben-de-oceanen-op-het-klimaat-stromingen-in-de-oceaan-transporteren-warm-en-koud" TargetMode="External"/><Relationship Id="rId5" Type="http://schemas.openxmlformats.org/officeDocument/2006/relationships/image" Target="../media/image38.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hyperlink" Target="https://schooltv.nl/video-item/de-waterkringloop-op-aarde-de-reis-van-waterdeeltjes" TargetMode="External"/><Relationship Id="rId4" Type="http://schemas.openxmlformats.org/officeDocument/2006/relationships/image" Target="../media/image52.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hyperlink" Target="https://content.schooltv.nl/micrio/waterkringloop/index.html"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schooltv.nl/video-item/het-klokhuis-oceanen-oceaanstromen" TargetMode="External"/><Relationship Id="rId7"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hyperlink" Target="https://www.greenpeace.org/nl/algemeen/72179/meestgestelde-vragen-over-de-golfstro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4.jpeg"/><Relationship Id="rId2" Type="http://schemas.openxmlformats.org/officeDocument/2006/relationships/image" Target="../media/image19.png"/><Relationship Id="rId16"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19" Type="http://schemas.openxmlformats.org/officeDocument/2006/relationships/image" Target="../media/image36.jpeg"/><Relationship Id="rId4" Type="http://schemas.openxmlformats.org/officeDocument/2006/relationships/image" Target="../media/image21.png"/><Relationship Id="rId9" Type="http://schemas.openxmlformats.org/officeDocument/2006/relationships/image" Target="../media/image26.jpeg"/><Relationship Id="rId14" Type="http://schemas.openxmlformats.org/officeDocument/2006/relationships/image" Target="../media/image31.jpe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1.png"/><Relationship Id="rId7" Type="http://schemas.openxmlformats.org/officeDocument/2006/relationships/image" Target="../media/image57.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8.png"/><Relationship Id="rId4" Type="http://schemas.openxmlformats.org/officeDocument/2006/relationships/image" Target="../media/image54.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C0DE-2E49-22EA-5248-D84AB5FF8C40}"/>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CE241070-9A46-7695-6328-D1F0F1B79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817A5C2E-3EFF-353C-C107-4B9B7DFD8A77}"/>
              </a:ext>
            </a:extLst>
          </p:cNvPr>
          <p:cNvSpPr txBox="1"/>
          <p:nvPr/>
        </p:nvSpPr>
        <p:spPr>
          <a:xfrm>
            <a:off x="0" y="1003504"/>
            <a:ext cx="12192000" cy="954107"/>
          </a:xfrm>
          <a:prstGeom prst="rect">
            <a:avLst/>
          </a:prstGeom>
          <a:solidFill>
            <a:schemeClr val="bg1"/>
          </a:solidFill>
        </p:spPr>
        <p:txBody>
          <a:bodyPr wrap="square" lIns="91440" tIns="45720" rIns="91440" bIns="45720" anchor="t">
            <a:spAutoFit/>
          </a:bodyPr>
          <a:lstStyle/>
          <a:p>
            <a:pPr algn="ctr"/>
            <a:r>
              <a:rPr lang="nl-NL" sz="2800" dirty="0">
                <a:solidFill>
                  <a:srgbClr val="E16C7F"/>
                </a:solidFill>
                <a:latin typeface="Kermit" panose="020F0503040000060003" pitchFamily="34" charset="0"/>
              </a:rPr>
              <a:t>Uitgewerkte lessen thema Oceanen</a:t>
            </a:r>
          </a:p>
          <a:p>
            <a:pPr algn="ctr"/>
            <a:r>
              <a:rPr lang="nl-NL" sz="2800" dirty="0">
                <a:solidFill>
                  <a:srgbClr val="E16C7F"/>
                </a:solidFill>
                <a:latin typeface="Kermit" panose="020F0503040000060003" pitchFamily="34" charset="0"/>
              </a:rPr>
              <a:t>Aardrijkskunde atelier</a:t>
            </a:r>
          </a:p>
        </p:txBody>
      </p:sp>
      <p:pic>
        <p:nvPicPr>
          <p:cNvPr id="3" name="Afbeelding 2" descr="Afbeelding met Lettertype, Graphics, rood, tekst&#10;&#10;Automatisch gegenereerde beschrijving">
            <a:extLst>
              <a:ext uri="{FF2B5EF4-FFF2-40B4-BE49-F238E27FC236}">
                <a16:creationId xmlns:a16="http://schemas.microsoft.com/office/drawing/2014/main" id="{12E2C943-A5C0-0A6B-EA04-CA809B33C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2" name="Tekstvak 1">
            <a:extLst>
              <a:ext uri="{FF2B5EF4-FFF2-40B4-BE49-F238E27FC236}">
                <a16:creationId xmlns:a16="http://schemas.microsoft.com/office/drawing/2014/main" id="{B11CD559-4BD3-85E2-A83F-0025FF2A757E}"/>
              </a:ext>
            </a:extLst>
          </p:cNvPr>
          <p:cNvSpPr txBox="1"/>
          <p:nvPr/>
        </p:nvSpPr>
        <p:spPr>
          <a:xfrm>
            <a:off x="0" y="5422776"/>
            <a:ext cx="12192000" cy="523220"/>
          </a:xfrm>
          <a:prstGeom prst="rect">
            <a:avLst/>
          </a:prstGeom>
          <a:solidFill>
            <a:schemeClr val="bg1"/>
          </a:solidFill>
        </p:spPr>
        <p:txBody>
          <a:bodyPr wrap="square" lIns="91440" tIns="45720" rIns="91440" bIns="45720" anchor="t">
            <a:spAutoFit/>
          </a:bodyPr>
          <a:lstStyle/>
          <a:p>
            <a:pPr algn="ctr"/>
            <a:r>
              <a:rPr lang="nl-NL" sz="2800" dirty="0">
                <a:solidFill>
                  <a:srgbClr val="E16C7F"/>
                </a:solidFill>
                <a:latin typeface="Kermit" panose="020F0503040000060003" pitchFamily="34" charset="0"/>
              </a:rPr>
              <a:t>Les 2: De Golfstroom</a:t>
            </a:r>
          </a:p>
        </p:txBody>
      </p:sp>
    </p:spTree>
    <p:extLst>
      <p:ext uri="{BB962C8B-B14F-4D97-AF65-F5344CB8AC3E}">
        <p14:creationId xmlns:p14="http://schemas.microsoft.com/office/powerpoint/2010/main" val="3636891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FD778-4CF3-C3F8-24DF-75306C2676D4}"/>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F0FA6B1E-1282-74AC-6AC8-5939192EFA93}"/>
              </a:ext>
            </a:extLst>
          </p:cNvPr>
          <p:cNvSpPr txBox="1"/>
          <p:nvPr/>
        </p:nvSpPr>
        <p:spPr>
          <a:xfrm>
            <a:off x="0" y="0"/>
            <a:ext cx="12192000"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LET OP: Inhoud inschakelen</a:t>
            </a:r>
          </a:p>
        </p:txBody>
      </p:sp>
      <p:pic>
        <p:nvPicPr>
          <p:cNvPr id="5" name="Afbeelding 4" descr="Afbeelding met Lettertype, Graphics, rood, tekst&#10;&#10;Automatisch gegenereerde beschrijving">
            <a:extLst>
              <a:ext uri="{FF2B5EF4-FFF2-40B4-BE49-F238E27FC236}">
                <a16:creationId xmlns:a16="http://schemas.microsoft.com/office/drawing/2014/main" id="{7284C031-25C1-1F5D-22D7-57D1C2964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7B2ADA3E-43B2-D597-6BEB-04AC74CD8EAB}"/>
              </a:ext>
            </a:extLst>
          </p:cNvPr>
          <p:cNvSpPr>
            <a:spLocks noChangeArrowheads="1"/>
          </p:cNvSpPr>
          <p:nvPr/>
        </p:nvSpPr>
        <p:spPr bwMode="auto">
          <a:xfrm>
            <a:off x="134423" y="828904"/>
            <a:ext cx="1154784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r>
              <a:rPr lang="nl-NL" altLang="nl-NL" dirty="0">
                <a:latin typeface="Kermit" panose="020F0503040000060003" pitchFamily="34" charset="0"/>
              </a:rPr>
              <a:t>LET OP: Veel uitgewerkte lessen bevatten filmpjes die direct in de PowerPoint afgespeeld kunnen worden. Daarvoor is het wel nodig om de inhoud in te schakelen. Dit kan op twee manieren:</a:t>
            </a:r>
          </a:p>
        </p:txBody>
      </p:sp>
      <p:pic>
        <p:nvPicPr>
          <p:cNvPr id="6" name="Afbeelding 5">
            <a:extLst>
              <a:ext uri="{FF2B5EF4-FFF2-40B4-BE49-F238E27FC236}">
                <a16:creationId xmlns:a16="http://schemas.microsoft.com/office/drawing/2014/main" id="{6FE87E60-D736-9A9A-8B5C-A356F984D069}"/>
              </a:ext>
            </a:extLst>
          </p:cNvPr>
          <p:cNvPicPr>
            <a:picLocks noChangeAspect="1"/>
          </p:cNvPicPr>
          <p:nvPr/>
        </p:nvPicPr>
        <p:blipFill>
          <a:blip r:embed="rId4"/>
          <a:srcRect b="51817"/>
          <a:stretch>
            <a:fillRect/>
          </a:stretch>
        </p:blipFill>
        <p:spPr>
          <a:xfrm>
            <a:off x="246594" y="2090493"/>
            <a:ext cx="11615509" cy="1899697"/>
          </a:xfrm>
          <a:prstGeom prst="rect">
            <a:avLst/>
          </a:prstGeom>
        </p:spPr>
      </p:pic>
      <p:pic>
        <p:nvPicPr>
          <p:cNvPr id="4" name="Afbeelding 3">
            <a:extLst>
              <a:ext uri="{FF2B5EF4-FFF2-40B4-BE49-F238E27FC236}">
                <a16:creationId xmlns:a16="http://schemas.microsoft.com/office/drawing/2014/main" id="{D4B678F5-EDB0-1E1B-0554-DD0552297531}"/>
              </a:ext>
            </a:extLst>
          </p:cNvPr>
          <p:cNvPicPr>
            <a:picLocks noChangeAspect="1"/>
          </p:cNvPicPr>
          <p:nvPr/>
        </p:nvPicPr>
        <p:blipFill>
          <a:blip r:embed="rId5"/>
          <a:stretch>
            <a:fillRect/>
          </a:stretch>
        </p:blipFill>
        <p:spPr>
          <a:xfrm>
            <a:off x="246594" y="4647573"/>
            <a:ext cx="5438589" cy="1890092"/>
          </a:xfrm>
          <a:prstGeom prst="rect">
            <a:avLst/>
          </a:prstGeom>
        </p:spPr>
      </p:pic>
      <p:sp>
        <p:nvSpPr>
          <p:cNvPr id="9" name="Rectangle 2">
            <a:extLst>
              <a:ext uri="{FF2B5EF4-FFF2-40B4-BE49-F238E27FC236}">
                <a16:creationId xmlns:a16="http://schemas.microsoft.com/office/drawing/2014/main" id="{A78C34CE-688E-C39D-317F-609EBBFB0DC7}"/>
              </a:ext>
            </a:extLst>
          </p:cNvPr>
          <p:cNvSpPr>
            <a:spLocks noChangeArrowheads="1"/>
          </p:cNvSpPr>
          <p:nvPr/>
        </p:nvSpPr>
        <p:spPr bwMode="auto">
          <a:xfrm>
            <a:off x="134423" y="4236117"/>
            <a:ext cx="117276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lang="nl-NL" altLang="nl-NL">
                <a:solidFill>
                  <a:srgbClr val="E16C7F"/>
                </a:solidFill>
                <a:latin typeface="Kermit" panose="020F0503040000060003" pitchFamily="34" charset="0"/>
              </a:rPr>
              <a:t>2) </a:t>
            </a:r>
            <a:r>
              <a:rPr lang="nl-NL" altLang="nl-NL">
                <a:latin typeface="Kermit" panose="020F0503040000060003" pitchFamily="34" charset="0"/>
              </a:rPr>
              <a:t>Ga naar </a:t>
            </a:r>
            <a:r>
              <a:rPr lang="nl-NL" altLang="nl-NL" i="1">
                <a:latin typeface="Kermit" panose="020F0503040000060003" pitchFamily="34" charset="0"/>
              </a:rPr>
              <a:t>bestand</a:t>
            </a:r>
            <a:r>
              <a:rPr lang="nl-NL" altLang="nl-NL">
                <a:latin typeface="Kermit" panose="020F0503040000060003" pitchFamily="34" charset="0"/>
              </a:rPr>
              <a:t> </a:t>
            </a:r>
            <a:r>
              <a:rPr lang="nl-NL" altLang="nl-NL">
                <a:latin typeface="Kermit" panose="020F0503040000060003" pitchFamily="34" charset="0"/>
                <a:sym typeface="Wingdings" panose="05000000000000000000" pitchFamily="2" charset="2"/>
              </a:rPr>
              <a:t> </a:t>
            </a:r>
            <a:r>
              <a:rPr lang="nl-NL" altLang="nl-NL" i="1">
                <a:latin typeface="Kermit" panose="020F0503040000060003" pitchFamily="34" charset="0"/>
                <a:sym typeface="Wingdings" panose="05000000000000000000" pitchFamily="2" charset="2"/>
              </a:rPr>
              <a:t>info</a:t>
            </a:r>
            <a:r>
              <a:rPr lang="nl-NL" altLang="nl-NL">
                <a:latin typeface="Kermit" panose="020F0503040000060003" pitchFamily="34" charset="0"/>
                <a:sym typeface="Wingdings" panose="05000000000000000000" pitchFamily="2" charset="2"/>
              </a:rPr>
              <a:t>. Klik dan in het gele vlak op </a:t>
            </a:r>
            <a:r>
              <a:rPr lang="nl-NL" altLang="nl-NL" i="1">
                <a:latin typeface="Kermit" panose="020F0503040000060003" pitchFamily="34" charset="0"/>
                <a:sym typeface="Wingdings" panose="05000000000000000000" pitchFamily="2" charset="2"/>
              </a:rPr>
              <a:t>Inhoud inschakelen.</a:t>
            </a:r>
            <a:endParaRPr kumimoji="0" lang="nl-NL" altLang="nl-NL" sz="1800" b="0" i="0" u="none" strike="noStrike" cap="none" normalizeH="0" baseline="0">
              <a:ln>
                <a:noFill/>
              </a:ln>
              <a:solidFill>
                <a:schemeClr val="tx1"/>
              </a:solidFill>
              <a:effectLst/>
              <a:latin typeface="Kermit" panose="020F0503040000060003" pitchFamily="34" charset="0"/>
            </a:endParaRPr>
          </a:p>
        </p:txBody>
      </p:sp>
      <p:sp>
        <p:nvSpPr>
          <p:cNvPr id="11" name="Rectangle 2">
            <a:extLst>
              <a:ext uri="{FF2B5EF4-FFF2-40B4-BE49-F238E27FC236}">
                <a16:creationId xmlns:a16="http://schemas.microsoft.com/office/drawing/2014/main" id="{882C6504-6A79-482B-43FB-40008E78B7F1}"/>
              </a:ext>
            </a:extLst>
          </p:cNvPr>
          <p:cNvSpPr>
            <a:spLocks noChangeArrowheads="1"/>
          </p:cNvSpPr>
          <p:nvPr/>
        </p:nvSpPr>
        <p:spPr bwMode="auto">
          <a:xfrm>
            <a:off x="134423" y="1721162"/>
            <a:ext cx="125327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r>
              <a:rPr lang="nl-NL" altLang="nl-NL">
                <a:solidFill>
                  <a:srgbClr val="E16C7F"/>
                </a:solidFill>
                <a:latin typeface="Kermit" panose="020F0503040000060003" pitchFamily="34" charset="0"/>
              </a:rPr>
              <a:t>1) </a:t>
            </a:r>
            <a:r>
              <a:rPr lang="nl-NL" altLang="nl-NL">
                <a:latin typeface="Kermit" panose="020F0503040000060003" pitchFamily="34" charset="0"/>
              </a:rPr>
              <a:t>Schakel de inhoud direct in als je de PowerPoint opent door op </a:t>
            </a:r>
            <a:r>
              <a:rPr lang="nl-NL" altLang="nl-NL" i="1">
                <a:latin typeface="Kermit" panose="020F0503040000060003" pitchFamily="34" charset="0"/>
              </a:rPr>
              <a:t>Inhoud inschakelen </a:t>
            </a:r>
            <a:r>
              <a:rPr lang="nl-NL" altLang="nl-NL">
                <a:latin typeface="Kermit" panose="020F0503040000060003" pitchFamily="34" charset="0"/>
              </a:rPr>
              <a:t>te klikken in de gele balk.</a:t>
            </a:r>
          </a:p>
        </p:txBody>
      </p:sp>
    </p:spTree>
    <p:extLst>
      <p:ext uri="{BB962C8B-B14F-4D97-AF65-F5344CB8AC3E}">
        <p14:creationId xmlns:p14="http://schemas.microsoft.com/office/powerpoint/2010/main" val="2368768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CE833A71-0A78-8548-B470-D55EC09BD584}"/>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Lessen van dit atelier</a:t>
            </a:r>
          </a:p>
        </p:txBody>
      </p:sp>
      <p:pic>
        <p:nvPicPr>
          <p:cNvPr id="5" name="Afbeelding 4" descr="Afbeelding met Lettertype, Graphics, rood, tekst&#10;&#10;Automatisch gegenereerde beschrijving">
            <a:extLst>
              <a:ext uri="{FF2B5EF4-FFF2-40B4-BE49-F238E27FC236}">
                <a16:creationId xmlns:a16="http://schemas.microsoft.com/office/drawing/2014/main" id="{D611FD3E-4952-5595-D44D-DC41978E8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EE752CB0-0CAE-9EFC-80A4-596D58CAF6D3}"/>
              </a:ext>
            </a:extLst>
          </p:cNvPr>
          <p:cNvSpPr>
            <a:spLocks noChangeArrowheads="1"/>
          </p:cNvSpPr>
          <p:nvPr/>
        </p:nvSpPr>
        <p:spPr bwMode="auto">
          <a:xfrm>
            <a:off x="1064712" y="1810568"/>
            <a:ext cx="1075730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1800" b="0" i="0" u="none" strike="noStrike" cap="none" normalizeH="0" baseline="0" dirty="0">
                <a:ln>
                  <a:noFill/>
                </a:ln>
                <a:solidFill>
                  <a:schemeClr val="tx1"/>
                </a:solidFill>
                <a:effectLst/>
                <a:latin typeface="Kermit" panose="020F0503040000060003" pitchFamily="34" charset="0"/>
              </a:rPr>
              <a:t>Les 1: Fysieke geografie</a:t>
            </a:r>
            <a:endParaRPr lang="nl-NL" altLang="nl-NL" dirty="0">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De ligging van de vijf oceanen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Het verschil tussen oceanen, zeeën, meren en rivieren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De bodem van de oceaan </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lvl="0" eaLnBrk="0" fontAlgn="base" hangingPunct="0">
              <a:spcBef>
                <a:spcPct val="0"/>
              </a:spcBef>
              <a:spcAft>
                <a:spcPct val="0"/>
              </a:spcAft>
            </a:pPr>
            <a:r>
              <a:rPr lang="nl-NL" altLang="nl-NL" dirty="0">
                <a:latin typeface="Kermit" panose="020F0503040000060003" pitchFamily="34" charset="0"/>
              </a:rPr>
              <a:t>Les 2: De golfstroom</a:t>
            </a:r>
          </a:p>
          <a:p>
            <a:pPr lvl="0" eaLnBrk="0" fontAlgn="base" hangingPunct="0">
              <a:spcBef>
                <a:spcPct val="0"/>
              </a:spcBef>
              <a:spcAft>
                <a:spcPct val="0"/>
              </a:spcAft>
            </a:pPr>
            <a:endParaRPr lang="nl-NL" altLang="nl-NL" dirty="0">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dirty="0">
                <a:latin typeface="Kermit" panose="020F0503040000060003" pitchFamily="34" charset="0"/>
              </a:rPr>
              <a:t>Stroming in de oceaan</a:t>
            </a:r>
          </a:p>
          <a:p>
            <a:pPr marL="285750" lvl="0" indent="-285750" eaLnBrk="0" fontAlgn="base" hangingPunct="0">
              <a:spcBef>
                <a:spcPct val="0"/>
              </a:spcBef>
              <a:spcAft>
                <a:spcPct val="0"/>
              </a:spcAft>
              <a:buFont typeface="Arial" panose="020B0604020202020204" pitchFamily="34" charset="0"/>
              <a:buChar char="•"/>
            </a:pPr>
            <a:r>
              <a:rPr kumimoji="0" lang="nl-NL" altLang="nl-NL" sz="1800" b="0" i="0" u="none" strike="noStrike" cap="none" normalizeH="0" baseline="0" dirty="0">
                <a:ln>
                  <a:noFill/>
                </a:ln>
                <a:solidFill>
                  <a:schemeClr val="tx1"/>
                </a:solidFill>
                <a:effectLst/>
                <a:latin typeface="Kermit" panose="020F0503040000060003" pitchFamily="34" charset="0"/>
              </a:rPr>
              <a:t>De invloed van de </a:t>
            </a:r>
            <a:r>
              <a:rPr lang="nl-NL" altLang="nl-NL" dirty="0">
                <a:latin typeface="Kermit" panose="020F0503040000060003" pitchFamily="34" charset="0"/>
              </a:rPr>
              <a:t>golfstroom op het weer en klimaat</a:t>
            </a:r>
            <a:endParaRPr kumimoji="0" lang="nl-NL" altLang="nl-NL" sz="1800" b="0" i="0" u="none" strike="noStrike" cap="none" normalizeH="0" baseline="0" dirty="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p:txBody>
      </p:sp>
      <p:sp>
        <p:nvSpPr>
          <p:cNvPr id="3" name="Tekstvak 2">
            <a:extLst>
              <a:ext uri="{FF2B5EF4-FFF2-40B4-BE49-F238E27FC236}">
                <a16:creationId xmlns:a16="http://schemas.microsoft.com/office/drawing/2014/main" id="{2CC6B9A5-C8FF-F513-1ADA-183A8EF0A48D}"/>
              </a:ext>
            </a:extLst>
          </p:cNvPr>
          <p:cNvSpPr txBox="1"/>
          <p:nvPr/>
        </p:nvSpPr>
        <p:spPr>
          <a:xfrm>
            <a:off x="1064712" y="5837129"/>
            <a:ext cx="8642959" cy="646331"/>
          </a:xfrm>
          <a:prstGeom prst="rect">
            <a:avLst/>
          </a:prstGeom>
          <a:noFill/>
        </p:spPr>
        <p:txBody>
          <a:bodyPr wrap="square" rtlCol="0">
            <a:spAutoFit/>
          </a:bodyPr>
          <a:lstStyle/>
          <a:p>
            <a:r>
              <a:rPr lang="nl-NL">
                <a:latin typeface="Kermit" panose="020F0503040000060003" pitchFamily="34" charset="0"/>
              </a:rPr>
              <a:t>LET OP: Uitleg bij het gebruik van deze </a:t>
            </a:r>
            <a:r>
              <a:rPr lang="nl-NL" err="1">
                <a:latin typeface="Kermit" panose="020F0503040000060003" pitchFamily="34" charset="0"/>
              </a:rPr>
              <a:t>PowerPoints</a:t>
            </a:r>
            <a:r>
              <a:rPr lang="nl-NL">
                <a:latin typeface="Kermit" panose="020F0503040000060003" pitchFamily="34" charset="0"/>
              </a:rPr>
              <a:t> en achtergrondinformatie voor de leerkracht vind je onderaan deze PowerPoint presentatie.</a:t>
            </a:r>
          </a:p>
        </p:txBody>
      </p:sp>
    </p:spTree>
    <p:extLst>
      <p:ext uri="{BB962C8B-B14F-4D97-AF65-F5344CB8AC3E}">
        <p14:creationId xmlns:p14="http://schemas.microsoft.com/office/powerpoint/2010/main" val="3392422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FBE32-1E1B-0AC5-2878-8231C2CB0A62}"/>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C76C2A14-9BE0-B68C-109D-60F7945C22DC}"/>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Lessen van dit atelier</a:t>
            </a:r>
          </a:p>
        </p:txBody>
      </p:sp>
      <p:pic>
        <p:nvPicPr>
          <p:cNvPr id="5" name="Afbeelding 4" descr="Afbeelding met Lettertype, Graphics, rood, tekst&#10;&#10;Automatisch gegenereerde beschrijving">
            <a:extLst>
              <a:ext uri="{FF2B5EF4-FFF2-40B4-BE49-F238E27FC236}">
                <a16:creationId xmlns:a16="http://schemas.microsoft.com/office/drawing/2014/main" id="{4B414649-DB32-04DF-45F6-C1CB547421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9A8AF3F1-95E7-E672-FB79-308510C7F6B3}"/>
              </a:ext>
            </a:extLst>
          </p:cNvPr>
          <p:cNvSpPr>
            <a:spLocks noChangeArrowheads="1"/>
          </p:cNvSpPr>
          <p:nvPr/>
        </p:nvSpPr>
        <p:spPr bwMode="auto">
          <a:xfrm>
            <a:off x="1064712" y="1395070"/>
            <a:ext cx="10757309"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1800" b="0" i="0" u="none" strike="noStrike" cap="none" normalizeH="0" baseline="0" dirty="0">
                <a:ln>
                  <a:noFill/>
                </a:ln>
                <a:solidFill>
                  <a:schemeClr val="tx1"/>
                </a:solidFill>
                <a:effectLst/>
                <a:latin typeface="Kermit" panose="020F0503040000060003" pitchFamily="34" charset="0"/>
              </a:rPr>
              <a:t>Les 3: Plastic soep</a:t>
            </a:r>
          </a:p>
          <a:p>
            <a:pPr marR="0" lvl="0" algn="l" defTabSz="914400" rtl="0" eaLnBrk="0" fontAlgn="base" latinLnBrk="0" hangingPunct="0">
              <a:lnSpc>
                <a:spcPct val="100000"/>
              </a:lnSpc>
              <a:spcBef>
                <a:spcPct val="0"/>
              </a:spcBef>
              <a:spcAft>
                <a:spcPct val="0"/>
              </a:spcAft>
              <a:buClrTx/>
              <a:buSzTx/>
              <a:tabLst/>
            </a:pPr>
            <a:endParaRPr lang="nl-NL" altLang="nl-NL" dirty="0">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Plastic soep in de oceaan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Plastic soep opruimen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Organisaties die in actie komen tegen de plastic soep</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lvl="0" eaLnBrk="0" fontAlgn="base" hangingPunct="0">
              <a:spcBef>
                <a:spcPct val="0"/>
              </a:spcBef>
              <a:spcAft>
                <a:spcPct val="0"/>
              </a:spcAft>
            </a:pPr>
            <a:r>
              <a:rPr lang="nl-NL" altLang="nl-NL" dirty="0">
                <a:latin typeface="Kermit" panose="020F0503040000060003" pitchFamily="34" charset="0"/>
              </a:rPr>
              <a:t>Les 4: Bijzondere verschijnselen</a:t>
            </a:r>
          </a:p>
          <a:p>
            <a:pPr lvl="0" eaLnBrk="0" fontAlgn="base" hangingPunct="0">
              <a:spcBef>
                <a:spcPct val="0"/>
              </a:spcBef>
              <a:spcAft>
                <a:spcPct val="0"/>
              </a:spcAft>
            </a:pPr>
            <a:endParaRPr lang="nl-NL" altLang="nl-NL" dirty="0">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dirty="0">
                <a:latin typeface="Kermit" panose="020F0503040000060003" pitchFamily="34" charset="0"/>
              </a:rPr>
              <a:t>Bijzondere verschijnselen in de oceaan: de Marianentrog, de </a:t>
            </a:r>
            <a:r>
              <a:rPr lang="nl-NL" altLang="nl-NL" dirty="0" err="1">
                <a:latin typeface="Kermit" panose="020F0503040000060003" pitchFamily="34" charset="0"/>
              </a:rPr>
              <a:t>Silfa</a:t>
            </a:r>
            <a:r>
              <a:rPr lang="nl-NL" altLang="nl-NL" dirty="0">
                <a:latin typeface="Kermit" panose="020F0503040000060003" pitchFamily="34" charset="0"/>
              </a:rPr>
              <a:t> kloof, de golf van Alaska, Point Nemo, Tuvalu</a:t>
            </a:r>
          </a:p>
          <a:p>
            <a:pPr marL="285750" lvl="0" indent="-285750" eaLnBrk="0" fontAlgn="base" hangingPunct="0">
              <a:spcBef>
                <a:spcPct val="0"/>
              </a:spcBef>
              <a:spcAft>
                <a:spcPct val="0"/>
              </a:spcAft>
              <a:buFont typeface="Arial" panose="020B0604020202020204" pitchFamily="34" charset="0"/>
              <a:buChar char="•"/>
            </a:pPr>
            <a:r>
              <a:rPr lang="nl-NL" altLang="nl-NL" dirty="0" err="1">
                <a:latin typeface="Kermit" panose="020F0503040000060003" pitchFamily="34" charset="0"/>
              </a:rPr>
              <a:t>Grej</a:t>
            </a:r>
            <a:r>
              <a:rPr lang="nl-NL" altLang="nl-NL" dirty="0">
                <a:latin typeface="Kermit" panose="020F0503040000060003" pitchFamily="34" charset="0"/>
              </a:rPr>
              <a:t> of </a:t>
            </a:r>
            <a:r>
              <a:rPr lang="nl-NL" altLang="nl-NL" dirty="0" err="1">
                <a:latin typeface="Kermit" panose="020F0503040000060003" pitchFamily="34" charset="0"/>
              </a:rPr>
              <a:t>the</a:t>
            </a:r>
            <a:r>
              <a:rPr lang="nl-NL" altLang="nl-NL" dirty="0">
                <a:latin typeface="Kermit" panose="020F0503040000060003" pitchFamily="34" charset="0"/>
              </a:rPr>
              <a:t> </a:t>
            </a:r>
            <a:r>
              <a:rPr lang="nl-NL" altLang="nl-NL" dirty="0" err="1">
                <a:latin typeface="Kermit" panose="020F0503040000060003" pitchFamily="34" charset="0"/>
              </a:rPr>
              <a:t>day</a:t>
            </a:r>
            <a:endParaRPr lang="nl-NL" altLang="nl-NL" dirty="0">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p:txBody>
      </p:sp>
      <p:sp>
        <p:nvSpPr>
          <p:cNvPr id="3" name="Tekstvak 2">
            <a:extLst>
              <a:ext uri="{FF2B5EF4-FFF2-40B4-BE49-F238E27FC236}">
                <a16:creationId xmlns:a16="http://schemas.microsoft.com/office/drawing/2014/main" id="{0A2DB49A-0D1E-029C-C49A-64AFA4F7D4C8}"/>
              </a:ext>
            </a:extLst>
          </p:cNvPr>
          <p:cNvSpPr txBox="1"/>
          <p:nvPr/>
        </p:nvSpPr>
        <p:spPr>
          <a:xfrm>
            <a:off x="1064712" y="5837129"/>
            <a:ext cx="8642959" cy="646331"/>
          </a:xfrm>
          <a:prstGeom prst="rect">
            <a:avLst/>
          </a:prstGeom>
          <a:noFill/>
        </p:spPr>
        <p:txBody>
          <a:bodyPr wrap="square" rtlCol="0">
            <a:spAutoFit/>
          </a:bodyPr>
          <a:lstStyle/>
          <a:p>
            <a:r>
              <a:rPr lang="nl-NL">
                <a:latin typeface="Kermit" panose="020F0503040000060003" pitchFamily="34" charset="0"/>
              </a:rPr>
              <a:t>LET OP: Uitleg bij het gebruik van deze </a:t>
            </a:r>
            <a:r>
              <a:rPr lang="nl-NL" err="1">
                <a:latin typeface="Kermit" panose="020F0503040000060003" pitchFamily="34" charset="0"/>
              </a:rPr>
              <a:t>PowerPoints</a:t>
            </a:r>
            <a:r>
              <a:rPr lang="nl-NL">
                <a:latin typeface="Kermit" panose="020F0503040000060003" pitchFamily="34" charset="0"/>
              </a:rPr>
              <a:t> en achtergrondinformatie voor de leerkracht vind je onderaan deze PowerPoint presentatie.</a:t>
            </a:r>
          </a:p>
        </p:txBody>
      </p:sp>
    </p:spTree>
    <p:extLst>
      <p:ext uri="{BB962C8B-B14F-4D97-AF65-F5344CB8AC3E}">
        <p14:creationId xmlns:p14="http://schemas.microsoft.com/office/powerpoint/2010/main" val="2459245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26C0E5B8-CBB1-72F6-A7F8-848F8B35D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C8AFE9A4-531A-0C69-F15C-C19934421F96}"/>
              </a:ext>
            </a:extLst>
          </p:cNvPr>
          <p:cNvSpPr txBox="1"/>
          <p:nvPr/>
        </p:nvSpPr>
        <p:spPr>
          <a:xfrm>
            <a:off x="0" y="24082"/>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Achtergrondinformatie voor de leerkracht</a:t>
            </a:r>
          </a:p>
        </p:txBody>
      </p:sp>
      <p:sp>
        <p:nvSpPr>
          <p:cNvPr id="8" name="Rectangle 2">
            <a:extLst>
              <a:ext uri="{FF2B5EF4-FFF2-40B4-BE49-F238E27FC236}">
                <a16:creationId xmlns:a16="http://schemas.microsoft.com/office/drawing/2014/main" id="{F33A4B46-1338-0DBC-ACCB-52AF6C93503A}"/>
              </a:ext>
            </a:extLst>
          </p:cNvPr>
          <p:cNvSpPr>
            <a:spLocks noChangeArrowheads="1"/>
          </p:cNvSpPr>
          <p:nvPr/>
        </p:nvSpPr>
        <p:spPr bwMode="auto">
          <a:xfrm>
            <a:off x="1801354" y="1197337"/>
            <a:ext cx="8510631" cy="4499180"/>
          </a:xfrm>
          <a:prstGeom prst="rect">
            <a:avLst/>
          </a:prstGeom>
          <a:noFill/>
          <a:ln w="38100">
            <a:solidFill>
              <a:srgbClr val="E16C7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pPr>
            <a:r>
              <a:rPr lang="nl-NL" dirty="0">
                <a:solidFill>
                  <a:srgbClr val="E16C7F"/>
                </a:solidFill>
                <a:latin typeface="Kermit" panose="020F0503040000060003" pitchFamily="34" charset="0"/>
              </a:rPr>
              <a:t>Teksten</a:t>
            </a: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hlinkClick r:id="rId3">
                  <a:extLst>
                    <a:ext uri="{A12FA001-AC4F-418D-AE19-62706E023703}">
                      <ahyp:hlinkClr xmlns:ahyp="http://schemas.microsoft.com/office/drawing/2018/hyperlinkcolor" val="tx"/>
                    </a:ext>
                  </a:extLst>
                </a:hlinkClick>
              </a:rPr>
              <a:t>https://npokennis.nl/longread/7675/waarom-staan-de-oceanen-niet-stil</a:t>
            </a:r>
            <a:endParaRPr lang="nl-NL" u="sng" dirty="0">
              <a:latin typeface="Kermit" panose="020F0503040000060003" pitchFamily="34" charset="0"/>
            </a:endParaRP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hlinkClick r:id="rId4">
                  <a:extLst>
                    <a:ext uri="{A12FA001-AC4F-418D-AE19-62706E023703}">
                      <ahyp:hlinkClr xmlns:ahyp="http://schemas.microsoft.com/office/drawing/2018/hyperlinkcolor" val="tx"/>
                    </a:ext>
                  </a:extLst>
                </a:hlinkClick>
              </a:rPr>
              <a:t>https://isgeschiedenis.nl/nieuws/hoe-badeendjes-hielpen-met-het-in-kaart-brengen-van-zeestromen</a:t>
            </a:r>
            <a:endParaRPr lang="nl-NL" u="sng" dirty="0">
              <a:latin typeface="Kermit" panose="020F0503040000060003" pitchFamily="34" charset="0"/>
            </a:endParaRP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hlinkClick r:id="rId5">
                  <a:extLst>
                    <a:ext uri="{A12FA001-AC4F-418D-AE19-62706E023703}">
                      <ahyp:hlinkClr xmlns:ahyp="http://schemas.microsoft.com/office/drawing/2018/hyperlinkcolor" val="tx"/>
                    </a:ext>
                  </a:extLst>
                </a:hlinkClick>
              </a:rPr>
              <a:t>https://www.greenpeace.org/nl/algemeen/72179/meestgestelde-vragen-over-de-Golfstroom/</a:t>
            </a:r>
            <a:r>
              <a:rPr lang="nl-NL" dirty="0">
                <a:latin typeface="Kermit" panose="020F0503040000060003" pitchFamily="34" charset="0"/>
              </a:rPr>
              <a:t> (bij het 8+ onderwerp)</a:t>
            </a:r>
          </a:p>
          <a:p>
            <a:pPr eaLnBrk="0" fontAlgn="base" hangingPunct="0">
              <a:lnSpc>
                <a:spcPct val="150000"/>
              </a:lnSpc>
              <a:spcBef>
                <a:spcPct val="0"/>
              </a:spcBef>
              <a:spcAft>
                <a:spcPct val="0"/>
              </a:spcAft>
            </a:pPr>
            <a:endParaRPr lang="nl-NL" dirty="0">
              <a:latin typeface="Kermit" panose="020F0503040000060003" pitchFamily="34" charset="0"/>
            </a:endParaRPr>
          </a:p>
          <a:p>
            <a:pPr eaLnBrk="0" fontAlgn="base" hangingPunct="0">
              <a:lnSpc>
                <a:spcPct val="150000"/>
              </a:lnSpc>
              <a:spcBef>
                <a:spcPct val="0"/>
              </a:spcBef>
              <a:spcAft>
                <a:spcPct val="0"/>
              </a:spcAft>
            </a:pPr>
            <a:r>
              <a:rPr lang="nl-NL" dirty="0">
                <a:solidFill>
                  <a:srgbClr val="E16C7F"/>
                </a:solidFill>
                <a:latin typeface="Kermit" panose="020F0503040000060003" pitchFamily="34" charset="0"/>
              </a:rPr>
              <a:t>Filmpjes</a:t>
            </a:r>
          </a:p>
          <a:p>
            <a:pPr marL="285750" indent="-285750" eaLnBrk="0" fontAlgn="base" hangingPunct="0">
              <a:lnSpc>
                <a:spcPct val="150000"/>
              </a:lnSpc>
              <a:spcBef>
                <a:spcPct val="0"/>
              </a:spcBef>
              <a:spcAft>
                <a:spcPct val="0"/>
              </a:spcAft>
              <a:buFont typeface="Arial" panose="020B0604020202020204" pitchFamily="34" charset="0"/>
              <a:buChar char="•"/>
            </a:pPr>
            <a:r>
              <a:rPr lang="nl-NL" dirty="0">
                <a:latin typeface="Kermit" panose="020F0503040000060003" pitchFamily="34" charset="0"/>
                <a:hlinkClick r:id="rId6">
                  <a:extLst>
                    <a:ext uri="{A12FA001-AC4F-418D-AE19-62706E023703}">
                      <ahyp:hlinkClr xmlns:ahyp="http://schemas.microsoft.com/office/drawing/2018/hyperlinkcolor" val="tx"/>
                    </a:ext>
                  </a:extLst>
                </a:hlinkClick>
              </a:rPr>
              <a:t>https://schooltv.nl/video-item/het-klokhuis-oceanen-oceaanstromen</a:t>
            </a:r>
            <a:r>
              <a:rPr lang="nl-NL" dirty="0">
                <a:latin typeface="Kermit" panose="020F0503040000060003" pitchFamily="34" charset="0"/>
              </a:rPr>
              <a:t>  (15:03) </a:t>
            </a:r>
          </a:p>
          <a:p>
            <a:pPr marL="285750" indent="-285750" eaLnBrk="0" fontAlgn="base" hangingPunct="0">
              <a:lnSpc>
                <a:spcPct val="150000"/>
              </a:lnSpc>
              <a:spcBef>
                <a:spcPct val="0"/>
              </a:spcBef>
              <a:spcAft>
                <a:spcPct val="0"/>
              </a:spcAft>
              <a:buFont typeface="Arial" panose="020B0604020202020204" pitchFamily="34" charset="0"/>
              <a:buChar char="•"/>
            </a:pPr>
            <a:endParaRPr kumimoji="0" lang="nl-NL" sz="12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Tree>
    <p:extLst>
      <p:ext uri="{BB962C8B-B14F-4D97-AF65-F5344CB8AC3E}">
        <p14:creationId xmlns:p14="http://schemas.microsoft.com/office/powerpoint/2010/main" val="2939450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BD95B1FA-4660-4DD8-AFD2-E87118DA5A8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829800" y="5934075"/>
            <a:ext cx="2125980" cy="839178"/>
          </a:xfrm>
          <a:prstGeom prst="rect">
            <a:avLst/>
          </a:prstGeom>
          <a:noFill/>
          <a:ln>
            <a:noFill/>
          </a:ln>
        </p:spPr>
      </p:pic>
      <p:sp>
        <p:nvSpPr>
          <p:cNvPr id="5" name="Tekstvak 4">
            <a:extLst>
              <a:ext uri="{FF2B5EF4-FFF2-40B4-BE49-F238E27FC236}">
                <a16:creationId xmlns:a16="http://schemas.microsoft.com/office/drawing/2014/main" id="{E91DF90A-BA95-64B1-1004-6327EE79827F}"/>
              </a:ext>
            </a:extLst>
          </p:cNvPr>
          <p:cNvSpPr txBox="1"/>
          <p:nvPr/>
        </p:nvSpPr>
        <p:spPr>
          <a:xfrm>
            <a:off x="0" y="342674"/>
            <a:ext cx="12192000"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Benodigdheden voor deze les</a:t>
            </a:r>
          </a:p>
        </p:txBody>
      </p:sp>
      <p:graphicFrame>
        <p:nvGraphicFramePr>
          <p:cNvPr id="6" name="Tabel 5">
            <a:extLst>
              <a:ext uri="{FF2B5EF4-FFF2-40B4-BE49-F238E27FC236}">
                <a16:creationId xmlns:a16="http://schemas.microsoft.com/office/drawing/2014/main" id="{223E0F25-B6D5-53C1-346A-732E8B2D8520}"/>
              </a:ext>
            </a:extLst>
          </p:cNvPr>
          <p:cNvGraphicFramePr>
            <a:graphicFrameLocks noGrp="1"/>
          </p:cNvGraphicFramePr>
          <p:nvPr>
            <p:extLst>
              <p:ext uri="{D42A27DB-BD31-4B8C-83A1-F6EECF244321}">
                <p14:modId xmlns:p14="http://schemas.microsoft.com/office/powerpoint/2010/main" val="1108872519"/>
              </p:ext>
            </p:extLst>
          </p:nvPr>
        </p:nvGraphicFramePr>
        <p:xfrm>
          <a:off x="1095829" y="1356995"/>
          <a:ext cx="10000341" cy="4302760"/>
        </p:xfrm>
        <a:graphic>
          <a:graphicData uri="http://schemas.openxmlformats.org/drawingml/2006/table">
            <a:tbl>
              <a:tblPr firstRow="1" bandRow="1">
                <a:tableStyleId>{5C22544A-7EE6-4342-B048-85BDC9FD1C3A}</a:tableStyleId>
              </a:tblPr>
              <a:tblGrid>
                <a:gridCol w="3333447">
                  <a:extLst>
                    <a:ext uri="{9D8B030D-6E8A-4147-A177-3AD203B41FA5}">
                      <a16:colId xmlns:a16="http://schemas.microsoft.com/office/drawing/2014/main" val="2246178973"/>
                    </a:ext>
                  </a:extLst>
                </a:gridCol>
                <a:gridCol w="3333447">
                  <a:extLst>
                    <a:ext uri="{9D8B030D-6E8A-4147-A177-3AD203B41FA5}">
                      <a16:colId xmlns:a16="http://schemas.microsoft.com/office/drawing/2014/main" val="74133126"/>
                    </a:ext>
                  </a:extLst>
                </a:gridCol>
                <a:gridCol w="3333447">
                  <a:extLst>
                    <a:ext uri="{9D8B030D-6E8A-4147-A177-3AD203B41FA5}">
                      <a16:colId xmlns:a16="http://schemas.microsoft.com/office/drawing/2014/main" val="20494042"/>
                    </a:ext>
                  </a:extLst>
                </a:gridCol>
              </a:tblGrid>
              <a:tr h="370840">
                <a:tc>
                  <a:txBody>
                    <a:bodyPr/>
                    <a:lstStyle/>
                    <a:p>
                      <a:r>
                        <a:rPr lang="nl-NL">
                          <a:solidFill>
                            <a:schemeClr val="tx1"/>
                          </a:solidFill>
                          <a:latin typeface="Kermit" panose="020F0503040000060003" pitchFamily="34" charset="0"/>
                        </a:rPr>
                        <a:t>Groep 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294900"/>
                  </a:ext>
                </a:extLst>
              </a:tr>
              <a:tr h="370840">
                <a:tc>
                  <a:txBody>
                    <a:bodyPr/>
                    <a:lstStyle/>
                    <a:p>
                      <a:pPr marL="285750" indent="-285750">
                        <a:buFontTx/>
                        <a:buChar char="-"/>
                      </a:pPr>
                      <a:r>
                        <a:rPr lang="nl-NL" dirty="0">
                          <a:solidFill>
                            <a:schemeClr val="tx1"/>
                          </a:solidFill>
                          <a:latin typeface="Kermit" panose="020F0503040000060003" pitchFamily="34" charset="0"/>
                        </a:rPr>
                        <a:t>Bijlagen bij de les</a:t>
                      </a:r>
                    </a:p>
                    <a:p>
                      <a:pPr marL="285750" indent="-285750">
                        <a:buFontTx/>
                        <a:buChar char="-"/>
                      </a:pPr>
                      <a:r>
                        <a:rPr lang="nl-NL" dirty="0">
                          <a:solidFill>
                            <a:schemeClr val="tx1"/>
                          </a:solidFill>
                          <a:latin typeface="Kermit" panose="020F0503040000060003" pitchFamily="34" charset="0"/>
                        </a:rPr>
                        <a:t>Flessen koud water</a:t>
                      </a:r>
                    </a:p>
                    <a:p>
                      <a:pPr marL="285750" indent="-285750">
                        <a:buFontTx/>
                        <a:buChar char="-"/>
                      </a:pPr>
                      <a:r>
                        <a:rPr lang="nl-NL" dirty="0">
                          <a:solidFill>
                            <a:schemeClr val="tx1"/>
                          </a:solidFill>
                          <a:latin typeface="Kermit" panose="020F0503040000060003" pitchFamily="34" charset="0"/>
                        </a:rPr>
                        <a:t>Flessen warm water</a:t>
                      </a:r>
                    </a:p>
                    <a:p>
                      <a:pPr marL="285750" indent="-285750">
                        <a:buFontTx/>
                        <a:buChar char="-"/>
                      </a:pPr>
                      <a:r>
                        <a:rPr lang="nl-NL" dirty="0">
                          <a:solidFill>
                            <a:schemeClr val="tx1"/>
                          </a:solidFill>
                          <a:latin typeface="Kermit" panose="020F0503040000060003" pitchFamily="34" charset="0"/>
                        </a:rPr>
                        <a:t>Rood en blauw kleurstof</a:t>
                      </a:r>
                    </a:p>
                    <a:p>
                      <a:pPr marL="285750" indent="-285750">
                        <a:buFontTx/>
                        <a:buChar char="-"/>
                      </a:pPr>
                      <a:r>
                        <a:rPr lang="nl-NL" dirty="0">
                          <a:solidFill>
                            <a:schemeClr val="tx1"/>
                          </a:solidFill>
                          <a:latin typeface="Kermit" panose="020F0503040000060003" pitchFamily="34" charset="0"/>
                        </a:rPr>
                        <a:t>Een glazen fles met kokend water</a:t>
                      </a:r>
                    </a:p>
                    <a:p>
                      <a:pPr marL="285750" indent="-285750">
                        <a:buFontTx/>
                        <a:buChar char="-"/>
                      </a:pPr>
                      <a:r>
                        <a:rPr lang="nl-NL" dirty="0">
                          <a:solidFill>
                            <a:schemeClr val="tx1"/>
                          </a:solidFill>
                          <a:latin typeface="Kermit" panose="020F0503040000060003" pitchFamily="34" charset="0"/>
                        </a:rPr>
                        <a:t>Transparante drinkglazen</a:t>
                      </a:r>
                    </a:p>
                    <a:p>
                      <a:pPr marL="285750" indent="-285750">
                        <a:buFontTx/>
                        <a:buChar char="-"/>
                      </a:pPr>
                      <a:r>
                        <a:rPr lang="nl-NL" dirty="0">
                          <a:solidFill>
                            <a:schemeClr val="tx1"/>
                          </a:solidFill>
                          <a:latin typeface="Kermit" panose="020F0503040000060003" pitchFamily="34" charset="0"/>
                        </a:rPr>
                        <a:t>Een bord</a:t>
                      </a:r>
                    </a:p>
                    <a:p>
                      <a:pPr marL="285750" indent="-285750">
                        <a:buFontTx/>
                        <a:buChar char="-"/>
                      </a:pPr>
                      <a:r>
                        <a:rPr lang="nl-NL" dirty="0">
                          <a:solidFill>
                            <a:schemeClr val="tx1"/>
                          </a:solidFill>
                          <a:latin typeface="Kermit" panose="020F0503040000060003" pitchFamily="34" charset="0"/>
                        </a:rPr>
                        <a:t>IJsblokjes </a:t>
                      </a:r>
                    </a:p>
                    <a:p>
                      <a:pPr marL="285750" indent="-285750">
                        <a:buFontTx/>
                        <a:buChar char="-"/>
                      </a:pPr>
                      <a:r>
                        <a:rPr lang="nl-NL" dirty="0">
                          <a:solidFill>
                            <a:schemeClr val="tx1"/>
                          </a:solidFill>
                          <a:latin typeface="Kermit" panose="020F0503040000060003" pitchFamily="34" charset="0"/>
                        </a:rPr>
                        <a:t>Stiften of kleurpotloden</a:t>
                      </a:r>
                    </a:p>
                    <a:p>
                      <a:pPr marL="285750" indent="-285750">
                        <a:buFontTx/>
                        <a:buChar char="-"/>
                      </a:pPr>
                      <a:endParaRPr lang="nl-NL" dirty="0">
                        <a:solidFill>
                          <a:schemeClr val="tx1"/>
                        </a:solidFill>
                        <a:latin typeface="Kermit" panose="020F05030400000600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Tx/>
                        <a:buChar char="-"/>
                      </a:pPr>
                      <a:r>
                        <a:rPr lang="nl-NL" dirty="0">
                          <a:solidFill>
                            <a:schemeClr val="tx1"/>
                          </a:solidFill>
                          <a:latin typeface="Kermit" panose="020F0503040000060003" pitchFamily="34" charset="0"/>
                        </a:rPr>
                        <a:t>Flessen met warm water</a:t>
                      </a:r>
                    </a:p>
                    <a:p>
                      <a:pPr marL="285750" indent="-285750">
                        <a:buFontTx/>
                        <a:buChar char="-"/>
                      </a:pPr>
                      <a:r>
                        <a:rPr lang="nl-NL" dirty="0">
                          <a:solidFill>
                            <a:schemeClr val="tx1"/>
                          </a:solidFill>
                          <a:latin typeface="Kermit" panose="020F0503040000060003" pitchFamily="34" charset="0"/>
                        </a:rPr>
                        <a:t>Flessen met koud water (zet deze de dag van tevoren in de koelkast)</a:t>
                      </a:r>
                    </a:p>
                    <a:p>
                      <a:pPr marL="285750" indent="-285750">
                        <a:buFontTx/>
                        <a:buChar char="-"/>
                      </a:pPr>
                      <a:r>
                        <a:rPr lang="nl-NL" dirty="0">
                          <a:solidFill>
                            <a:schemeClr val="tx1"/>
                          </a:solidFill>
                          <a:latin typeface="Kermit" panose="020F0503040000060003" pitchFamily="34" charset="0"/>
                        </a:rPr>
                        <a:t>Flessen met zout water (bereid van tevoren)</a:t>
                      </a:r>
                    </a:p>
                    <a:p>
                      <a:pPr marL="285750" indent="-285750">
                        <a:buFontTx/>
                        <a:buChar char="-"/>
                      </a:pPr>
                      <a:r>
                        <a:rPr lang="nl-NL" dirty="0">
                          <a:solidFill>
                            <a:schemeClr val="tx1"/>
                          </a:solidFill>
                          <a:latin typeface="Kermit" panose="020F0503040000060003" pitchFamily="34" charset="0"/>
                        </a:rPr>
                        <a:t>Flessen met zoet water</a:t>
                      </a:r>
                    </a:p>
                    <a:p>
                      <a:pPr marL="285750" indent="-285750">
                        <a:buFontTx/>
                        <a:buChar char="-"/>
                      </a:pPr>
                      <a:r>
                        <a:rPr lang="nl-NL" dirty="0">
                          <a:solidFill>
                            <a:schemeClr val="tx1"/>
                          </a:solidFill>
                          <a:latin typeface="Kermit" panose="020F0503040000060003" pitchFamily="34" charset="0"/>
                        </a:rPr>
                        <a:t>Kleurstof (rood, blauw, oranje en groen)</a:t>
                      </a:r>
                    </a:p>
                    <a:p>
                      <a:pPr marL="285750" indent="-285750">
                        <a:buFontTx/>
                        <a:buChar char="-"/>
                      </a:pPr>
                      <a:r>
                        <a:rPr lang="nl-NL" dirty="0">
                          <a:solidFill>
                            <a:schemeClr val="tx1"/>
                          </a:solidFill>
                          <a:latin typeface="Kermit" panose="020F0503040000060003" pitchFamily="34" charset="0"/>
                        </a:rPr>
                        <a:t>Gootsteen en/of meerdere bakken</a:t>
                      </a:r>
                    </a:p>
                    <a:p>
                      <a:pPr marL="285750" indent="-285750">
                        <a:buFontTx/>
                        <a:buChar char="-"/>
                      </a:pPr>
                      <a:r>
                        <a:rPr lang="nl-NL" dirty="0" err="1">
                          <a:solidFill>
                            <a:schemeClr val="tx1"/>
                          </a:solidFill>
                          <a:latin typeface="Kermit" panose="020F0503040000060003" pitchFamily="34" charset="0"/>
                        </a:rPr>
                        <a:t>Ziplockzakjes</a:t>
                      </a:r>
                      <a:r>
                        <a:rPr lang="nl-NL" dirty="0">
                          <a:solidFill>
                            <a:schemeClr val="tx1"/>
                          </a:solidFill>
                          <a:latin typeface="Kermit" panose="020F0503040000060003" pitchFamily="34" charset="0"/>
                        </a:rPr>
                        <a:t> met een stuk karton dat er precies inpast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Tx/>
                        <a:buChar char="-"/>
                      </a:pPr>
                      <a:r>
                        <a:rPr lang="nl-NL" dirty="0">
                          <a:solidFill>
                            <a:schemeClr val="tx1"/>
                          </a:solidFill>
                          <a:latin typeface="Kermit" panose="020F0503040000060003" pitchFamily="34" charset="0"/>
                        </a:rPr>
                        <a:t>Flessen met warm water</a:t>
                      </a:r>
                    </a:p>
                    <a:p>
                      <a:pPr marL="285750" indent="-285750">
                        <a:buFontTx/>
                        <a:buChar char="-"/>
                      </a:pPr>
                      <a:r>
                        <a:rPr lang="nl-NL" dirty="0">
                          <a:solidFill>
                            <a:schemeClr val="tx1"/>
                          </a:solidFill>
                          <a:latin typeface="Kermit" panose="020F0503040000060003" pitchFamily="34" charset="0"/>
                        </a:rPr>
                        <a:t>Flessen met koud water (zet deze de dag van tevoren in de koelkast)</a:t>
                      </a:r>
                    </a:p>
                    <a:p>
                      <a:pPr marL="285750" indent="-285750">
                        <a:buFontTx/>
                        <a:buChar char="-"/>
                      </a:pPr>
                      <a:r>
                        <a:rPr lang="nl-NL" dirty="0">
                          <a:solidFill>
                            <a:schemeClr val="tx1"/>
                          </a:solidFill>
                          <a:latin typeface="Kermit" panose="020F0503040000060003" pitchFamily="34" charset="0"/>
                        </a:rPr>
                        <a:t>Flessen met zout water (bereid van tevoren)</a:t>
                      </a:r>
                    </a:p>
                    <a:p>
                      <a:pPr marL="285750" indent="-285750">
                        <a:buFontTx/>
                        <a:buChar char="-"/>
                      </a:pPr>
                      <a:r>
                        <a:rPr lang="nl-NL" dirty="0">
                          <a:solidFill>
                            <a:schemeClr val="tx1"/>
                          </a:solidFill>
                          <a:latin typeface="Kermit" panose="020F0503040000060003" pitchFamily="34" charset="0"/>
                        </a:rPr>
                        <a:t>Flessen met zoet water</a:t>
                      </a:r>
                    </a:p>
                    <a:p>
                      <a:pPr marL="285750" indent="-285750">
                        <a:buFontTx/>
                        <a:buChar char="-"/>
                      </a:pPr>
                      <a:r>
                        <a:rPr lang="nl-NL" dirty="0">
                          <a:solidFill>
                            <a:schemeClr val="tx1"/>
                          </a:solidFill>
                          <a:latin typeface="Kermit" panose="020F0503040000060003" pitchFamily="34" charset="0"/>
                        </a:rPr>
                        <a:t>Kleurstof (rood, blauw, oranje en groen)</a:t>
                      </a:r>
                    </a:p>
                    <a:p>
                      <a:pPr marL="285750" indent="-285750">
                        <a:buFontTx/>
                        <a:buChar char="-"/>
                      </a:pPr>
                      <a:r>
                        <a:rPr lang="nl-NL" dirty="0">
                          <a:solidFill>
                            <a:schemeClr val="tx1"/>
                          </a:solidFill>
                          <a:latin typeface="Kermit" panose="020F0503040000060003" pitchFamily="34" charset="0"/>
                        </a:rPr>
                        <a:t>Gootsteen en/of meerdere bakken</a:t>
                      </a:r>
                    </a:p>
                    <a:p>
                      <a:pPr marL="285750" indent="-285750">
                        <a:buFontTx/>
                        <a:buChar char="-"/>
                      </a:pPr>
                      <a:r>
                        <a:rPr lang="nl-NL" dirty="0" err="1">
                          <a:solidFill>
                            <a:schemeClr val="tx1"/>
                          </a:solidFill>
                          <a:latin typeface="Kermit" panose="020F0503040000060003" pitchFamily="34" charset="0"/>
                        </a:rPr>
                        <a:t>Ziplockzakjes</a:t>
                      </a:r>
                      <a:r>
                        <a:rPr lang="nl-NL" dirty="0">
                          <a:solidFill>
                            <a:schemeClr val="tx1"/>
                          </a:solidFill>
                          <a:latin typeface="Kermit" panose="020F0503040000060003" pitchFamily="34" charset="0"/>
                        </a:rPr>
                        <a:t> met een stuk karton dat er precies inpast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6064073"/>
                  </a:ext>
                </a:extLst>
              </a:tr>
            </a:tbl>
          </a:graphicData>
        </a:graphic>
      </p:graphicFrame>
    </p:spTree>
    <p:extLst>
      <p:ext uri="{BB962C8B-B14F-4D97-AF65-F5344CB8AC3E}">
        <p14:creationId xmlns:p14="http://schemas.microsoft.com/office/powerpoint/2010/main" val="1094203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3-4</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9B361CFE-42BC-A6E6-D439-BE6455172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460381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98E96-FBCB-4F05-CD8B-788E1E500113}"/>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8394E2BD-CC4D-562A-CC49-8C423941BB8D}"/>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01617F1B-5F81-825D-DEA1-B4B9DCCCB8E8}"/>
              </a:ext>
            </a:extLst>
          </p:cNvPr>
          <p:cNvGraphicFramePr>
            <a:graphicFrameLocks noGrp="1"/>
          </p:cNvGraphicFramePr>
          <p:nvPr>
            <p:extLst>
              <p:ext uri="{D42A27DB-BD31-4B8C-83A1-F6EECF244321}">
                <p14:modId xmlns:p14="http://schemas.microsoft.com/office/powerpoint/2010/main" val="31833261"/>
              </p:ext>
            </p:extLst>
          </p:nvPr>
        </p:nvGraphicFramePr>
        <p:xfrm>
          <a:off x="250372" y="840802"/>
          <a:ext cx="11805332" cy="3953792"/>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848894">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cs typeface="American Typewriter"/>
                        </a:rPr>
                        <a:t>SDG 14 – 25B.3 - 29B.1,2,4,5 </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dat kwallen niet zwemmen, maar meegenomen worden door de stroming. </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dat er stroming is in de oceaan.</a:t>
                      </a:r>
                    </a:p>
                  </a:txBody>
                  <a:tcPr/>
                </a:tc>
                <a:extLst>
                  <a:ext uri="{0D108BD9-81ED-4DB2-BD59-A6C34878D82A}">
                    <a16:rowId xmlns:a16="http://schemas.microsoft.com/office/drawing/2014/main" val="2464076590"/>
                  </a:ext>
                </a:extLst>
              </a:tr>
              <a:tr h="1423952">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25B.3 – 29A.2 - 29B.1,2,4,5 </a:t>
                      </a:r>
                    </a:p>
                    <a:p>
                      <a:pPr>
                        <a:defRPr/>
                      </a:pPr>
                      <a:endParaRPr lang="nl-NL" sz="1400" dirty="0">
                        <a:solidFill>
                          <a:schemeClr val="tx1">
                            <a:lumMod val="65000"/>
                            <a:lumOff val="35000"/>
                          </a:schemeClr>
                        </a:solidFill>
                      </a:endParaRP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mijn eigen ervaring met stroming koppelen aan de informatie over stroming uit de les (persoonlijke relevantie).</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uitleggen hoe objecten of dieren op verschillende plekken op de wereld terecht kunnen komen door de stroming (verbanden leggen).</a:t>
                      </a:r>
                    </a:p>
                  </a:txBody>
                  <a:tcPr/>
                </a:tc>
                <a:extLst>
                  <a:ext uri="{0D108BD9-81ED-4DB2-BD59-A6C34878D82A}">
                    <a16:rowId xmlns:a16="http://schemas.microsoft.com/office/drawing/2014/main" val="1539926036"/>
                  </a:ext>
                </a:extLst>
              </a:tr>
              <a:tr h="1538564">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29A.2 – 29B.1,2,4,5 – 30B.1,5</a:t>
                      </a:r>
                    </a:p>
                    <a:p>
                      <a:pPr>
                        <a:defRPr/>
                      </a:pPr>
                      <a:endParaRPr lang="nl-NL" sz="1400" dirty="0">
                        <a:solidFill>
                          <a:schemeClr val="tx1">
                            <a:lumMod val="65000"/>
                            <a:lumOff val="35000"/>
                          </a:schemeClr>
                        </a:solidFill>
                        <a:latin typeface="Kermit" panose="020F0503040000060003" pitchFamily="34" charset="0"/>
                      </a:endParaRP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in tweetallen aan de hand van een stappenplan een proefje uitvoeren met het drijfvermogen van zoet en zout water.</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meedoen aan een begeleid proefje over het ontstaan van regen.</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een eigen </a:t>
                      </a:r>
                      <a:r>
                        <a:rPr lang="nl-NL" sz="1400" dirty="0" err="1">
                          <a:solidFill>
                            <a:schemeClr val="tx1"/>
                          </a:solidFill>
                          <a:latin typeface="Kermit" panose="020F0503040000060003" pitchFamily="34" charset="0"/>
                        </a:rPr>
                        <a:t>badeend</a:t>
                      </a:r>
                      <a:r>
                        <a:rPr lang="nl-NL" sz="1400" dirty="0">
                          <a:solidFill>
                            <a:schemeClr val="tx1"/>
                          </a:solidFill>
                          <a:latin typeface="Kermit" panose="020F0503040000060003" pitchFamily="34" charset="0"/>
                        </a:rPr>
                        <a:t> ontwerpen met als thema oceanen.</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0DE5FCA7-A997-FFDE-7224-B4D9F3948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9D633F31-8BC5-F1C0-9BC3-A180DF52F709}"/>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endParaRPr lang="nl-NL" dirty="0"/>
          </a:p>
        </p:txBody>
      </p:sp>
    </p:spTree>
    <p:extLst>
      <p:ext uri="{BB962C8B-B14F-4D97-AF65-F5344CB8AC3E}">
        <p14:creationId xmlns:p14="http://schemas.microsoft.com/office/powerpoint/2010/main" val="2138136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0" y="113073"/>
            <a:ext cx="12191999"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C1557A40-B667-49D6-82B8-99BB3AFBE755}"/>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AE4369B1-BB13-4F9E-8E5C-413119610A8D}"/>
              </a:ext>
            </a:extLst>
          </p:cNvPr>
          <p:cNvSpPr>
            <a:spLocks noChangeArrowheads="1"/>
          </p:cNvSpPr>
          <p:nvPr/>
        </p:nvSpPr>
        <p:spPr bwMode="auto">
          <a:xfrm>
            <a:off x="722246" y="1090761"/>
            <a:ext cx="10987972"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solidFill>
                <a:srgbClr val="E16C7F"/>
              </a:solidFill>
              <a:effectLst/>
              <a:latin typeface="Kermit" panose="020F0503040000060003" pitchFamily="34" charset="0"/>
              <a:ea typeface="Cutive"/>
              <a:cs typeface="Cutive"/>
            </a:endParaRPr>
          </a:p>
          <a:p>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Herhalen wat een oceaan is</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Leren hoe kwallen bewegen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Leren over stroming in de oceaan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Bedenken hoe badeendjes over de hele wereld terecht zijn gekomen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proefje doen met warm en koud water</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Regen maken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a:t>
            </a:r>
            <a:r>
              <a:rPr lang="nl-NL" sz="2400" dirty="0" err="1">
                <a:latin typeface="Kermit" panose="020F0503040000060003" pitchFamily="34" charset="0"/>
                <a:ea typeface="Times New Roman" panose="02020603050405020304" pitchFamily="18" charset="0"/>
              </a:rPr>
              <a:t>badeend</a:t>
            </a:r>
            <a:r>
              <a:rPr lang="nl-NL" sz="2400" dirty="0">
                <a:latin typeface="Kermit" panose="020F0503040000060003" pitchFamily="34" charset="0"/>
                <a:ea typeface="Times New Roman" panose="02020603050405020304" pitchFamily="18" charset="0"/>
              </a:rPr>
              <a:t> ontwerpen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Vragen beantwoorden bij </a:t>
            </a:r>
            <a:r>
              <a:rPr lang="nl-NL" sz="2400" i="1" dirty="0">
                <a:latin typeface="Kermit" panose="020F0503040000060003" pitchFamily="34" charset="0"/>
                <a:ea typeface="Times New Roman" panose="02020603050405020304" pitchFamily="18" charset="0"/>
              </a:rPr>
              <a:t>Stroming in de klas</a:t>
            </a: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endParaRPr lang="nl-NL" sz="2400" dirty="0">
              <a:latin typeface="Kermit" panose="020F0503040000060003" pitchFamily="34" charset="0"/>
              <a:ea typeface="Times New Roman" panose="02020603050405020304" pitchFamily="18" charset="0"/>
            </a:endParaRP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E4491B22-6366-ED32-3C84-32395796A5A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6" name="Afbeelding 5" descr="Afbeelding met Lettertype, Graphics, rood, tekst&#10;&#10;Automatisch gegenereerde beschrijving">
            <a:extLst>
              <a:ext uri="{FF2B5EF4-FFF2-40B4-BE49-F238E27FC236}">
                <a16:creationId xmlns:a16="http://schemas.microsoft.com/office/drawing/2014/main" id="{AAC573BD-159B-349A-648F-42BA08706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769533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3BAA-8A86-B5DE-55AE-ADF969D50ED4}"/>
            </a:ext>
          </a:extLst>
        </p:cNvPr>
        <p:cNvGrpSpPr/>
        <p:nvPr/>
      </p:nvGrpSpPr>
      <p:grpSpPr>
        <a:xfrm>
          <a:off x="0" y="0"/>
          <a:ext cx="0" cy="0"/>
          <a:chOff x="0" y="0"/>
          <a:chExt cx="0" cy="0"/>
        </a:xfrm>
      </p:grpSpPr>
      <p:pic>
        <p:nvPicPr>
          <p:cNvPr id="16" name="Afbeelding 15">
            <a:extLst>
              <a:ext uri="{FF2B5EF4-FFF2-40B4-BE49-F238E27FC236}">
                <a16:creationId xmlns:a16="http://schemas.microsoft.com/office/drawing/2014/main" id="{2398A499-D7DA-7492-F39F-0E22317C9D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48215" y="0"/>
            <a:ext cx="9695570" cy="6858000"/>
          </a:xfrm>
          <a:prstGeom prst="rect">
            <a:avLst/>
          </a:prstGeom>
        </p:spPr>
      </p:pic>
      <p:sp>
        <p:nvSpPr>
          <p:cNvPr id="11" name="Tekstvak 10">
            <a:extLst>
              <a:ext uri="{FF2B5EF4-FFF2-40B4-BE49-F238E27FC236}">
                <a16:creationId xmlns:a16="http://schemas.microsoft.com/office/drawing/2014/main" id="{068BC0DB-A15F-F284-59BE-BCA6F65C1D19}"/>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voorkennis activeren</a:t>
            </a:r>
          </a:p>
        </p:txBody>
      </p:sp>
      <p:sp>
        <p:nvSpPr>
          <p:cNvPr id="13" name="Tekstvak 12">
            <a:extLst>
              <a:ext uri="{FF2B5EF4-FFF2-40B4-BE49-F238E27FC236}">
                <a16:creationId xmlns:a16="http://schemas.microsoft.com/office/drawing/2014/main" id="{DADAD135-03DE-F2D6-4A42-C2EDB606470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59E1DC90-B582-0F0F-C4D5-1AC86E2E15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34F27C43-8FB0-50C3-0FA6-1738B06B9C6B}"/>
              </a:ext>
            </a:extLst>
          </p:cNvPr>
          <p:cNvSpPr txBox="1"/>
          <p:nvPr/>
        </p:nvSpPr>
        <p:spPr>
          <a:xfrm>
            <a:off x="0" y="307777"/>
            <a:ext cx="12189279"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Wat is een oceaan?</a:t>
            </a:r>
          </a:p>
        </p:txBody>
      </p:sp>
      <p:pic>
        <p:nvPicPr>
          <p:cNvPr id="3" name="Afbeelding 2">
            <a:extLst>
              <a:ext uri="{FF2B5EF4-FFF2-40B4-BE49-F238E27FC236}">
                <a16:creationId xmlns:a16="http://schemas.microsoft.com/office/drawing/2014/main" id="{9F1818E9-8171-7836-A3F5-ACF65211B9C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2526763" y="5673956"/>
            <a:ext cx="1063535" cy="1040541"/>
          </a:xfrm>
          <a:prstGeom prst="rect">
            <a:avLst/>
          </a:prstGeom>
          <a:noFill/>
          <a:ln>
            <a:noFill/>
          </a:ln>
        </p:spPr>
      </p:pic>
      <p:sp>
        <p:nvSpPr>
          <p:cNvPr id="5" name="Tekstvak 4">
            <a:extLst>
              <a:ext uri="{FF2B5EF4-FFF2-40B4-BE49-F238E27FC236}">
                <a16:creationId xmlns:a16="http://schemas.microsoft.com/office/drawing/2014/main" id="{1973A71F-66FA-D794-BC75-A440AB47A5C7}"/>
              </a:ext>
            </a:extLst>
          </p:cNvPr>
          <p:cNvSpPr txBox="1"/>
          <p:nvPr/>
        </p:nvSpPr>
        <p:spPr>
          <a:xfrm>
            <a:off x="3545303" y="6019348"/>
            <a:ext cx="4480722" cy="646331"/>
          </a:xfrm>
          <a:prstGeom prst="rect">
            <a:avLst/>
          </a:prstGeom>
          <a:noFill/>
        </p:spPr>
        <p:txBody>
          <a:bodyPr wrap="square" rtlCol="0">
            <a:spAutoFit/>
          </a:bodyPr>
          <a:lstStyle/>
          <a:p>
            <a:r>
              <a:rPr lang="nl-NL" dirty="0">
                <a:latin typeface="Kermit" panose="020F0503040000060003" pitchFamily="34" charset="0"/>
              </a:rPr>
              <a:t>Wijs een paar oceanen op de kaart aan.</a:t>
            </a:r>
          </a:p>
          <a:p>
            <a:r>
              <a:rPr lang="nl-NL" dirty="0">
                <a:latin typeface="Kermit" panose="020F0503040000060003" pitchFamily="34" charset="0"/>
              </a:rPr>
              <a:t>Zie je wat er in de oceanen zwemt?</a:t>
            </a:r>
          </a:p>
        </p:txBody>
      </p:sp>
    </p:spTree>
    <p:extLst>
      <p:ext uri="{BB962C8B-B14F-4D97-AF65-F5344CB8AC3E}">
        <p14:creationId xmlns:p14="http://schemas.microsoft.com/office/powerpoint/2010/main" val="991598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0658F6F9-5388-5CFC-C44E-BF856D42FBB5}"/>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solidFill>
                  <a:schemeClr val="bg1"/>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DA061931-C114-049D-2C3D-0C9E12B9AD9A}"/>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DFC7385C-E294-2784-AB4F-75273EA7E3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19903DC5-E6D5-6D93-B317-9B4B9F10D8BF}"/>
              </a:ext>
            </a:extLst>
          </p:cNvPr>
          <p:cNvSpPr txBox="1"/>
          <p:nvPr/>
        </p:nvSpPr>
        <p:spPr>
          <a:xfrm>
            <a:off x="5921829" y="1533756"/>
            <a:ext cx="2801257"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Een kwal!</a:t>
            </a:r>
            <a:endParaRPr lang="nl-NL" sz="3200" dirty="0">
              <a:solidFill>
                <a:srgbClr val="E16C7F"/>
              </a:solidFill>
            </a:endParaRPr>
          </a:p>
        </p:txBody>
      </p:sp>
      <p:pic>
        <p:nvPicPr>
          <p:cNvPr id="13" name="Afbeelding 12">
            <a:extLst>
              <a:ext uri="{FF2B5EF4-FFF2-40B4-BE49-F238E27FC236}">
                <a16:creationId xmlns:a16="http://schemas.microsoft.com/office/drawing/2014/main" id="{484EB5A9-74EE-F54B-EB25-DCE38822EA25}"/>
              </a:ext>
            </a:extLst>
          </p:cNvPr>
          <p:cNvPicPr>
            <a:picLocks noChangeAspect="1"/>
          </p:cNvPicPr>
          <p:nvPr/>
        </p:nvPicPr>
        <p:blipFill>
          <a:blip r:embed="rId5">
            <a:extLst>
              <a:ext uri="{28A0092B-C50C-407E-A947-70E740481C1C}">
                <a14:useLocalDpi xmlns:a14="http://schemas.microsoft.com/office/drawing/2010/main" val="0"/>
              </a:ext>
            </a:extLst>
          </a:blip>
          <a:srcRect t="1290" b="1290"/>
          <a:stretch/>
        </p:blipFill>
        <p:spPr bwMode="auto">
          <a:xfrm>
            <a:off x="6573916" y="2207639"/>
            <a:ext cx="1076900" cy="1040541"/>
          </a:xfrm>
          <a:prstGeom prst="rect">
            <a:avLst/>
          </a:prstGeom>
          <a:noFill/>
          <a:ln>
            <a:noFill/>
          </a:ln>
          <a:extLst>
            <a:ext uri="{53640926-AAD7-44D8-BBD7-CCE9431645EC}">
              <a14:shadowObscured xmlns:a14="http://schemas.microsoft.com/office/drawing/2010/main"/>
            </a:ext>
          </a:extLst>
        </p:spPr>
      </p:pic>
      <p:sp>
        <p:nvSpPr>
          <p:cNvPr id="15" name="Tekstvak 14">
            <a:extLst>
              <a:ext uri="{FF2B5EF4-FFF2-40B4-BE49-F238E27FC236}">
                <a16:creationId xmlns:a16="http://schemas.microsoft.com/office/drawing/2014/main" id="{5C76CCEA-8A26-FED9-CECA-40F070CB7E86}"/>
              </a:ext>
            </a:extLst>
          </p:cNvPr>
          <p:cNvSpPr txBox="1"/>
          <p:nvPr/>
        </p:nvSpPr>
        <p:spPr>
          <a:xfrm>
            <a:off x="7650815" y="2266245"/>
            <a:ext cx="4075870" cy="923330"/>
          </a:xfrm>
          <a:prstGeom prst="rect">
            <a:avLst/>
          </a:prstGeom>
          <a:noFill/>
        </p:spPr>
        <p:txBody>
          <a:bodyPr wrap="square" rtlCol="0">
            <a:spAutoFit/>
          </a:bodyPr>
          <a:lstStyle/>
          <a:p>
            <a:r>
              <a:rPr lang="nl-NL" dirty="0">
                <a:solidFill>
                  <a:schemeClr val="bg1"/>
                </a:solidFill>
                <a:latin typeface="Kermit" panose="020F0503040000060003" pitchFamily="34" charset="0"/>
              </a:rPr>
              <a:t>Heb jij wel eens een kwal gezien?</a:t>
            </a:r>
          </a:p>
          <a:p>
            <a:r>
              <a:rPr lang="nl-NL" dirty="0">
                <a:solidFill>
                  <a:schemeClr val="bg1"/>
                </a:solidFill>
                <a:latin typeface="Kermit" panose="020F0503040000060003" pitchFamily="34" charset="0"/>
              </a:rPr>
              <a:t>Wat gebeurde er toen?</a:t>
            </a:r>
          </a:p>
          <a:p>
            <a:r>
              <a:rPr lang="nl-NL" dirty="0">
                <a:solidFill>
                  <a:schemeClr val="bg1"/>
                </a:solidFill>
                <a:latin typeface="Kermit" panose="020F0503040000060003" pitchFamily="34" charset="0"/>
              </a:rPr>
              <a:t>Bleef de kwal op dezelfde plek?</a:t>
            </a:r>
          </a:p>
        </p:txBody>
      </p:sp>
    </p:spTree>
    <p:extLst>
      <p:ext uri="{BB962C8B-B14F-4D97-AF65-F5344CB8AC3E}">
        <p14:creationId xmlns:p14="http://schemas.microsoft.com/office/powerpoint/2010/main" val="339921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a:extLst>
            <a:ext uri="{FF2B5EF4-FFF2-40B4-BE49-F238E27FC236}">
              <a16:creationId xmlns:a16="http://schemas.microsoft.com/office/drawing/2014/main" id="{AC46684C-3304-660C-25F8-965656F25C63}"/>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FA831BA0-156C-8FB6-6EF8-04E42CBE0417}"/>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solidFill>
                  <a:schemeClr val="bg1"/>
                </a:solidFill>
                <a:latin typeface="Kermit" panose="020F0503040000060003" pitchFamily="34" charset="0"/>
              </a:rPr>
              <a:t>nieuwe kennis aanbieden</a:t>
            </a:r>
          </a:p>
        </p:txBody>
      </p:sp>
      <p:sp>
        <p:nvSpPr>
          <p:cNvPr id="8" name="Tekstvak 7">
            <a:extLst>
              <a:ext uri="{FF2B5EF4-FFF2-40B4-BE49-F238E27FC236}">
                <a16:creationId xmlns:a16="http://schemas.microsoft.com/office/drawing/2014/main" id="{AEF03B81-66E8-476F-4007-3E8180236A2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3BEDF5D5-4FD0-027F-57BF-940BA7269E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BE61E04A-A62B-27B1-C1EC-ED8173DA99AD}"/>
              </a:ext>
            </a:extLst>
          </p:cNvPr>
          <p:cNvSpPr txBox="1"/>
          <p:nvPr/>
        </p:nvSpPr>
        <p:spPr>
          <a:xfrm>
            <a:off x="6096000" y="1448819"/>
            <a:ext cx="4656781"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Bewegen kwallen?</a:t>
            </a:r>
            <a:endParaRPr lang="nl-NL" sz="3200" dirty="0">
              <a:solidFill>
                <a:srgbClr val="E16C7F"/>
              </a:solidFill>
            </a:endParaRPr>
          </a:p>
        </p:txBody>
      </p:sp>
      <p:sp>
        <p:nvSpPr>
          <p:cNvPr id="4" name="Tekstvak 3">
            <a:extLst>
              <a:ext uri="{FF2B5EF4-FFF2-40B4-BE49-F238E27FC236}">
                <a16:creationId xmlns:a16="http://schemas.microsoft.com/office/drawing/2014/main" id="{DF37C08C-C026-9CC6-8004-2A32C54DDBC4}"/>
              </a:ext>
            </a:extLst>
          </p:cNvPr>
          <p:cNvSpPr txBox="1"/>
          <p:nvPr/>
        </p:nvSpPr>
        <p:spPr>
          <a:xfrm>
            <a:off x="6786572" y="2033594"/>
            <a:ext cx="5054031" cy="584775"/>
          </a:xfrm>
          <a:prstGeom prst="rect">
            <a:avLst/>
          </a:prstGeom>
          <a:noFill/>
        </p:spPr>
        <p:txBody>
          <a:bodyPr wrap="square" rtlCol="0">
            <a:spAutoFit/>
          </a:bodyPr>
          <a:lstStyle/>
          <a:p>
            <a:r>
              <a:rPr lang="nl-NL" sz="1600" dirty="0">
                <a:solidFill>
                  <a:schemeClr val="bg1">
                    <a:lumMod val="65000"/>
                  </a:schemeClr>
                </a:solidFill>
                <a:latin typeface="Kermit" panose="020F0503040000060003" pitchFamily="34" charset="0"/>
              </a:rPr>
              <a:t>Kijk het filmpje: </a:t>
            </a:r>
            <a:r>
              <a:rPr lang="nl-NL" sz="1600" dirty="0">
                <a:solidFill>
                  <a:schemeClr val="bg1">
                    <a:lumMod val="65000"/>
                  </a:schemeClr>
                </a:solidFill>
                <a:latin typeface="Kermit" panose="020F0503040000060003" pitchFamily="34" charset="0"/>
                <a:hlinkClick r:id="rId5">
                  <a:extLst>
                    <a:ext uri="{A12FA001-AC4F-418D-AE19-62706E023703}">
                      <ahyp:hlinkClr xmlns:ahyp="http://schemas.microsoft.com/office/drawing/2018/hyperlinkcolor" val="tx"/>
                    </a:ext>
                  </a:extLst>
                </a:hlinkClick>
              </a:rPr>
              <a:t>https://schooltv.nl/video-item/hoe-leeft-een-kwal-geen-hersenen-ogen-of-bloed</a:t>
            </a:r>
            <a:r>
              <a:rPr lang="nl-NL" sz="1600" dirty="0">
                <a:solidFill>
                  <a:schemeClr val="bg1">
                    <a:lumMod val="65000"/>
                  </a:schemeClr>
                </a:solidFill>
                <a:latin typeface="Kermit" panose="020F0503040000060003" pitchFamily="34" charset="0"/>
              </a:rPr>
              <a:t> </a:t>
            </a:r>
          </a:p>
        </p:txBody>
      </p:sp>
      <p:pic>
        <p:nvPicPr>
          <p:cNvPr id="16" name="Afbeelding 15">
            <a:extLst>
              <a:ext uri="{FF2B5EF4-FFF2-40B4-BE49-F238E27FC236}">
                <a16:creationId xmlns:a16="http://schemas.microsoft.com/office/drawing/2014/main" id="{7D36F143-7326-3779-C6F0-A913ED0B824D}"/>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6786572" y="4146044"/>
            <a:ext cx="1076900" cy="1040541"/>
          </a:xfrm>
          <a:prstGeom prst="rect">
            <a:avLst/>
          </a:prstGeom>
          <a:noFill/>
          <a:ln>
            <a:noFill/>
          </a:ln>
          <a:extLst>
            <a:ext uri="{53640926-AAD7-44D8-BBD7-CCE9431645EC}">
              <a14:shadowObscured xmlns:a14="http://schemas.microsoft.com/office/drawing/2010/main"/>
            </a:ext>
          </a:extLst>
        </p:spPr>
      </p:pic>
      <p:sp>
        <p:nvSpPr>
          <p:cNvPr id="18" name="Tekstvak 17">
            <a:extLst>
              <a:ext uri="{FF2B5EF4-FFF2-40B4-BE49-F238E27FC236}">
                <a16:creationId xmlns:a16="http://schemas.microsoft.com/office/drawing/2014/main" id="{0561F092-9C2B-6F96-5963-63A6935300CF}"/>
              </a:ext>
            </a:extLst>
          </p:cNvPr>
          <p:cNvSpPr txBox="1"/>
          <p:nvPr/>
        </p:nvSpPr>
        <p:spPr>
          <a:xfrm>
            <a:off x="7863472" y="4322155"/>
            <a:ext cx="4075870" cy="646331"/>
          </a:xfrm>
          <a:prstGeom prst="rect">
            <a:avLst/>
          </a:prstGeom>
          <a:noFill/>
        </p:spPr>
        <p:txBody>
          <a:bodyPr wrap="square" rtlCol="0">
            <a:spAutoFit/>
          </a:bodyPr>
          <a:lstStyle/>
          <a:p>
            <a:r>
              <a:rPr lang="nl-NL" dirty="0">
                <a:solidFill>
                  <a:schemeClr val="bg1"/>
                </a:solidFill>
                <a:latin typeface="Kermit" panose="020F0503040000060003" pitchFamily="34" charset="0"/>
              </a:rPr>
              <a:t>Heb jij ook wel eens stroming gevoeld in het water?</a:t>
            </a:r>
          </a:p>
        </p:txBody>
      </p:sp>
      <p:pic>
        <p:nvPicPr>
          <p:cNvPr id="20" name="Afbeelding 19">
            <a:extLst>
              <a:ext uri="{FF2B5EF4-FFF2-40B4-BE49-F238E27FC236}">
                <a16:creationId xmlns:a16="http://schemas.microsoft.com/office/drawing/2014/main" id="{DEF2E3D4-EDC7-E929-6DD1-F00C5DCC55E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6760232" y="2861936"/>
            <a:ext cx="1063535" cy="1040541"/>
          </a:xfrm>
          <a:prstGeom prst="rect">
            <a:avLst/>
          </a:prstGeom>
          <a:noFill/>
          <a:ln>
            <a:noFill/>
          </a:ln>
        </p:spPr>
      </p:pic>
      <p:sp>
        <p:nvSpPr>
          <p:cNvPr id="22" name="Tekstvak 21">
            <a:extLst>
              <a:ext uri="{FF2B5EF4-FFF2-40B4-BE49-F238E27FC236}">
                <a16:creationId xmlns:a16="http://schemas.microsoft.com/office/drawing/2014/main" id="{EBC4A9A6-74B7-9F57-D038-4A41456072E6}"/>
              </a:ext>
            </a:extLst>
          </p:cNvPr>
          <p:cNvSpPr txBox="1"/>
          <p:nvPr/>
        </p:nvSpPr>
        <p:spPr>
          <a:xfrm>
            <a:off x="7863472" y="2920541"/>
            <a:ext cx="4075870" cy="923330"/>
          </a:xfrm>
          <a:prstGeom prst="rect">
            <a:avLst/>
          </a:prstGeom>
          <a:noFill/>
        </p:spPr>
        <p:txBody>
          <a:bodyPr wrap="square" rtlCol="0">
            <a:spAutoFit/>
          </a:bodyPr>
          <a:lstStyle/>
          <a:p>
            <a:r>
              <a:rPr lang="nl-NL" dirty="0">
                <a:solidFill>
                  <a:schemeClr val="bg1"/>
                </a:solidFill>
                <a:latin typeface="Kermit" panose="020F0503040000060003" pitchFamily="34" charset="0"/>
              </a:rPr>
              <a:t>Kunnen kwallen zwemmen?</a:t>
            </a:r>
          </a:p>
          <a:p>
            <a:r>
              <a:rPr lang="nl-NL" dirty="0">
                <a:solidFill>
                  <a:schemeClr val="bg1"/>
                </a:solidFill>
                <a:latin typeface="Kermit" panose="020F0503040000060003" pitchFamily="34" charset="0"/>
              </a:rPr>
              <a:t>Hoe komt het dat kwallen wel van de ene naar de andere plek komen?</a:t>
            </a:r>
          </a:p>
        </p:txBody>
      </p:sp>
    </p:spTree>
    <p:extLst>
      <p:ext uri="{BB962C8B-B14F-4D97-AF65-F5344CB8AC3E}">
        <p14:creationId xmlns:p14="http://schemas.microsoft.com/office/powerpoint/2010/main" val="868394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73CBBE1-3D56-8A50-BA33-30E169AA8BF4}"/>
              </a:ext>
            </a:extLst>
          </p:cNvPr>
          <p:cNvPicPr>
            <a:picLocks noChangeAspect="1"/>
          </p:cNvPicPr>
          <p:nvPr/>
        </p:nvPicPr>
        <p:blipFill>
          <a:blip r:embed="rId3">
            <a:extLst>
              <a:ext uri="{28A0092B-C50C-407E-A947-70E740481C1C}">
                <a14:useLocalDpi xmlns:a14="http://schemas.microsoft.com/office/drawing/2010/main" val="0"/>
              </a:ext>
            </a:extLst>
          </a:blip>
          <a:srcRect t="8975" b="9242"/>
          <a:stretch>
            <a:fillRect/>
          </a:stretch>
        </p:blipFill>
        <p:spPr>
          <a:xfrm>
            <a:off x="0" y="880565"/>
            <a:ext cx="9695571" cy="5608680"/>
          </a:xfrm>
          <a:prstGeom prst="rect">
            <a:avLst/>
          </a:prstGeom>
        </p:spPr>
      </p:pic>
      <p:sp>
        <p:nvSpPr>
          <p:cNvPr id="11" name="Tekstvak 10">
            <a:extLst>
              <a:ext uri="{FF2B5EF4-FFF2-40B4-BE49-F238E27FC236}">
                <a16:creationId xmlns:a16="http://schemas.microsoft.com/office/drawing/2014/main" id="{6287C097-C96A-9778-18C2-A7BC02130A6B}"/>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D5D65844-F03C-1805-9419-FBE242270BC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5049EE76-5B9B-3636-C236-68DAD0614F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D4203F76-9A48-CFEE-5331-E6D8CA427A7C}"/>
              </a:ext>
            </a:extLst>
          </p:cNvPr>
          <p:cNvSpPr txBox="1"/>
          <p:nvPr/>
        </p:nvSpPr>
        <p:spPr>
          <a:xfrm>
            <a:off x="1043669" y="564302"/>
            <a:ext cx="7666264"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Stroming</a:t>
            </a:r>
            <a:endParaRPr lang="nl-NL" sz="3200" dirty="0">
              <a:solidFill>
                <a:srgbClr val="E16C7F"/>
              </a:solidFill>
            </a:endParaRPr>
          </a:p>
        </p:txBody>
      </p:sp>
      <p:sp>
        <p:nvSpPr>
          <p:cNvPr id="5" name="Tekstvak 4">
            <a:extLst>
              <a:ext uri="{FF2B5EF4-FFF2-40B4-BE49-F238E27FC236}">
                <a16:creationId xmlns:a16="http://schemas.microsoft.com/office/drawing/2014/main" id="{DCC45D06-88A3-E428-D9ED-F015E1A9D175}"/>
              </a:ext>
            </a:extLst>
          </p:cNvPr>
          <p:cNvSpPr txBox="1"/>
          <p:nvPr/>
        </p:nvSpPr>
        <p:spPr>
          <a:xfrm>
            <a:off x="9344076" y="2189963"/>
            <a:ext cx="2872041" cy="1477328"/>
          </a:xfrm>
          <a:prstGeom prst="rect">
            <a:avLst/>
          </a:prstGeom>
          <a:noFill/>
        </p:spPr>
        <p:txBody>
          <a:bodyPr wrap="square" rtlCol="0">
            <a:spAutoFit/>
          </a:bodyPr>
          <a:lstStyle/>
          <a:p>
            <a:r>
              <a:rPr lang="nl-NL" dirty="0">
                <a:latin typeface="Kermit" panose="020F0503040000060003" pitchFamily="34" charset="0"/>
              </a:rPr>
              <a:t>In alle oceanen is stroming.</a:t>
            </a:r>
          </a:p>
          <a:p>
            <a:endParaRPr lang="nl-NL" dirty="0">
              <a:latin typeface="Kermit" panose="020F0503040000060003" pitchFamily="34" charset="0"/>
            </a:endParaRPr>
          </a:p>
          <a:p>
            <a:r>
              <a:rPr lang="nl-NL" dirty="0">
                <a:latin typeface="Kermit" panose="020F0503040000060003" pitchFamily="34" charset="0"/>
              </a:rPr>
              <a:t>Niet alleen de kwallen voelen dat, jij ook. </a:t>
            </a:r>
          </a:p>
        </p:txBody>
      </p:sp>
      <p:pic>
        <p:nvPicPr>
          <p:cNvPr id="7" name="Afbeelding 6">
            <a:extLst>
              <a:ext uri="{FF2B5EF4-FFF2-40B4-BE49-F238E27FC236}">
                <a16:creationId xmlns:a16="http://schemas.microsoft.com/office/drawing/2014/main" id="{D1A90956-FBBE-6B00-5031-0756DFBE9C1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818438" y="3953685"/>
            <a:ext cx="1051276" cy="1064775"/>
          </a:xfrm>
          <a:prstGeom prst="rect">
            <a:avLst/>
          </a:prstGeom>
          <a:noFill/>
          <a:ln>
            <a:noFill/>
          </a:ln>
        </p:spPr>
      </p:pic>
      <p:sp>
        <p:nvSpPr>
          <p:cNvPr id="9" name="Tekstvak 8">
            <a:extLst>
              <a:ext uri="{FF2B5EF4-FFF2-40B4-BE49-F238E27FC236}">
                <a16:creationId xmlns:a16="http://schemas.microsoft.com/office/drawing/2014/main" id="{908CF270-07F2-6249-0F86-19238D22CD98}"/>
              </a:ext>
            </a:extLst>
          </p:cNvPr>
          <p:cNvSpPr txBox="1"/>
          <p:nvPr/>
        </p:nvSpPr>
        <p:spPr>
          <a:xfrm>
            <a:off x="9803534" y="4116740"/>
            <a:ext cx="2336772" cy="738664"/>
          </a:xfrm>
          <a:prstGeom prst="rect">
            <a:avLst/>
          </a:prstGeom>
          <a:noFill/>
        </p:spPr>
        <p:txBody>
          <a:bodyPr wrap="square" rtlCol="0">
            <a:spAutoFit/>
          </a:bodyPr>
          <a:lstStyle/>
          <a:p>
            <a:r>
              <a:rPr lang="nl-NL" sz="1400" dirty="0">
                <a:solidFill>
                  <a:srgbClr val="2BB1C6"/>
                </a:solidFill>
                <a:latin typeface="Kermit" panose="020F0503040000060003" pitchFamily="34" charset="0"/>
              </a:rPr>
              <a:t>Stel: je drijft op een vlot in de zee. Wat gebeurt er dan met je?</a:t>
            </a:r>
          </a:p>
        </p:txBody>
      </p:sp>
    </p:spTree>
    <p:extLst>
      <p:ext uri="{BB962C8B-B14F-4D97-AF65-F5344CB8AC3E}">
        <p14:creationId xmlns:p14="http://schemas.microsoft.com/office/powerpoint/2010/main" val="3585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83BD3-FD29-4493-24B0-F2197BD53B1A}"/>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B22FCD81-F0ED-4396-E041-BB7F29077F78}"/>
              </a:ext>
            </a:extLst>
          </p:cNvPr>
          <p:cNvPicPr>
            <a:picLocks noChangeAspect="1"/>
          </p:cNvPicPr>
          <p:nvPr/>
        </p:nvPicPr>
        <p:blipFill>
          <a:blip r:embed="rId3">
            <a:extLst>
              <a:ext uri="{28A0092B-C50C-407E-A947-70E740481C1C}">
                <a14:useLocalDpi xmlns:a14="http://schemas.microsoft.com/office/drawing/2010/main" val="0"/>
              </a:ext>
            </a:extLst>
          </a:blip>
          <a:srcRect t="8975" b="9242"/>
          <a:stretch>
            <a:fillRect/>
          </a:stretch>
        </p:blipFill>
        <p:spPr>
          <a:xfrm>
            <a:off x="1030514" y="930280"/>
            <a:ext cx="7547429" cy="4366026"/>
          </a:xfrm>
          <a:prstGeom prst="rect">
            <a:avLst/>
          </a:prstGeom>
        </p:spPr>
      </p:pic>
      <p:sp>
        <p:nvSpPr>
          <p:cNvPr id="11" name="Tekstvak 10">
            <a:extLst>
              <a:ext uri="{FF2B5EF4-FFF2-40B4-BE49-F238E27FC236}">
                <a16:creationId xmlns:a16="http://schemas.microsoft.com/office/drawing/2014/main" id="{88E992FA-92DB-D840-8582-CCADB430BD9A}"/>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3D0994E9-7AAA-2EA5-0C13-A449E145C18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5321A6F5-1318-1155-44E4-6F55E9208F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A1474045-58F5-2C8F-7A09-EDE9BFFB6EAB}"/>
              </a:ext>
            </a:extLst>
          </p:cNvPr>
          <p:cNvSpPr txBox="1"/>
          <p:nvPr/>
        </p:nvSpPr>
        <p:spPr>
          <a:xfrm>
            <a:off x="1043669" y="564302"/>
            <a:ext cx="7666264"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Stroming</a:t>
            </a:r>
            <a:endParaRPr lang="nl-NL" sz="3200" dirty="0">
              <a:solidFill>
                <a:srgbClr val="E16C7F"/>
              </a:solidFill>
            </a:endParaRPr>
          </a:p>
        </p:txBody>
      </p:sp>
      <p:sp>
        <p:nvSpPr>
          <p:cNvPr id="5" name="Tekstvak 4">
            <a:extLst>
              <a:ext uri="{FF2B5EF4-FFF2-40B4-BE49-F238E27FC236}">
                <a16:creationId xmlns:a16="http://schemas.microsoft.com/office/drawing/2014/main" id="{C983DAE9-079A-8B12-40E1-6FDE005BEF7C}"/>
              </a:ext>
            </a:extLst>
          </p:cNvPr>
          <p:cNvSpPr txBox="1"/>
          <p:nvPr/>
        </p:nvSpPr>
        <p:spPr>
          <a:xfrm>
            <a:off x="8462721" y="1917742"/>
            <a:ext cx="3105164" cy="1200329"/>
          </a:xfrm>
          <a:prstGeom prst="rect">
            <a:avLst/>
          </a:prstGeom>
          <a:noFill/>
        </p:spPr>
        <p:txBody>
          <a:bodyPr wrap="square" rtlCol="0">
            <a:spAutoFit/>
          </a:bodyPr>
          <a:lstStyle/>
          <a:p>
            <a:r>
              <a:rPr lang="nl-NL" dirty="0">
                <a:latin typeface="Kermit" panose="020F0503040000060003" pitchFamily="34" charset="0"/>
              </a:rPr>
              <a:t>Stroming wordt veroorzaakt door de wind en door het verschil tussen warm en koud water.  </a:t>
            </a:r>
          </a:p>
        </p:txBody>
      </p:sp>
      <p:sp>
        <p:nvSpPr>
          <p:cNvPr id="4" name="Tekstvak 3">
            <a:extLst>
              <a:ext uri="{FF2B5EF4-FFF2-40B4-BE49-F238E27FC236}">
                <a16:creationId xmlns:a16="http://schemas.microsoft.com/office/drawing/2014/main" id="{DCA739BA-CCBF-0AF8-544B-9E5D21C24630}"/>
              </a:ext>
            </a:extLst>
          </p:cNvPr>
          <p:cNvSpPr txBox="1"/>
          <p:nvPr/>
        </p:nvSpPr>
        <p:spPr>
          <a:xfrm>
            <a:off x="8462721" y="3097950"/>
            <a:ext cx="3547935" cy="830997"/>
          </a:xfrm>
          <a:prstGeom prst="rect">
            <a:avLst/>
          </a:prstGeom>
          <a:noFill/>
        </p:spPr>
        <p:txBody>
          <a:bodyPr wrap="square">
            <a:spAutoFit/>
          </a:bodyPr>
          <a:lstStyle/>
          <a:p>
            <a:r>
              <a:rPr lang="nl-NL" sz="1200" dirty="0">
                <a:solidFill>
                  <a:schemeClr val="bg2">
                    <a:lumMod val="50000"/>
                  </a:schemeClr>
                </a:solidFill>
                <a:latin typeface="Kermit" panose="020F0503040000060003" pitchFamily="34" charset="0"/>
              </a:rPr>
              <a:t>Kijk het filmpje: </a:t>
            </a:r>
            <a:r>
              <a:rPr lang="nl-NL" sz="1200" dirty="0">
                <a:solidFill>
                  <a:schemeClr val="bg2">
                    <a:lumMod val="50000"/>
                  </a:schemeClr>
                </a:solidFill>
                <a:latin typeface="Kermit" panose="020F0503040000060003" pitchFamily="34" charset="0"/>
                <a:hlinkClick r:id="rId5">
                  <a:extLst>
                    <a:ext uri="{A12FA001-AC4F-418D-AE19-62706E023703}">
                      <ahyp:hlinkClr xmlns:ahyp="http://schemas.microsoft.com/office/drawing/2018/hyperlinkcolor" val="tx"/>
                    </a:ext>
                  </a:extLst>
                </a:hlinkClick>
              </a:rPr>
              <a:t>https://schooltv.nl/video-item/welke-invloed-hebben-de-oceanen-op-het-klimaat-stromingen-in-de-oceaan-transporteren-warm-en-koud</a:t>
            </a:r>
            <a:r>
              <a:rPr lang="nl-NL" sz="1200" dirty="0">
                <a:solidFill>
                  <a:schemeClr val="bg2">
                    <a:lumMod val="50000"/>
                  </a:schemeClr>
                </a:solidFill>
                <a:latin typeface="Kermit" panose="020F0503040000060003" pitchFamily="34" charset="0"/>
              </a:rPr>
              <a:t> (02:47)</a:t>
            </a:r>
          </a:p>
        </p:txBody>
      </p:sp>
      <p:pic>
        <p:nvPicPr>
          <p:cNvPr id="8" name="Afbeelding 7">
            <a:extLst>
              <a:ext uri="{FF2B5EF4-FFF2-40B4-BE49-F238E27FC236}">
                <a16:creationId xmlns:a16="http://schemas.microsoft.com/office/drawing/2014/main" id="{FD122A3B-5A7A-4496-9D69-0153B5AF01E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046175" y="3928947"/>
            <a:ext cx="1063535" cy="1040541"/>
          </a:xfrm>
          <a:prstGeom prst="rect">
            <a:avLst/>
          </a:prstGeom>
          <a:noFill/>
          <a:ln>
            <a:noFill/>
          </a:ln>
        </p:spPr>
      </p:pic>
      <p:sp>
        <p:nvSpPr>
          <p:cNvPr id="12" name="Tekstvak 11">
            <a:extLst>
              <a:ext uri="{FF2B5EF4-FFF2-40B4-BE49-F238E27FC236}">
                <a16:creationId xmlns:a16="http://schemas.microsoft.com/office/drawing/2014/main" id="{8496C16E-D37B-E6D1-8C6A-FA78609E3A83}"/>
              </a:ext>
            </a:extLst>
          </p:cNvPr>
          <p:cNvSpPr txBox="1"/>
          <p:nvPr/>
        </p:nvSpPr>
        <p:spPr>
          <a:xfrm>
            <a:off x="9064714" y="4126052"/>
            <a:ext cx="2691857" cy="584775"/>
          </a:xfrm>
          <a:prstGeom prst="rect">
            <a:avLst/>
          </a:prstGeom>
          <a:noFill/>
        </p:spPr>
        <p:txBody>
          <a:bodyPr wrap="square" rtlCol="0">
            <a:spAutoFit/>
          </a:bodyPr>
          <a:lstStyle/>
          <a:p>
            <a:r>
              <a:rPr lang="nl-NL" sz="1600" dirty="0">
                <a:solidFill>
                  <a:srgbClr val="CD3E61"/>
                </a:solidFill>
                <a:latin typeface="Kermit" panose="020F0503040000060003" pitchFamily="34" charset="0"/>
              </a:rPr>
              <a:t>Welk water gaat omhoog?</a:t>
            </a:r>
          </a:p>
          <a:p>
            <a:r>
              <a:rPr lang="nl-NL" sz="1600" dirty="0">
                <a:solidFill>
                  <a:srgbClr val="CD3E61"/>
                </a:solidFill>
                <a:latin typeface="Kermit" panose="020F0503040000060003" pitchFamily="34" charset="0"/>
              </a:rPr>
              <a:t>Welk water gaat omlaag?</a:t>
            </a:r>
          </a:p>
        </p:txBody>
      </p:sp>
    </p:spTree>
    <p:extLst>
      <p:ext uri="{BB962C8B-B14F-4D97-AF65-F5344CB8AC3E}">
        <p14:creationId xmlns:p14="http://schemas.microsoft.com/office/powerpoint/2010/main" val="2441063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6000" b="-76000"/>
          </a:stretch>
        </a:blipFill>
        <a:effectLst/>
      </p:bgPr>
    </p:bg>
    <p:spTree>
      <p:nvGrpSpPr>
        <p:cNvPr id="1" name="">
          <a:extLst>
            <a:ext uri="{FF2B5EF4-FFF2-40B4-BE49-F238E27FC236}">
              <a16:creationId xmlns:a16="http://schemas.microsoft.com/office/drawing/2014/main" id="{63866802-9D46-D2BB-B67A-026E919334BF}"/>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07F57976-32AB-7C26-8D7C-2795476D0762}"/>
              </a:ext>
            </a:extLst>
          </p:cNvPr>
          <p:cNvSpPr txBox="1"/>
          <p:nvPr/>
        </p:nvSpPr>
        <p:spPr>
          <a:xfrm>
            <a:off x="0" y="1037"/>
            <a:ext cx="12192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2: </a:t>
            </a:r>
            <a:r>
              <a:rPr lang="nl-NL" sz="1400" dirty="0">
                <a:solidFill>
                  <a:prstClr val="black"/>
                </a:solidFill>
                <a:latin typeface="Kermit" panose="020F0503040000060003" pitchFamily="34" charset="0"/>
              </a:rPr>
              <a:t>onthouden en begrijpen</a:t>
            </a:r>
            <a:endPar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
        <p:nvSpPr>
          <p:cNvPr id="8" name="Tekstvak 7">
            <a:extLst>
              <a:ext uri="{FF2B5EF4-FFF2-40B4-BE49-F238E27FC236}">
                <a16:creationId xmlns:a16="http://schemas.microsoft.com/office/drawing/2014/main" id="{BFAE5FC4-5BD5-80E5-C561-99EACB15A4E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7631C165-FF15-370B-F029-AD72E14BB2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A034E9E2-0733-4690-1B9B-C0C8594705FE}"/>
              </a:ext>
            </a:extLst>
          </p:cNvPr>
          <p:cNvSpPr txBox="1"/>
          <p:nvPr/>
        </p:nvSpPr>
        <p:spPr>
          <a:xfrm>
            <a:off x="0" y="238053"/>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Overal badeendjes</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89C3D372-85EC-5A49-DF19-51409167F6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5781" y="2254828"/>
            <a:ext cx="690559" cy="976746"/>
          </a:xfrm>
          <a:prstGeom prst="rect">
            <a:avLst/>
          </a:prstGeom>
        </p:spPr>
      </p:pic>
      <p:pic>
        <p:nvPicPr>
          <p:cNvPr id="12" name="Afbeelding 11">
            <a:extLst>
              <a:ext uri="{FF2B5EF4-FFF2-40B4-BE49-F238E27FC236}">
                <a16:creationId xmlns:a16="http://schemas.microsoft.com/office/drawing/2014/main" id="{86250059-5ADE-44FF-37AE-7C10449A5E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8714" y="2555585"/>
            <a:ext cx="690559" cy="976746"/>
          </a:xfrm>
          <a:prstGeom prst="rect">
            <a:avLst/>
          </a:prstGeom>
        </p:spPr>
      </p:pic>
      <p:pic>
        <p:nvPicPr>
          <p:cNvPr id="14" name="Afbeelding 13">
            <a:extLst>
              <a:ext uri="{FF2B5EF4-FFF2-40B4-BE49-F238E27FC236}">
                <a16:creationId xmlns:a16="http://schemas.microsoft.com/office/drawing/2014/main" id="{61078C03-919D-940A-C031-B779A826B4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8155" y="759966"/>
            <a:ext cx="690559" cy="976746"/>
          </a:xfrm>
          <a:prstGeom prst="rect">
            <a:avLst/>
          </a:prstGeom>
        </p:spPr>
      </p:pic>
      <p:pic>
        <p:nvPicPr>
          <p:cNvPr id="16" name="Afbeelding 15">
            <a:extLst>
              <a:ext uri="{FF2B5EF4-FFF2-40B4-BE49-F238E27FC236}">
                <a16:creationId xmlns:a16="http://schemas.microsoft.com/office/drawing/2014/main" id="{C7B0D422-D1F5-2413-0815-7AD6F51D5A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7159" y="2473037"/>
            <a:ext cx="690559" cy="976746"/>
          </a:xfrm>
          <a:prstGeom prst="rect">
            <a:avLst/>
          </a:prstGeom>
        </p:spPr>
      </p:pic>
      <p:pic>
        <p:nvPicPr>
          <p:cNvPr id="18" name="Afbeelding 17">
            <a:extLst>
              <a:ext uri="{FF2B5EF4-FFF2-40B4-BE49-F238E27FC236}">
                <a16:creationId xmlns:a16="http://schemas.microsoft.com/office/drawing/2014/main" id="{EA34C743-F436-6119-7A64-01E8B56591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9319" y="2763983"/>
            <a:ext cx="690559" cy="976746"/>
          </a:xfrm>
          <a:prstGeom prst="rect">
            <a:avLst/>
          </a:prstGeom>
        </p:spPr>
      </p:pic>
      <p:pic>
        <p:nvPicPr>
          <p:cNvPr id="20" name="Afbeelding 19">
            <a:extLst>
              <a:ext uri="{FF2B5EF4-FFF2-40B4-BE49-F238E27FC236}">
                <a16:creationId xmlns:a16="http://schemas.microsoft.com/office/drawing/2014/main" id="{7BAD3D8E-DE98-ED99-FFB9-018EF14EE7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3269" y="1454729"/>
            <a:ext cx="690559" cy="976746"/>
          </a:xfrm>
          <a:prstGeom prst="rect">
            <a:avLst/>
          </a:prstGeom>
        </p:spPr>
      </p:pic>
      <p:pic>
        <p:nvPicPr>
          <p:cNvPr id="22" name="Afbeelding 21">
            <a:extLst>
              <a:ext uri="{FF2B5EF4-FFF2-40B4-BE49-F238E27FC236}">
                <a16:creationId xmlns:a16="http://schemas.microsoft.com/office/drawing/2014/main" id="{9CC87176-D785-669B-3242-ECBD6EFB2A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6693" y="2348347"/>
            <a:ext cx="690559" cy="976746"/>
          </a:xfrm>
          <a:prstGeom prst="rect">
            <a:avLst/>
          </a:prstGeom>
        </p:spPr>
      </p:pic>
      <p:sp>
        <p:nvSpPr>
          <p:cNvPr id="24" name="Tekstvak 23">
            <a:extLst>
              <a:ext uri="{FF2B5EF4-FFF2-40B4-BE49-F238E27FC236}">
                <a16:creationId xmlns:a16="http://schemas.microsoft.com/office/drawing/2014/main" id="{17091FBA-261C-745E-B12B-09A73F90BAFB}"/>
              </a:ext>
            </a:extLst>
          </p:cNvPr>
          <p:cNvSpPr txBox="1"/>
          <p:nvPr/>
        </p:nvSpPr>
        <p:spPr>
          <a:xfrm>
            <a:off x="353295" y="4446223"/>
            <a:ext cx="3314700" cy="1323439"/>
          </a:xfrm>
          <a:prstGeom prst="rect">
            <a:avLst/>
          </a:prstGeom>
          <a:solidFill>
            <a:srgbClr val="E16C7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solidFill>
                  <a:prstClr val="white"/>
                </a:solidFill>
                <a:latin typeface="Kermit" panose="020F0503040000060003" pitchFamily="34" charset="0"/>
              </a:rPr>
              <a:t>30 jaar geleden vielen er héél veel badeendjes uit een schip.</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solidFill>
                  <a:prstClr val="white"/>
                </a:solidFill>
                <a:latin typeface="Kermit" panose="020F0503040000060003" pitchFamily="34" charset="0"/>
              </a:rPr>
              <a:t>Hoe kan het dat die op verschillende plekken op de wereld zijn aangespoeld? </a:t>
            </a:r>
            <a:endParaRPr kumimoji="0" lang="nl-NL"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Afbeelding 2">
            <a:extLst>
              <a:ext uri="{FF2B5EF4-FFF2-40B4-BE49-F238E27FC236}">
                <a16:creationId xmlns:a16="http://schemas.microsoft.com/office/drawing/2014/main" id="{F68FEE06-C537-8129-4D3C-061605BC3B4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0243660" y="41335"/>
            <a:ext cx="1597525" cy="1562986"/>
          </a:xfrm>
          <a:prstGeom prst="rect">
            <a:avLst/>
          </a:prstGeom>
          <a:noFill/>
          <a:ln>
            <a:noFill/>
          </a:ln>
        </p:spPr>
      </p:pic>
      <p:pic>
        <p:nvPicPr>
          <p:cNvPr id="17" name="Afbeelding 16">
            <a:extLst>
              <a:ext uri="{FF2B5EF4-FFF2-40B4-BE49-F238E27FC236}">
                <a16:creationId xmlns:a16="http://schemas.microsoft.com/office/drawing/2014/main" id="{5CB66BB0-98DF-502E-25A4-CA817B8005C9}"/>
              </a:ext>
            </a:extLst>
          </p:cNvPr>
          <p:cNvPicPr>
            <a:picLocks noChangeAspect="1"/>
          </p:cNvPicPr>
          <p:nvPr/>
        </p:nvPicPr>
        <p:blipFill>
          <a:blip r:embed="rId7">
            <a:extLst>
              <a:ext uri="{28A0092B-C50C-407E-A947-70E740481C1C}">
                <a14:useLocalDpi xmlns:a14="http://schemas.microsoft.com/office/drawing/2010/main" val="0"/>
              </a:ext>
            </a:extLst>
          </a:blip>
          <a:srcRect l="27873"/>
          <a:stretch>
            <a:fillRect/>
          </a:stretch>
        </p:blipFill>
        <p:spPr>
          <a:xfrm>
            <a:off x="1278911" y="3222055"/>
            <a:ext cx="1732715" cy="1699228"/>
          </a:xfrm>
          <a:prstGeom prst="rect">
            <a:avLst/>
          </a:prstGeom>
          <a:effectLst>
            <a:innerShdw blurRad="114300">
              <a:prstClr val="black"/>
            </a:innerShdw>
          </a:effectLst>
        </p:spPr>
      </p:pic>
    </p:spTree>
    <p:extLst>
      <p:ext uri="{BB962C8B-B14F-4D97-AF65-F5344CB8AC3E}">
        <p14:creationId xmlns:p14="http://schemas.microsoft.com/office/powerpoint/2010/main" val="2088700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D3162-CE1B-7082-540A-D0188A1F74E9}"/>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2E1A18AB-5F76-E53B-57C6-3A11C6D5F203}"/>
              </a:ext>
            </a:extLst>
          </p:cNvPr>
          <p:cNvSpPr>
            <a:spLocks noChangeArrowheads="1"/>
          </p:cNvSpPr>
          <p:nvPr/>
        </p:nvSpPr>
        <p:spPr bwMode="auto">
          <a:xfrm>
            <a:off x="403545" y="4764492"/>
            <a:ext cx="11779750" cy="1754326"/>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De kinderen knutselen een kwal. Ze maken eerst de vorm van het lijfje en maken daar met een perforator gaatjes in. Vervolgens hangen ze door die gaatjes touwtjes heen. Ze gebruiken een afbeelding van een kwal om deze zo goed mogelijk na te maken.</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kinderen kijken de rest van het filmpje over kwallen: </a:t>
            </a:r>
            <a:r>
              <a:rPr lang="nl-NL" dirty="0">
                <a:solidFill>
                  <a:srgbClr val="62314E"/>
                </a:solidFill>
                <a:latin typeface="Kermit" panose="020F0503040000060003" pitchFamily="34" charset="0"/>
                <a:hlinkClick r:id="rId3">
                  <a:extLst>
                    <a:ext uri="{A12FA001-AC4F-418D-AE19-62706E023703}">
                      <ahyp:hlinkClr xmlns:ahyp="http://schemas.microsoft.com/office/drawing/2018/hyperlinkcolor" val="tx"/>
                    </a:ext>
                  </a:extLst>
                </a:hlinkClick>
              </a:rPr>
              <a:t>https://schooltv.nl/video-item/hoe-leeft-een-kwal-geen-hersenen-ogen-of-bloed</a:t>
            </a:r>
            <a:r>
              <a:rPr lang="nl-NL" dirty="0">
                <a:solidFill>
                  <a:srgbClr val="62314E"/>
                </a:solidFill>
                <a:latin typeface="Kermit" panose="020F0503040000060003" pitchFamily="34" charset="0"/>
              </a:rPr>
              <a:t>. </a:t>
            </a:r>
            <a:r>
              <a:rPr lang="nl-NL" dirty="0">
                <a:latin typeface="Kermit" panose="020F0503040000060003" pitchFamily="34" charset="0"/>
              </a:rPr>
              <a:t>Ze schrijven drie interessante weetjes op.</a:t>
            </a:r>
          </a:p>
        </p:txBody>
      </p:sp>
      <p:sp>
        <p:nvSpPr>
          <p:cNvPr id="8" name="Tekstvak 7">
            <a:extLst>
              <a:ext uri="{FF2B5EF4-FFF2-40B4-BE49-F238E27FC236}">
                <a16:creationId xmlns:a16="http://schemas.microsoft.com/office/drawing/2014/main" id="{9756599A-0E05-3877-5FEB-36928A66A507}"/>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F24AC06C-9AFA-FA6E-AE7F-9D1AEE90CF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6B4FE321-8BE9-0220-2794-3E8116DF96D0}"/>
              </a:ext>
            </a:extLst>
          </p:cNvPr>
          <p:cNvSpPr>
            <a:spLocks noChangeArrowheads="1"/>
          </p:cNvSpPr>
          <p:nvPr/>
        </p:nvSpPr>
        <p:spPr bwMode="auto">
          <a:xfrm>
            <a:off x="403547" y="1088104"/>
            <a:ext cx="6162353"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Opdracht</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Je voert vier verschillende opdrachten uit.</a:t>
            </a: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Je werkt </a:t>
            </a:r>
            <a:r>
              <a:rPr lang="nl-NL" dirty="0">
                <a:latin typeface="Kermit" panose="020F0503040000060003" pitchFamily="34" charset="0"/>
                <a:ea typeface="Times New Roman" panose="02020603050405020304" pitchFamily="18" charset="0"/>
              </a:rPr>
              <a:t>alleen of in tweetallen</a:t>
            </a:r>
            <a:r>
              <a:rPr lang="nl-NL" dirty="0">
                <a:effectLst/>
                <a:latin typeface="Kermit" panose="020F0503040000060003" pitchFamily="34" charset="0"/>
                <a:ea typeface="Times New Roman" panose="02020603050405020304" pitchFamily="18" charset="0"/>
              </a:rPr>
              <a:t>.</a:t>
            </a:r>
          </a:p>
        </p:txBody>
      </p:sp>
      <p:sp>
        <p:nvSpPr>
          <p:cNvPr id="2" name="Tekstvak 1">
            <a:extLst>
              <a:ext uri="{FF2B5EF4-FFF2-40B4-BE49-F238E27FC236}">
                <a16:creationId xmlns:a16="http://schemas.microsoft.com/office/drawing/2014/main" id="{F8161DA8-6965-50F1-0360-37DE139C0849}"/>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endParaRPr lang="nl-NL" dirty="0">
              <a:latin typeface="Kermit" panose="020F0503040000060003" pitchFamily="34" charset="0"/>
            </a:endParaRPr>
          </a:p>
        </p:txBody>
      </p:sp>
      <p:sp>
        <p:nvSpPr>
          <p:cNvPr id="6" name="Tekstvak 5">
            <a:extLst>
              <a:ext uri="{FF2B5EF4-FFF2-40B4-BE49-F238E27FC236}">
                <a16:creationId xmlns:a16="http://schemas.microsoft.com/office/drawing/2014/main" id="{D7EAB88F-A2B0-4C53-7AAE-8A4EED539E14}"/>
              </a:ext>
            </a:extLst>
          </p:cNvPr>
          <p:cNvSpPr txBox="1"/>
          <p:nvPr/>
        </p:nvSpPr>
        <p:spPr>
          <a:xfrm>
            <a:off x="403545" y="2147047"/>
            <a:ext cx="6162353" cy="2585323"/>
          </a:xfrm>
          <a:prstGeom prst="rect">
            <a:avLst/>
          </a:prstGeom>
          <a:noFill/>
          <a:ln>
            <a:solidFill>
              <a:srgbClr val="E16C7F"/>
            </a:solidFill>
          </a:ln>
        </p:spPr>
        <p:txBody>
          <a:bodyPr wrap="square">
            <a:spAutoFit/>
          </a:bodyPr>
          <a:lstStyle/>
          <a:p>
            <a:r>
              <a:rPr lang="nl-NL"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in een tweetal een proefje gedaan met warm en koud water.</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badeendje ontworpen met als thema “Oceanen”.</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a:t>
            </a:r>
            <a:r>
              <a:rPr lang="nl-NL" u="sng" dirty="0">
                <a:latin typeface="Kermit" panose="020F0503040000060003" pitchFamily="34" charset="0"/>
                <a:ea typeface="Times New Roman" panose="02020603050405020304" pitchFamily="18" charset="0"/>
              </a:rPr>
              <a:t>onder begeleiding van de leerkracht</a:t>
            </a:r>
            <a:r>
              <a:rPr lang="nl-NL" dirty="0">
                <a:latin typeface="Kermit" panose="020F0503040000060003" pitchFamily="34" charset="0"/>
                <a:ea typeface="Times New Roman" panose="02020603050405020304" pitchFamily="18" charset="0"/>
              </a:rPr>
              <a:t> een proefje gedaan met regen.</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zelf stroming gemaakt in een waterbak met mijn handen en verschillende voorwerpen.</a:t>
            </a:r>
          </a:p>
        </p:txBody>
      </p:sp>
      <p:sp>
        <p:nvSpPr>
          <p:cNvPr id="23" name="Tekstvak 22">
            <a:extLst>
              <a:ext uri="{FF2B5EF4-FFF2-40B4-BE49-F238E27FC236}">
                <a16:creationId xmlns:a16="http://schemas.microsoft.com/office/drawing/2014/main" id="{C301A887-8BDC-747A-3C67-60507E6BEF77}"/>
              </a:ext>
            </a:extLst>
          </p:cNvPr>
          <p:cNvSpPr txBox="1"/>
          <p:nvPr/>
        </p:nvSpPr>
        <p:spPr>
          <a:xfrm>
            <a:off x="7940352" y="1457310"/>
            <a:ext cx="3860801" cy="1077218"/>
          </a:xfrm>
          <a:prstGeom prst="rect">
            <a:avLst/>
          </a:prstGeom>
          <a:noFill/>
        </p:spPr>
        <p:txBody>
          <a:bodyPr wrap="square">
            <a:spAutoFit/>
          </a:bodyPr>
          <a:lstStyle/>
          <a:p>
            <a:pPr lvl="0">
              <a:defRPr/>
            </a:pPr>
            <a:r>
              <a:rPr lang="nl-NL" sz="1600" dirty="0">
                <a:solidFill>
                  <a:srgbClr val="2BB1C6"/>
                </a:solidFill>
                <a:latin typeface="Kermit" panose="020F0503040000060003" pitchFamily="34" charset="0"/>
              </a:rPr>
              <a:t>Wat gebeurt er als je warm of koud water in een glas druppelt?</a:t>
            </a:r>
          </a:p>
          <a:p>
            <a:pPr lvl="0">
              <a:defRPr/>
            </a:pPr>
            <a:r>
              <a:rPr lang="nl-NL" sz="1600" dirty="0">
                <a:solidFill>
                  <a:srgbClr val="2BB1C6"/>
                </a:solidFill>
                <a:latin typeface="Kermit" panose="020F0503040000060003" pitchFamily="34" charset="0"/>
              </a:rPr>
              <a:t>Wat hebben de oceaan en regen met elkaar te maken?</a:t>
            </a:r>
          </a:p>
        </p:txBody>
      </p:sp>
      <p:sp>
        <p:nvSpPr>
          <p:cNvPr id="12" name="Tekstvak 11">
            <a:extLst>
              <a:ext uri="{FF2B5EF4-FFF2-40B4-BE49-F238E27FC236}">
                <a16:creationId xmlns:a16="http://schemas.microsoft.com/office/drawing/2014/main" id="{D88BB139-828B-4FE2-807E-D91FEF1A520D}"/>
              </a:ext>
            </a:extLst>
          </p:cNvPr>
          <p:cNvSpPr txBox="1"/>
          <p:nvPr/>
        </p:nvSpPr>
        <p:spPr>
          <a:xfrm>
            <a:off x="-8705" y="689643"/>
            <a:ext cx="5844021"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Circuit</a:t>
            </a:r>
          </a:p>
        </p:txBody>
      </p:sp>
      <p:pic>
        <p:nvPicPr>
          <p:cNvPr id="4" name="Afbeelding 3">
            <a:extLst>
              <a:ext uri="{FF2B5EF4-FFF2-40B4-BE49-F238E27FC236}">
                <a16:creationId xmlns:a16="http://schemas.microsoft.com/office/drawing/2014/main" id="{D56453D8-8189-915E-9A7A-BC83B9D4963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6901024" y="1442436"/>
            <a:ext cx="1111747" cy="1126022"/>
          </a:xfrm>
          <a:prstGeom prst="rect">
            <a:avLst/>
          </a:prstGeom>
          <a:noFill/>
          <a:ln>
            <a:noFill/>
          </a:ln>
        </p:spPr>
      </p:pic>
      <p:pic>
        <p:nvPicPr>
          <p:cNvPr id="19" name="Afbeelding 18">
            <a:extLst>
              <a:ext uri="{FF2B5EF4-FFF2-40B4-BE49-F238E27FC236}">
                <a16:creationId xmlns:a16="http://schemas.microsoft.com/office/drawing/2014/main" id="{396CE75D-1DC6-CD39-D528-5F4217DCD41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891607" y="2683005"/>
            <a:ext cx="1093540" cy="1126022"/>
          </a:xfrm>
          <a:prstGeom prst="rect">
            <a:avLst/>
          </a:prstGeom>
          <a:noFill/>
          <a:ln>
            <a:noFill/>
          </a:ln>
        </p:spPr>
      </p:pic>
      <p:sp>
        <p:nvSpPr>
          <p:cNvPr id="22" name="Tekstvak 21">
            <a:extLst>
              <a:ext uri="{FF2B5EF4-FFF2-40B4-BE49-F238E27FC236}">
                <a16:creationId xmlns:a16="http://schemas.microsoft.com/office/drawing/2014/main" id="{03B0AA78-DB14-9873-0B4F-5F7982E5EDEA}"/>
              </a:ext>
            </a:extLst>
          </p:cNvPr>
          <p:cNvSpPr txBox="1"/>
          <p:nvPr/>
        </p:nvSpPr>
        <p:spPr>
          <a:xfrm>
            <a:off x="7949270" y="2953628"/>
            <a:ext cx="3860801" cy="584775"/>
          </a:xfrm>
          <a:prstGeom prst="rect">
            <a:avLst/>
          </a:prstGeom>
          <a:noFill/>
        </p:spPr>
        <p:txBody>
          <a:bodyPr wrap="square">
            <a:spAutoFit/>
          </a:bodyPr>
          <a:lstStyle/>
          <a:p>
            <a:pPr lvl="0">
              <a:defRPr/>
            </a:pPr>
            <a:r>
              <a:rPr lang="nl-NL" sz="1600" dirty="0">
                <a:solidFill>
                  <a:srgbClr val="62314E"/>
                </a:solidFill>
                <a:latin typeface="Kermit" panose="020F0503040000060003" pitchFamily="34" charset="0"/>
              </a:rPr>
              <a:t>Hoe kan ik het thema “Oceanen” verwerken in mijn badeendje? </a:t>
            </a:r>
          </a:p>
        </p:txBody>
      </p:sp>
    </p:spTree>
    <p:extLst>
      <p:ext uri="{BB962C8B-B14F-4D97-AF65-F5344CB8AC3E}">
        <p14:creationId xmlns:p14="http://schemas.microsoft.com/office/powerpoint/2010/main" val="1800980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F80FB84-1257-4793-C335-8369D02AE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0333" y="147000"/>
            <a:ext cx="3561600" cy="5040000"/>
          </a:xfrm>
          <a:prstGeom prst="rect">
            <a:avLst/>
          </a:prstGeom>
        </p:spPr>
      </p:pic>
      <p:pic>
        <p:nvPicPr>
          <p:cNvPr id="5" name="Afbeelding 4">
            <a:extLst>
              <a:ext uri="{FF2B5EF4-FFF2-40B4-BE49-F238E27FC236}">
                <a16:creationId xmlns:a16="http://schemas.microsoft.com/office/drawing/2014/main" id="{395616A9-7F4B-2883-2D42-FD6489219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6880" y="0"/>
            <a:ext cx="3561600" cy="5040000"/>
          </a:xfrm>
          <a:prstGeom prst="rect">
            <a:avLst/>
          </a:prstGeom>
        </p:spPr>
      </p:pic>
      <p:pic>
        <p:nvPicPr>
          <p:cNvPr id="7" name="Afbeelding 6">
            <a:extLst>
              <a:ext uri="{FF2B5EF4-FFF2-40B4-BE49-F238E27FC236}">
                <a16:creationId xmlns:a16="http://schemas.microsoft.com/office/drawing/2014/main" id="{DA325A1D-60CC-55EB-DFD3-361D6CA6E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066" y="0"/>
            <a:ext cx="3564961" cy="5040000"/>
          </a:xfrm>
          <a:prstGeom prst="rect">
            <a:avLst/>
          </a:prstGeom>
        </p:spPr>
      </p:pic>
      <p:sp>
        <p:nvSpPr>
          <p:cNvPr id="2" name="Tekstvak 1">
            <a:extLst>
              <a:ext uri="{FF2B5EF4-FFF2-40B4-BE49-F238E27FC236}">
                <a16:creationId xmlns:a16="http://schemas.microsoft.com/office/drawing/2014/main" id="{F8C0050F-3359-4AD5-EB40-4F25D5CA9CC6}"/>
              </a:ext>
            </a:extLst>
          </p:cNvPr>
          <p:cNvSpPr txBox="1"/>
          <p:nvPr/>
        </p:nvSpPr>
        <p:spPr>
          <a:xfrm>
            <a:off x="4986430" y="5017723"/>
            <a:ext cx="2222500" cy="338554"/>
          </a:xfrm>
          <a:prstGeom prst="rect">
            <a:avLst/>
          </a:prstGeom>
          <a:noFill/>
        </p:spPr>
        <p:txBody>
          <a:bodyPr wrap="square" rtlCol="0">
            <a:spAutoFit/>
          </a:bodyPr>
          <a:lstStyle/>
          <a:p>
            <a:pPr algn="ctr"/>
            <a:r>
              <a:rPr lang="nl-NL" sz="1600" dirty="0">
                <a:solidFill>
                  <a:srgbClr val="E16C7F"/>
                </a:solidFill>
                <a:latin typeface="Kermit Semibold" panose="020F0503040000060003" pitchFamily="34" charset="0"/>
              </a:rPr>
              <a:t>Stroming maken </a:t>
            </a:r>
          </a:p>
        </p:txBody>
      </p:sp>
      <p:sp>
        <p:nvSpPr>
          <p:cNvPr id="4" name="Tekstvak 3">
            <a:extLst>
              <a:ext uri="{FF2B5EF4-FFF2-40B4-BE49-F238E27FC236}">
                <a16:creationId xmlns:a16="http://schemas.microsoft.com/office/drawing/2014/main" id="{9F2043BA-A7E6-6FDD-E730-BDFABC9B3F90}"/>
              </a:ext>
            </a:extLst>
          </p:cNvPr>
          <p:cNvSpPr txBox="1"/>
          <p:nvPr/>
        </p:nvSpPr>
        <p:spPr>
          <a:xfrm>
            <a:off x="2940050" y="5356277"/>
            <a:ext cx="6311900" cy="954107"/>
          </a:xfrm>
          <a:prstGeom prst="rect">
            <a:avLst/>
          </a:prstGeom>
          <a:noFill/>
        </p:spPr>
        <p:txBody>
          <a:bodyPr wrap="square" rtlCol="0">
            <a:spAutoFit/>
          </a:bodyPr>
          <a:lstStyle/>
          <a:p>
            <a:pPr algn="ctr"/>
            <a:r>
              <a:rPr lang="nl-NL" sz="1400" dirty="0">
                <a:latin typeface="Kermit  "/>
              </a:rPr>
              <a:t>Voor deze opdracht hebben de kinderen geen blad nodig. In een watertafel of –bak met een paar badeendjes gaan ze zelf stroming maken met hun handen en voorwerpen van verschillende groottes. Leg verschillende materialen neer om uit te proberen. Ook kunnen ze blazen.</a:t>
            </a:r>
          </a:p>
        </p:txBody>
      </p:sp>
    </p:spTree>
    <p:extLst>
      <p:ext uri="{BB962C8B-B14F-4D97-AF65-F5344CB8AC3E}">
        <p14:creationId xmlns:p14="http://schemas.microsoft.com/office/powerpoint/2010/main" val="2443568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42C0F17C-6947-F8D5-7ACD-E4C504883DFC}"/>
              </a:ext>
            </a:extLst>
          </p:cNvPr>
          <p:cNvPicPr>
            <a:picLocks noChangeAspect="1"/>
          </p:cNvPicPr>
          <p:nvPr/>
        </p:nvPicPr>
        <p:blipFill>
          <a:blip r:embed="rId3">
            <a:extLst>
              <a:ext uri="{28A0092B-C50C-407E-A947-70E740481C1C}">
                <a14:useLocalDpi xmlns:a14="http://schemas.microsoft.com/office/drawing/2010/main" val="0"/>
              </a:ext>
            </a:extLst>
          </a:blip>
          <a:srcRect t="8975" b="9242"/>
          <a:stretch>
            <a:fillRect/>
          </a:stretch>
        </p:blipFill>
        <p:spPr>
          <a:xfrm>
            <a:off x="992868" y="541209"/>
            <a:ext cx="10200822" cy="5900957"/>
          </a:xfrm>
          <a:prstGeom prst="rect">
            <a:avLst/>
          </a:prstGeom>
        </p:spPr>
      </p:pic>
      <p:sp>
        <p:nvSpPr>
          <p:cNvPr id="7" name="Tekstvak 6">
            <a:extLst>
              <a:ext uri="{FF2B5EF4-FFF2-40B4-BE49-F238E27FC236}">
                <a16:creationId xmlns:a16="http://schemas.microsoft.com/office/drawing/2014/main" id="{50B4348A-E5E3-DDF2-07EB-30244AFCFC9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
        <p:nvSpPr>
          <p:cNvPr id="8" name="Tekstvak 7">
            <a:extLst>
              <a:ext uri="{FF2B5EF4-FFF2-40B4-BE49-F238E27FC236}">
                <a16:creationId xmlns:a16="http://schemas.microsoft.com/office/drawing/2014/main" id="{C6A90322-D20A-1D03-7364-62209CF57A2E}"/>
              </a:ext>
            </a:extLst>
          </p:cNvPr>
          <p:cNvSpPr txBox="1"/>
          <p:nvPr/>
        </p:nvSpPr>
        <p:spPr>
          <a:xfrm>
            <a:off x="0" y="8904"/>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pic>
        <p:nvPicPr>
          <p:cNvPr id="9" name="Afbeelding 8" descr="Afbeelding met Lettertype, Graphics, rood, tekst&#10;&#10;Automatisch gegenereerde beschrijving">
            <a:extLst>
              <a:ext uri="{FF2B5EF4-FFF2-40B4-BE49-F238E27FC236}">
                <a16:creationId xmlns:a16="http://schemas.microsoft.com/office/drawing/2014/main" id="{A9F46FF5-A1B3-A1C2-9C36-9CC2C75640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10" y="6224455"/>
            <a:ext cx="1831694" cy="633766"/>
          </a:xfrm>
          <a:prstGeom prst="rect">
            <a:avLst/>
          </a:prstGeom>
        </p:spPr>
      </p:pic>
      <p:sp>
        <p:nvSpPr>
          <p:cNvPr id="10" name="Tekstvak 9">
            <a:extLst>
              <a:ext uri="{FF2B5EF4-FFF2-40B4-BE49-F238E27FC236}">
                <a16:creationId xmlns:a16="http://schemas.microsoft.com/office/drawing/2014/main" id="{E7732040-0053-4B0F-7134-AC6EF3420869}"/>
              </a:ext>
            </a:extLst>
          </p:cNvPr>
          <p:cNvSpPr txBox="1"/>
          <p:nvPr/>
        </p:nvSpPr>
        <p:spPr>
          <a:xfrm>
            <a:off x="0" y="266533"/>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Stroming in de klas</a:t>
            </a:r>
            <a:endParaRPr lang="nl-NL" sz="3200" dirty="0">
              <a:solidFill>
                <a:srgbClr val="E16C7F"/>
              </a:solidFill>
            </a:endParaRPr>
          </a:p>
        </p:txBody>
      </p:sp>
    </p:spTree>
    <p:extLst>
      <p:ext uri="{BB962C8B-B14F-4D97-AF65-F5344CB8AC3E}">
        <p14:creationId xmlns:p14="http://schemas.microsoft.com/office/powerpoint/2010/main" val="3492261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4015CB9B-DA0D-3843-5999-FE89EC0972B8}"/>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DA3C5E6C-549A-0448-895F-460FB2A919C0}"/>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9F0A3F95-79EF-DA0A-CD6B-A2143753A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999212C4-0EE6-FDD3-22EB-1385EB1FC1FD}"/>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46B1B50C-9B19-61B5-6278-2FB6AE7468F7}"/>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D2CB8D71-0998-095B-C8C2-CE8041846F68}"/>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FBB836A1-C34B-C606-F2CC-18B58170C862}"/>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823C3CD7-5932-61E3-DB70-7E3910308F17}"/>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0B999D23-D831-8091-DA2A-7318ED319CC6}"/>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A509D19D-A1EA-5820-CD14-C247B27DE8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1DFFD03F-2BD3-CE28-2F76-316B22716502}"/>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5E0AA7B6-9A6F-DCDF-57F9-3DB683F3751E}"/>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C981B3C4-2D23-3AE6-F245-FB1D68B823B0}"/>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99137257-5376-EE1C-B98C-7312DE3070B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2E5A3563-D20A-4A0E-79D0-2A1E4F167B49}"/>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F5567089-C5D6-5590-D6FC-EE2DEBE2D508}"/>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C11ECF2D-BD4B-13E0-E308-95A03B0F3477}"/>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108EBE38-86BF-650B-6B6E-BDDAD59FDB38}"/>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02EF9C2E-BC54-1C58-840C-53934C829DF1}"/>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A7C2F1B6-87BB-6133-17BB-98CD6167488E}"/>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747BB921-6D7E-2645-28D0-EE6ECA99A47B}"/>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B95B5DB3-A63C-D462-0604-950020E41AD1}"/>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21BF2628-DBC9-7C37-155D-CDF56EB79724}"/>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604E6586-F48C-EB79-DC6B-3847CC9633EC}"/>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C569D22B-5C49-2FB0-3C51-85ABFDAAC894}"/>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CCB139C0-1488-970F-41B5-2A61D934C8BA}"/>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F4259005-45C1-1C42-C759-0157A13A3AB0}"/>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27BA9CFC-79D7-652A-EF8D-805C8F098A4D}"/>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77F88E92-7018-B041-47BC-CB8705ADB64A}"/>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21AA9FA0-91E2-FE6F-9602-F6BF8A71B2A0}"/>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CC94E6C0-2E6F-B3A0-1CCC-58688C3A091D}"/>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7EB9550E-077C-1FA9-0600-F43C7046D6B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Tree>
    <p:extLst>
      <p:ext uri="{BB962C8B-B14F-4D97-AF65-F5344CB8AC3E}">
        <p14:creationId xmlns:p14="http://schemas.microsoft.com/office/powerpoint/2010/main" val="1497389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5-6</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40D8050-CEE2-EB1E-B3BF-6C3A02375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44284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3102C-3797-BBCA-8824-9BDDAD34F14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7AFB58A-63FC-7CE0-0E11-BBC147E6C257}"/>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445D7E1D-4888-C2B1-F6F2-39A44E78817D}"/>
              </a:ext>
            </a:extLst>
          </p:cNvPr>
          <p:cNvGraphicFramePr>
            <a:graphicFrameLocks noGrp="1"/>
          </p:cNvGraphicFramePr>
          <p:nvPr>
            <p:extLst>
              <p:ext uri="{D42A27DB-BD31-4B8C-83A1-F6EECF244321}">
                <p14:modId xmlns:p14="http://schemas.microsoft.com/office/powerpoint/2010/main" val="2273457085"/>
              </p:ext>
            </p:extLst>
          </p:nvPr>
        </p:nvGraphicFramePr>
        <p:xfrm>
          <a:off x="250372" y="840802"/>
          <a:ext cx="11805332" cy="4068404"/>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848894">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cs typeface="American Typewriter"/>
                        </a:rPr>
                        <a:t>SDG 14 – 25B.3 - 29B.1,2,4,5 </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ken de route van de Golfstroom globaal.</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wat de Golfstroom veroorzaakt.</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dat de temperatuur afhankelijk is van de Golfstroom.</a:t>
                      </a:r>
                    </a:p>
                  </a:txBody>
                  <a:tcPr/>
                </a:tc>
                <a:extLst>
                  <a:ext uri="{0D108BD9-81ED-4DB2-BD59-A6C34878D82A}">
                    <a16:rowId xmlns:a16="http://schemas.microsoft.com/office/drawing/2014/main" val="2464076590"/>
                  </a:ext>
                </a:extLst>
              </a:tr>
              <a:tr h="1423952">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25B.3 – 29A.2 – 29B.1,2,4,5 - 32B.1</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uitleggen hoe de badeendjes overal ter wereld terecht zijn gekomen (verbanden leggen) en bedenken waar de badeendjes terecht kunnen komen (kritisch denken).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hoe het kan dat de winters in Nederland veel warmer zijn dan in Canada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hoe zoet en zout water invloed hebben op de Golfstroom (verbanden leggen).</a:t>
                      </a:r>
                    </a:p>
                  </a:txBody>
                  <a:tcPr/>
                </a:tc>
                <a:extLst>
                  <a:ext uri="{0D108BD9-81ED-4DB2-BD59-A6C34878D82A}">
                    <a16:rowId xmlns:a16="http://schemas.microsoft.com/office/drawing/2014/main" val="1539926036"/>
                  </a:ext>
                </a:extLst>
              </a:tr>
              <a:tr h="1538564">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29A.2 – 29B.1,2,4,5 – 30B.1,5</a:t>
                      </a: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verschillende plekken waar de Golfstroom langskomt op goede volgorde leggen.</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in tweetallen een proefje uitvoeren met zowel zoet en zout als warm en koud water en mijn bevindingen opschrijven.</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1AD7D995-9EF1-C628-820B-43A67518C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293F1828-3E89-2923-D9A8-798FEA1B305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spTree>
    <p:extLst>
      <p:ext uri="{BB962C8B-B14F-4D97-AF65-F5344CB8AC3E}">
        <p14:creationId xmlns:p14="http://schemas.microsoft.com/office/powerpoint/2010/main" val="1875714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3BF1E1D2-185D-EDCE-1D91-53372E49EF2A}"/>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8" name="Rectangle 2">
            <a:extLst>
              <a:ext uri="{FF2B5EF4-FFF2-40B4-BE49-F238E27FC236}">
                <a16:creationId xmlns:a16="http://schemas.microsoft.com/office/drawing/2014/main" id="{C3B7AE3D-6F4E-F4D3-1063-3F2CFFB9A1BB}"/>
              </a:ext>
            </a:extLst>
          </p:cNvPr>
          <p:cNvSpPr>
            <a:spLocks noChangeArrowheads="1"/>
          </p:cNvSpPr>
          <p:nvPr/>
        </p:nvSpPr>
        <p:spPr bwMode="auto">
          <a:xfrm>
            <a:off x="602014" y="1659285"/>
            <a:ext cx="10987972"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solidFill>
                <a:srgbClr val="E16C7F"/>
              </a:solidFill>
              <a:effectLst/>
              <a:latin typeface="Kermit" panose="020F0503040000060003" pitchFamily="34" charset="0"/>
              <a:ea typeface="Cutive"/>
              <a:cs typeface="Cutive"/>
            </a:endParaRPr>
          </a:p>
          <a:p>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Bedenken hoe de badeendjes overal terecht zijn gekomen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De namen van de oceanen herhalen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Leren wat de Golfstroom is</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Leren hoe de Golfstroom werkt</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Proefjes doen met zoet en zout water</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Proefjes doen met warm en koud water</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De route van de badeendjes bepalen</a:t>
            </a:r>
          </a:p>
        </p:txBody>
      </p:sp>
      <p:sp>
        <p:nvSpPr>
          <p:cNvPr id="10" name="Tekstvak 9">
            <a:extLst>
              <a:ext uri="{FF2B5EF4-FFF2-40B4-BE49-F238E27FC236}">
                <a16:creationId xmlns:a16="http://schemas.microsoft.com/office/drawing/2014/main" id="{651BB26E-9808-B72F-09D5-E70625FA27A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pic>
        <p:nvPicPr>
          <p:cNvPr id="11" name="Afbeelding 10" descr="Afbeelding met Lettertype, Graphics, rood, tekst&#10;&#10;Automatisch gegenereerde beschrijving">
            <a:extLst>
              <a:ext uri="{FF2B5EF4-FFF2-40B4-BE49-F238E27FC236}">
                <a16:creationId xmlns:a16="http://schemas.microsoft.com/office/drawing/2014/main" id="{C86C7613-F433-E315-33B1-99DA074922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21177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6000" b="-76000"/>
          </a:stretch>
        </a:blipFill>
        <a:effectLst/>
      </p:bgPr>
    </p:bg>
    <p:spTree>
      <p:nvGrpSpPr>
        <p:cNvPr id="1" name="">
          <a:extLst>
            <a:ext uri="{FF2B5EF4-FFF2-40B4-BE49-F238E27FC236}">
              <a16:creationId xmlns:a16="http://schemas.microsoft.com/office/drawing/2014/main" id="{ED5770A3-31D5-FA57-2DAA-C7A16635C1A7}"/>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1E5A4A66-665E-70BD-B0EB-FC8C86B16B4C}"/>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2B6749DC-0430-85BB-C01D-02C869CDE08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7F0D0D0D-AA17-69BE-E00B-5EC16D28D6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34FFC30A-658B-6081-641B-1A0A8C2DB8FF}"/>
              </a:ext>
            </a:extLst>
          </p:cNvPr>
          <p:cNvSpPr txBox="1"/>
          <p:nvPr/>
        </p:nvSpPr>
        <p:spPr>
          <a:xfrm>
            <a:off x="0" y="238053"/>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Overal badeendjes</a:t>
            </a:r>
            <a:endParaRPr lang="nl-NL" sz="3200" dirty="0">
              <a:solidFill>
                <a:srgbClr val="E16C7F"/>
              </a:solidFill>
            </a:endParaRPr>
          </a:p>
        </p:txBody>
      </p:sp>
      <p:pic>
        <p:nvPicPr>
          <p:cNvPr id="6" name="Afbeelding 5">
            <a:extLst>
              <a:ext uri="{FF2B5EF4-FFF2-40B4-BE49-F238E27FC236}">
                <a16:creationId xmlns:a16="http://schemas.microsoft.com/office/drawing/2014/main" id="{92865295-5D94-C8B2-F16C-C188402961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5781" y="2254828"/>
            <a:ext cx="690559" cy="976746"/>
          </a:xfrm>
          <a:prstGeom prst="rect">
            <a:avLst/>
          </a:prstGeom>
        </p:spPr>
      </p:pic>
      <p:pic>
        <p:nvPicPr>
          <p:cNvPr id="12" name="Afbeelding 11">
            <a:extLst>
              <a:ext uri="{FF2B5EF4-FFF2-40B4-BE49-F238E27FC236}">
                <a16:creationId xmlns:a16="http://schemas.microsoft.com/office/drawing/2014/main" id="{A1F55DD9-6370-B50C-076C-AD08CF0213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8714" y="2555585"/>
            <a:ext cx="690559" cy="976746"/>
          </a:xfrm>
          <a:prstGeom prst="rect">
            <a:avLst/>
          </a:prstGeom>
        </p:spPr>
      </p:pic>
      <p:pic>
        <p:nvPicPr>
          <p:cNvPr id="14" name="Afbeelding 13">
            <a:extLst>
              <a:ext uri="{FF2B5EF4-FFF2-40B4-BE49-F238E27FC236}">
                <a16:creationId xmlns:a16="http://schemas.microsoft.com/office/drawing/2014/main" id="{5F06C658-DC97-B6D2-2AD1-B8E2A13F5C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8155" y="759966"/>
            <a:ext cx="690559" cy="976746"/>
          </a:xfrm>
          <a:prstGeom prst="rect">
            <a:avLst/>
          </a:prstGeom>
        </p:spPr>
      </p:pic>
      <p:pic>
        <p:nvPicPr>
          <p:cNvPr id="16" name="Afbeelding 15">
            <a:extLst>
              <a:ext uri="{FF2B5EF4-FFF2-40B4-BE49-F238E27FC236}">
                <a16:creationId xmlns:a16="http://schemas.microsoft.com/office/drawing/2014/main" id="{9AF7AFEF-3D80-D3CD-5622-EC34EB891B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7159" y="2473037"/>
            <a:ext cx="690559" cy="976746"/>
          </a:xfrm>
          <a:prstGeom prst="rect">
            <a:avLst/>
          </a:prstGeom>
        </p:spPr>
      </p:pic>
      <p:pic>
        <p:nvPicPr>
          <p:cNvPr id="18" name="Afbeelding 17">
            <a:extLst>
              <a:ext uri="{FF2B5EF4-FFF2-40B4-BE49-F238E27FC236}">
                <a16:creationId xmlns:a16="http://schemas.microsoft.com/office/drawing/2014/main" id="{C2A5AB52-11A3-421F-D190-E0C65A9B87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9319" y="2763983"/>
            <a:ext cx="690559" cy="976746"/>
          </a:xfrm>
          <a:prstGeom prst="rect">
            <a:avLst/>
          </a:prstGeom>
        </p:spPr>
      </p:pic>
      <p:pic>
        <p:nvPicPr>
          <p:cNvPr id="20" name="Afbeelding 19">
            <a:extLst>
              <a:ext uri="{FF2B5EF4-FFF2-40B4-BE49-F238E27FC236}">
                <a16:creationId xmlns:a16="http://schemas.microsoft.com/office/drawing/2014/main" id="{F295E3DA-6DA1-E80B-EAF3-5E6E923DEA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3269" y="1454729"/>
            <a:ext cx="690559" cy="976746"/>
          </a:xfrm>
          <a:prstGeom prst="rect">
            <a:avLst/>
          </a:prstGeom>
        </p:spPr>
      </p:pic>
      <p:pic>
        <p:nvPicPr>
          <p:cNvPr id="22" name="Afbeelding 21">
            <a:extLst>
              <a:ext uri="{FF2B5EF4-FFF2-40B4-BE49-F238E27FC236}">
                <a16:creationId xmlns:a16="http://schemas.microsoft.com/office/drawing/2014/main" id="{1B7A95CD-E685-A859-1A94-126977304A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6693" y="2348347"/>
            <a:ext cx="690559" cy="976746"/>
          </a:xfrm>
          <a:prstGeom prst="rect">
            <a:avLst/>
          </a:prstGeom>
        </p:spPr>
      </p:pic>
      <p:sp>
        <p:nvSpPr>
          <p:cNvPr id="24" name="Tekstvak 23">
            <a:extLst>
              <a:ext uri="{FF2B5EF4-FFF2-40B4-BE49-F238E27FC236}">
                <a16:creationId xmlns:a16="http://schemas.microsoft.com/office/drawing/2014/main" id="{11B5EC4E-D9A4-83A3-6A6A-8E3A579337DC}"/>
              </a:ext>
            </a:extLst>
          </p:cNvPr>
          <p:cNvSpPr txBox="1"/>
          <p:nvPr/>
        </p:nvSpPr>
        <p:spPr>
          <a:xfrm>
            <a:off x="353295" y="4446223"/>
            <a:ext cx="3314700" cy="738664"/>
          </a:xfrm>
          <a:prstGeom prst="rect">
            <a:avLst/>
          </a:prstGeom>
          <a:solidFill>
            <a:srgbClr val="E16C7F"/>
          </a:solidFill>
        </p:spPr>
        <p:txBody>
          <a:bodyPr wrap="square">
            <a:spAutoFit/>
          </a:bodyPr>
          <a:lstStyle/>
          <a:p>
            <a:r>
              <a:rPr lang="nl-NL" sz="1400" dirty="0">
                <a:solidFill>
                  <a:schemeClr val="bg1"/>
                </a:solidFill>
                <a:latin typeface="Kermit" panose="020F0503040000060003" pitchFamily="34" charset="0"/>
              </a:rPr>
              <a:t>Vanaf 1992 spoelden op allerlei plekken op de wereld badeendjes aan. </a:t>
            </a:r>
          </a:p>
          <a:p>
            <a:r>
              <a:rPr lang="nl-NL" sz="1400" dirty="0">
                <a:solidFill>
                  <a:schemeClr val="bg1"/>
                </a:solidFill>
                <a:latin typeface="Kermit" panose="020F0503040000060003" pitchFamily="34" charset="0"/>
              </a:rPr>
              <a:t>Wat is er gebeurd, denk je?</a:t>
            </a:r>
            <a:endParaRPr lang="nl-NL" dirty="0">
              <a:solidFill>
                <a:schemeClr val="bg1"/>
              </a:solidFill>
            </a:endParaRPr>
          </a:p>
        </p:txBody>
      </p:sp>
      <p:pic>
        <p:nvPicPr>
          <p:cNvPr id="28" name="Afbeelding 27">
            <a:extLst>
              <a:ext uri="{FF2B5EF4-FFF2-40B4-BE49-F238E27FC236}">
                <a16:creationId xmlns:a16="http://schemas.microsoft.com/office/drawing/2014/main" id="{B5E24C8C-C6A1-F19C-3ABD-82C76C9686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4581" y="3671613"/>
            <a:ext cx="1069664" cy="1512963"/>
          </a:xfrm>
          <a:prstGeom prst="rect">
            <a:avLst/>
          </a:prstGeom>
        </p:spPr>
      </p:pic>
    </p:spTree>
    <p:extLst>
      <p:ext uri="{BB962C8B-B14F-4D97-AF65-F5344CB8AC3E}">
        <p14:creationId xmlns:p14="http://schemas.microsoft.com/office/powerpoint/2010/main" val="699691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6000" b="-76000"/>
          </a:stretch>
        </a:blipFill>
        <a:effectLst/>
      </p:bgPr>
    </p:bg>
    <p:spTree>
      <p:nvGrpSpPr>
        <p:cNvPr id="1" name="">
          <a:extLst>
            <a:ext uri="{FF2B5EF4-FFF2-40B4-BE49-F238E27FC236}">
              <a16:creationId xmlns:a16="http://schemas.microsoft.com/office/drawing/2014/main" id="{B4BB5CF3-16CD-0972-612D-BB4832A92E72}"/>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69E89163-A74D-1A0A-D455-FA6351DC7407}"/>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voorkennis activeren</a:t>
            </a:r>
          </a:p>
        </p:txBody>
      </p:sp>
      <p:sp>
        <p:nvSpPr>
          <p:cNvPr id="8" name="Tekstvak 7">
            <a:extLst>
              <a:ext uri="{FF2B5EF4-FFF2-40B4-BE49-F238E27FC236}">
                <a16:creationId xmlns:a16="http://schemas.microsoft.com/office/drawing/2014/main" id="{1E2812D1-4B99-12A2-BA49-417CDAC3FE3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185D6F49-A6A3-857C-7B1D-2C78090AFB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9A289B34-36FD-6623-6EBF-7C1A206BEFD2}"/>
              </a:ext>
            </a:extLst>
          </p:cNvPr>
          <p:cNvSpPr txBox="1"/>
          <p:nvPr/>
        </p:nvSpPr>
        <p:spPr>
          <a:xfrm>
            <a:off x="0" y="238053"/>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De oceanen</a:t>
            </a:r>
            <a:endParaRPr lang="nl-NL" sz="3200" dirty="0">
              <a:solidFill>
                <a:srgbClr val="E16C7F"/>
              </a:solidFill>
            </a:endParaRPr>
          </a:p>
        </p:txBody>
      </p:sp>
      <p:sp>
        <p:nvSpPr>
          <p:cNvPr id="24" name="Tekstvak 23">
            <a:extLst>
              <a:ext uri="{FF2B5EF4-FFF2-40B4-BE49-F238E27FC236}">
                <a16:creationId xmlns:a16="http://schemas.microsoft.com/office/drawing/2014/main" id="{5F5A961C-D8AD-E5C0-6F83-9C74430123B0}"/>
              </a:ext>
            </a:extLst>
          </p:cNvPr>
          <p:cNvSpPr txBox="1"/>
          <p:nvPr/>
        </p:nvSpPr>
        <p:spPr>
          <a:xfrm>
            <a:off x="5985168" y="5813626"/>
            <a:ext cx="3314700" cy="523220"/>
          </a:xfrm>
          <a:prstGeom prst="rect">
            <a:avLst/>
          </a:prstGeom>
          <a:solidFill>
            <a:srgbClr val="E16C7F"/>
          </a:solidFill>
        </p:spPr>
        <p:txBody>
          <a:bodyPr wrap="square">
            <a:spAutoFit/>
          </a:bodyPr>
          <a:lstStyle/>
          <a:p>
            <a:r>
              <a:rPr lang="nl-NL" sz="1400" dirty="0">
                <a:solidFill>
                  <a:schemeClr val="bg1"/>
                </a:solidFill>
                <a:latin typeface="Kermit" panose="020F0503040000060003" pitchFamily="34" charset="0"/>
              </a:rPr>
              <a:t>Hoe heten de oceanen ook alweer? </a:t>
            </a:r>
          </a:p>
          <a:p>
            <a:r>
              <a:rPr lang="nl-NL" sz="1400" dirty="0">
                <a:solidFill>
                  <a:schemeClr val="bg1"/>
                </a:solidFill>
                <a:latin typeface="Kermit" panose="020F0503040000060003" pitchFamily="34" charset="0"/>
              </a:rPr>
              <a:t>Schrijf de namen op je wisbordje.</a:t>
            </a:r>
            <a:endParaRPr lang="nl-NL" dirty="0">
              <a:solidFill>
                <a:schemeClr val="bg1"/>
              </a:solidFill>
            </a:endParaRPr>
          </a:p>
        </p:txBody>
      </p:sp>
    </p:spTree>
    <p:extLst>
      <p:ext uri="{BB962C8B-B14F-4D97-AF65-F5344CB8AC3E}">
        <p14:creationId xmlns:p14="http://schemas.microsoft.com/office/powerpoint/2010/main" val="490338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6000" b="-76000"/>
          </a:stretch>
        </a:blipFill>
        <a:effectLst/>
      </p:bgPr>
    </p:bg>
    <p:spTree>
      <p:nvGrpSpPr>
        <p:cNvPr id="1" name="">
          <a:extLst>
            <a:ext uri="{FF2B5EF4-FFF2-40B4-BE49-F238E27FC236}">
              <a16:creationId xmlns:a16="http://schemas.microsoft.com/office/drawing/2014/main" id="{16ED1C9C-B428-4066-3A72-CBA77A9C089E}"/>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3254FC78-C256-5C8F-E9F5-080B7AC0AABD}"/>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voorkennis activeren</a:t>
            </a:r>
          </a:p>
        </p:txBody>
      </p:sp>
      <p:sp>
        <p:nvSpPr>
          <p:cNvPr id="8" name="Tekstvak 7">
            <a:extLst>
              <a:ext uri="{FF2B5EF4-FFF2-40B4-BE49-F238E27FC236}">
                <a16:creationId xmlns:a16="http://schemas.microsoft.com/office/drawing/2014/main" id="{6E71C4E6-2794-4954-7FC5-E749029013F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7A669DE3-CF7E-7C7C-37E9-654111A747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001DADDA-BC94-3162-1D5B-A335D1612C7F}"/>
              </a:ext>
            </a:extLst>
          </p:cNvPr>
          <p:cNvSpPr txBox="1"/>
          <p:nvPr/>
        </p:nvSpPr>
        <p:spPr>
          <a:xfrm>
            <a:off x="0" y="238053"/>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De oceanen</a:t>
            </a:r>
            <a:endParaRPr lang="nl-NL" sz="3200" dirty="0">
              <a:solidFill>
                <a:srgbClr val="E16C7F"/>
              </a:solidFill>
            </a:endParaRPr>
          </a:p>
        </p:txBody>
      </p:sp>
      <p:sp>
        <p:nvSpPr>
          <p:cNvPr id="24" name="Tekstvak 23">
            <a:extLst>
              <a:ext uri="{FF2B5EF4-FFF2-40B4-BE49-F238E27FC236}">
                <a16:creationId xmlns:a16="http://schemas.microsoft.com/office/drawing/2014/main" id="{792D43D9-4000-EFE4-4652-579177856CDB}"/>
              </a:ext>
            </a:extLst>
          </p:cNvPr>
          <p:cNvSpPr txBox="1"/>
          <p:nvPr/>
        </p:nvSpPr>
        <p:spPr>
          <a:xfrm>
            <a:off x="7190515" y="3808180"/>
            <a:ext cx="935178" cy="523220"/>
          </a:xfrm>
          <a:prstGeom prst="rect">
            <a:avLst/>
          </a:prstGeom>
          <a:solidFill>
            <a:schemeClr val="bg1"/>
          </a:solidFill>
        </p:spPr>
        <p:txBody>
          <a:bodyPr wrap="square">
            <a:spAutoFit/>
          </a:bodyPr>
          <a:lstStyle/>
          <a:p>
            <a:pPr algn="ctr"/>
            <a:r>
              <a:rPr lang="nl-NL" sz="1400" dirty="0">
                <a:solidFill>
                  <a:srgbClr val="E16C7F"/>
                </a:solidFill>
                <a:latin typeface="Kermit" panose="020F0503040000060003" pitchFamily="34" charset="0"/>
              </a:rPr>
              <a:t>Indische Oceaan</a:t>
            </a:r>
            <a:endParaRPr lang="nl-NL" dirty="0">
              <a:solidFill>
                <a:srgbClr val="E16C7F"/>
              </a:solidFill>
            </a:endParaRPr>
          </a:p>
        </p:txBody>
      </p:sp>
      <p:sp>
        <p:nvSpPr>
          <p:cNvPr id="3" name="Tekstvak 2">
            <a:extLst>
              <a:ext uri="{FF2B5EF4-FFF2-40B4-BE49-F238E27FC236}">
                <a16:creationId xmlns:a16="http://schemas.microsoft.com/office/drawing/2014/main" id="{72195F90-A994-9A8A-A9E7-E51A1288A1DB}"/>
              </a:ext>
            </a:extLst>
          </p:cNvPr>
          <p:cNvSpPr txBox="1"/>
          <p:nvPr/>
        </p:nvSpPr>
        <p:spPr>
          <a:xfrm>
            <a:off x="4080170" y="2738701"/>
            <a:ext cx="1146458" cy="523220"/>
          </a:xfrm>
          <a:prstGeom prst="rect">
            <a:avLst/>
          </a:prstGeom>
          <a:solidFill>
            <a:schemeClr val="bg1"/>
          </a:solidFill>
        </p:spPr>
        <p:txBody>
          <a:bodyPr wrap="square">
            <a:spAutoFit/>
          </a:bodyPr>
          <a:lstStyle/>
          <a:p>
            <a:pPr algn="ctr"/>
            <a:r>
              <a:rPr lang="nl-NL" sz="1400" dirty="0">
                <a:solidFill>
                  <a:srgbClr val="E16C7F"/>
                </a:solidFill>
                <a:latin typeface="Kermit" panose="020F0503040000060003" pitchFamily="34" charset="0"/>
              </a:rPr>
              <a:t>Atlantische Oceaan</a:t>
            </a:r>
            <a:endParaRPr lang="nl-NL" dirty="0">
              <a:solidFill>
                <a:srgbClr val="E16C7F"/>
              </a:solidFill>
            </a:endParaRPr>
          </a:p>
        </p:txBody>
      </p:sp>
      <p:sp>
        <p:nvSpPr>
          <p:cNvPr id="5" name="Tekstvak 4">
            <a:extLst>
              <a:ext uri="{FF2B5EF4-FFF2-40B4-BE49-F238E27FC236}">
                <a16:creationId xmlns:a16="http://schemas.microsoft.com/office/drawing/2014/main" id="{CD210CC6-8619-FCAA-7751-FDE8753EEB9D}"/>
              </a:ext>
            </a:extLst>
          </p:cNvPr>
          <p:cNvSpPr txBox="1"/>
          <p:nvPr/>
        </p:nvSpPr>
        <p:spPr>
          <a:xfrm>
            <a:off x="1810743" y="3643081"/>
            <a:ext cx="935178" cy="738664"/>
          </a:xfrm>
          <a:prstGeom prst="rect">
            <a:avLst/>
          </a:prstGeom>
          <a:solidFill>
            <a:schemeClr val="bg1"/>
          </a:solidFill>
        </p:spPr>
        <p:txBody>
          <a:bodyPr wrap="square">
            <a:spAutoFit/>
          </a:bodyPr>
          <a:lstStyle/>
          <a:p>
            <a:pPr algn="ctr"/>
            <a:r>
              <a:rPr lang="nl-NL" sz="1400" dirty="0">
                <a:solidFill>
                  <a:srgbClr val="E16C7F"/>
                </a:solidFill>
                <a:latin typeface="Kermit" panose="020F0503040000060003" pitchFamily="34" charset="0"/>
              </a:rPr>
              <a:t>Grote of Stille Oceaan</a:t>
            </a:r>
            <a:endParaRPr lang="nl-NL" dirty="0">
              <a:solidFill>
                <a:srgbClr val="E16C7F"/>
              </a:solidFill>
            </a:endParaRPr>
          </a:p>
        </p:txBody>
      </p:sp>
      <p:sp>
        <p:nvSpPr>
          <p:cNvPr id="10" name="Tekstvak 9">
            <a:extLst>
              <a:ext uri="{FF2B5EF4-FFF2-40B4-BE49-F238E27FC236}">
                <a16:creationId xmlns:a16="http://schemas.microsoft.com/office/drawing/2014/main" id="{52889F28-560F-6537-F355-6FDA8C406A45}"/>
              </a:ext>
            </a:extLst>
          </p:cNvPr>
          <p:cNvSpPr txBox="1"/>
          <p:nvPr/>
        </p:nvSpPr>
        <p:spPr>
          <a:xfrm>
            <a:off x="9881015" y="2630979"/>
            <a:ext cx="935178" cy="738664"/>
          </a:xfrm>
          <a:prstGeom prst="rect">
            <a:avLst/>
          </a:prstGeom>
          <a:solidFill>
            <a:schemeClr val="bg1"/>
          </a:solidFill>
        </p:spPr>
        <p:txBody>
          <a:bodyPr wrap="square">
            <a:spAutoFit/>
          </a:bodyPr>
          <a:lstStyle/>
          <a:p>
            <a:pPr algn="ctr"/>
            <a:r>
              <a:rPr lang="nl-NL" sz="1400" dirty="0">
                <a:solidFill>
                  <a:srgbClr val="E16C7F"/>
                </a:solidFill>
                <a:latin typeface="Kermit" panose="020F0503040000060003" pitchFamily="34" charset="0"/>
              </a:rPr>
              <a:t>Grote of Stille Oceaan</a:t>
            </a:r>
            <a:endParaRPr lang="nl-NL" dirty="0">
              <a:solidFill>
                <a:srgbClr val="E16C7F"/>
              </a:solidFill>
            </a:endParaRPr>
          </a:p>
        </p:txBody>
      </p:sp>
      <p:sp>
        <p:nvSpPr>
          <p:cNvPr id="13" name="Tekstvak 12">
            <a:extLst>
              <a:ext uri="{FF2B5EF4-FFF2-40B4-BE49-F238E27FC236}">
                <a16:creationId xmlns:a16="http://schemas.microsoft.com/office/drawing/2014/main" id="{BBD7DDE7-5857-E19F-8146-3417E6D59A9E}"/>
              </a:ext>
            </a:extLst>
          </p:cNvPr>
          <p:cNvSpPr txBox="1"/>
          <p:nvPr/>
        </p:nvSpPr>
        <p:spPr>
          <a:xfrm>
            <a:off x="5566065" y="5468419"/>
            <a:ext cx="990598" cy="523220"/>
          </a:xfrm>
          <a:prstGeom prst="rect">
            <a:avLst/>
          </a:prstGeom>
          <a:solidFill>
            <a:schemeClr val="bg1"/>
          </a:solidFill>
        </p:spPr>
        <p:txBody>
          <a:bodyPr wrap="square">
            <a:spAutoFit/>
          </a:bodyPr>
          <a:lstStyle/>
          <a:p>
            <a:pPr algn="ctr"/>
            <a:r>
              <a:rPr lang="nl-NL" sz="1400" dirty="0">
                <a:solidFill>
                  <a:srgbClr val="E16C7F"/>
                </a:solidFill>
                <a:latin typeface="Kermit" panose="020F0503040000060003" pitchFamily="34" charset="0"/>
              </a:rPr>
              <a:t>Zuidelijke Oceaan</a:t>
            </a:r>
            <a:endParaRPr lang="nl-NL" dirty="0">
              <a:solidFill>
                <a:srgbClr val="E16C7F"/>
              </a:solidFill>
            </a:endParaRPr>
          </a:p>
        </p:txBody>
      </p:sp>
      <p:sp>
        <p:nvSpPr>
          <p:cNvPr id="15" name="Tekstvak 14">
            <a:extLst>
              <a:ext uri="{FF2B5EF4-FFF2-40B4-BE49-F238E27FC236}">
                <a16:creationId xmlns:a16="http://schemas.microsoft.com/office/drawing/2014/main" id="{12A11171-AC96-9B33-9D39-C02314796F86}"/>
              </a:ext>
            </a:extLst>
          </p:cNvPr>
          <p:cNvSpPr txBox="1"/>
          <p:nvPr/>
        </p:nvSpPr>
        <p:spPr>
          <a:xfrm>
            <a:off x="5710469" y="798234"/>
            <a:ext cx="1165113" cy="523220"/>
          </a:xfrm>
          <a:prstGeom prst="rect">
            <a:avLst/>
          </a:prstGeom>
          <a:solidFill>
            <a:schemeClr val="bg1"/>
          </a:solidFill>
        </p:spPr>
        <p:txBody>
          <a:bodyPr wrap="square">
            <a:spAutoFit/>
          </a:bodyPr>
          <a:lstStyle/>
          <a:p>
            <a:pPr algn="ctr"/>
            <a:r>
              <a:rPr lang="nl-NL" sz="1400" dirty="0">
                <a:solidFill>
                  <a:srgbClr val="E16C7F"/>
                </a:solidFill>
                <a:latin typeface="Kermit" panose="020F0503040000060003" pitchFamily="34" charset="0"/>
              </a:rPr>
              <a:t>Noordelijke IJszee</a:t>
            </a:r>
            <a:endParaRPr lang="nl-NL" dirty="0">
              <a:solidFill>
                <a:srgbClr val="E16C7F"/>
              </a:solidFill>
            </a:endParaRPr>
          </a:p>
        </p:txBody>
      </p:sp>
    </p:spTree>
    <p:extLst>
      <p:ext uri="{BB962C8B-B14F-4D97-AF65-F5344CB8AC3E}">
        <p14:creationId xmlns:p14="http://schemas.microsoft.com/office/powerpoint/2010/main" val="3165875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595A7-47F7-EBEE-8B5E-225A0EC81EE3}"/>
            </a:ext>
          </a:extLst>
        </p:cNvPr>
        <p:cNvGrpSpPr/>
        <p:nvPr/>
      </p:nvGrpSpPr>
      <p:grpSpPr>
        <a:xfrm>
          <a:off x="0" y="0"/>
          <a:ext cx="0" cy="0"/>
          <a:chOff x="0" y="0"/>
          <a:chExt cx="0" cy="0"/>
        </a:xfrm>
      </p:grpSpPr>
      <p:pic>
        <p:nvPicPr>
          <p:cNvPr id="20" name="Afbeelding 19">
            <a:extLst>
              <a:ext uri="{FF2B5EF4-FFF2-40B4-BE49-F238E27FC236}">
                <a16:creationId xmlns:a16="http://schemas.microsoft.com/office/drawing/2014/main" id="{2AE13ED1-6C32-26B7-2FD9-BECD67E0353F}"/>
              </a:ext>
            </a:extLst>
          </p:cNvPr>
          <p:cNvPicPr>
            <a:picLocks noChangeAspect="1"/>
          </p:cNvPicPr>
          <p:nvPr/>
        </p:nvPicPr>
        <p:blipFill>
          <a:blip r:embed="rId3"/>
          <a:stretch>
            <a:fillRect/>
          </a:stretch>
        </p:blipFill>
        <p:spPr>
          <a:xfrm>
            <a:off x="525579" y="954108"/>
            <a:ext cx="8130053" cy="4680159"/>
          </a:xfrm>
          <a:prstGeom prst="rect">
            <a:avLst/>
          </a:prstGeom>
        </p:spPr>
      </p:pic>
      <p:sp>
        <p:nvSpPr>
          <p:cNvPr id="11" name="Tekstvak 10">
            <a:extLst>
              <a:ext uri="{FF2B5EF4-FFF2-40B4-BE49-F238E27FC236}">
                <a16:creationId xmlns:a16="http://schemas.microsoft.com/office/drawing/2014/main" id="{77D0D6F9-71A8-C9C0-F8C3-62FEA07A698D}"/>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 </a:t>
            </a:r>
          </a:p>
        </p:txBody>
      </p:sp>
      <p:sp>
        <p:nvSpPr>
          <p:cNvPr id="13" name="Tekstvak 12">
            <a:extLst>
              <a:ext uri="{FF2B5EF4-FFF2-40B4-BE49-F238E27FC236}">
                <a16:creationId xmlns:a16="http://schemas.microsoft.com/office/drawing/2014/main" id="{74751E02-903C-BC2A-DCD6-4950897B2D4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87FCCB23-B7C8-AE6C-40F2-01BB84DC84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D72F7434-FA49-0C75-FF1C-92E8656E8D43}"/>
              </a:ext>
            </a:extLst>
          </p:cNvPr>
          <p:cNvSpPr txBox="1"/>
          <p:nvPr/>
        </p:nvSpPr>
        <p:spPr>
          <a:xfrm>
            <a:off x="-1062593" y="598703"/>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Overal badeendjes</a:t>
            </a:r>
            <a:endParaRPr lang="nl-NL" sz="3200" dirty="0">
              <a:solidFill>
                <a:srgbClr val="E16C7F"/>
              </a:solidFill>
            </a:endParaRPr>
          </a:p>
        </p:txBody>
      </p:sp>
      <p:sp>
        <p:nvSpPr>
          <p:cNvPr id="5" name="Tekstvak 4">
            <a:extLst>
              <a:ext uri="{FF2B5EF4-FFF2-40B4-BE49-F238E27FC236}">
                <a16:creationId xmlns:a16="http://schemas.microsoft.com/office/drawing/2014/main" id="{2236F180-DF58-6CA6-C653-79CCE3705002}"/>
              </a:ext>
            </a:extLst>
          </p:cNvPr>
          <p:cNvSpPr txBox="1"/>
          <p:nvPr/>
        </p:nvSpPr>
        <p:spPr>
          <a:xfrm>
            <a:off x="8887694" y="4413312"/>
            <a:ext cx="2778727" cy="523220"/>
          </a:xfrm>
          <a:prstGeom prst="rect">
            <a:avLst/>
          </a:prstGeom>
          <a:solidFill>
            <a:srgbClr val="E16C7F"/>
          </a:solidFill>
        </p:spPr>
        <p:txBody>
          <a:bodyPr wrap="square">
            <a:spAutoFit/>
          </a:bodyPr>
          <a:lstStyle/>
          <a:p>
            <a:pPr algn="r"/>
            <a:r>
              <a:rPr lang="nl-NL" sz="1400" dirty="0">
                <a:solidFill>
                  <a:schemeClr val="bg1"/>
                </a:solidFill>
                <a:latin typeface="Kermit" panose="020F0503040000060003" pitchFamily="34" charset="0"/>
              </a:rPr>
              <a:t>Hoe zijn de badeendjes overal ter wereld terechtgekomen?</a:t>
            </a:r>
            <a:endParaRPr lang="nl-NL" dirty="0">
              <a:solidFill>
                <a:schemeClr val="bg1"/>
              </a:solidFill>
            </a:endParaRPr>
          </a:p>
        </p:txBody>
      </p:sp>
      <p:sp>
        <p:nvSpPr>
          <p:cNvPr id="7" name="Tekstvak 6">
            <a:extLst>
              <a:ext uri="{FF2B5EF4-FFF2-40B4-BE49-F238E27FC236}">
                <a16:creationId xmlns:a16="http://schemas.microsoft.com/office/drawing/2014/main" id="{32D4EA96-3041-C4D1-303C-956C4A16CCA8}"/>
              </a:ext>
            </a:extLst>
          </p:cNvPr>
          <p:cNvSpPr txBox="1"/>
          <p:nvPr/>
        </p:nvSpPr>
        <p:spPr>
          <a:xfrm>
            <a:off x="1141980" y="5690515"/>
            <a:ext cx="7066843" cy="461665"/>
          </a:xfrm>
          <a:prstGeom prst="rect">
            <a:avLst/>
          </a:prstGeom>
          <a:noFill/>
        </p:spPr>
        <p:txBody>
          <a:bodyPr wrap="square">
            <a:spAutoFit/>
          </a:bodyPr>
          <a:lstStyle/>
          <a:p>
            <a:pPr algn="ctr"/>
            <a:r>
              <a:rPr lang="nl-NL" sz="1200" dirty="0">
                <a:solidFill>
                  <a:schemeClr val="bg2">
                    <a:lumMod val="50000"/>
                  </a:schemeClr>
                </a:solidFill>
                <a:latin typeface="Kermit" panose="020F0503040000060003" pitchFamily="34" charset="0"/>
                <a:hlinkClick r:id="rId5">
                  <a:extLst>
                    <a:ext uri="{A12FA001-AC4F-418D-AE19-62706E023703}">
                      <ahyp:hlinkClr xmlns:ahyp="http://schemas.microsoft.com/office/drawing/2018/hyperlinkcolor" val="tx"/>
                    </a:ext>
                  </a:extLst>
                </a:hlinkClick>
              </a:rPr>
              <a:t>https://schooltv.nl/video-item/hoe-stroomt-het-water-in-de-oceanen-oceaanstromen-vervoeren-warmte-en-voedsel-over-de-hele-aarde</a:t>
            </a:r>
            <a:r>
              <a:rPr lang="nl-NL" sz="1200" dirty="0">
                <a:solidFill>
                  <a:schemeClr val="bg2">
                    <a:lumMod val="50000"/>
                  </a:schemeClr>
                </a:solidFill>
                <a:latin typeface="Kermit" panose="020F0503040000060003" pitchFamily="34" charset="0"/>
              </a:rPr>
              <a:t> (06:40). </a:t>
            </a:r>
          </a:p>
        </p:txBody>
      </p:sp>
      <p:pic>
        <p:nvPicPr>
          <p:cNvPr id="12" name="Afbeelding 11">
            <a:extLst>
              <a:ext uri="{FF2B5EF4-FFF2-40B4-BE49-F238E27FC236}">
                <a16:creationId xmlns:a16="http://schemas.microsoft.com/office/drawing/2014/main" id="{17120207-E3FA-A63D-5F57-60A867A3ED1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322134" y="4252253"/>
            <a:ext cx="795424" cy="803774"/>
          </a:xfrm>
          <a:prstGeom prst="rect">
            <a:avLst/>
          </a:prstGeom>
          <a:noFill/>
          <a:ln>
            <a:noFill/>
          </a:ln>
        </p:spPr>
      </p:pic>
      <p:sp>
        <p:nvSpPr>
          <p:cNvPr id="16" name="Tekstvak 15">
            <a:extLst>
              <a:ext uri="{FF2B5EF4-FFF2-40B4-BE49-F238E27FC236}">
                <a16:creationId xmlns:a16="http://schemas.microsoft.com/office/drawing/2014/main" id="{F283D7CE-5CEF-8425-2485-63AF715EAAA4}"/>
              </a:ext>
            </a:extLst>
          </p:cNvPr>
          <p:cNvSpPr txBox="1"/>
          <p:nvPr/>
        </p:nvSpPr>
        <p:spPr>
          <a:xfrm>
            <a:off x="8887694" y="3418917"/>
            <a:ext cx="2778727" cy="523220"/>
          </a:xfrm>
          <a:prstGeom prst="rect">
            <a:avLst/>
          </a:prstGeom>
          <a:solidFill>
            <a:srgbClr val="E16C7F"/>
          </a:solidFill>
        </p:spPr>
        <p:txBody>
          <a:bodyPr wrap="square">
            <a:spAutoFit/>
          </a:bodyPr>
          <a:lstStyle/>
          <a:p>
            <a:pPr algn="r"/>
            <a:r>
              <a:rPr lang="nl-NL" sz="1400" dirty="0">
                <a:solidFill>
                  <a:schemeClr val="bg1"/>
                </a:solidFill>
                <a:latin typeface="Kermit" panose="020F0503040000060003" pitchFamily="34" charset="0"/>
              </a:rPr>
              <a:t>Wat bedoelt Erik met “Rivieren van water in de oceaan”?</a:t>
            </a:r>
            <a:endParaRPr lang="nl-NL" dirty="0">
              <a:solidFill>
                <a:schemeClr val="bg1"/>
              </a:solidFill>
            </a:endParaRPr>
          </a:p>
        </p:txBody>
      </p:sp>
      <p:pic>
        <p:nvPicPr>
          <p:cNvPr id="18" name="Afbeelding 17">
            <a:extLst>
              <a:ext uri="{FF2B5EF4-FFF2-40B4-BE49-F238E27FC236}">
                <a16:creationId xmlns:a16="http://schemas.microsoft.com/office/drawing/2014/main" id="{012F1BCD-3764-7940-FE19-0C063396E6C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8208823" y="3277381"/>
            <a:ext cx="795424" cy="832190"/>
          </a:xfrm>
          <a:prstGeom prst="rect">
            <a:avLst/>
          </a:prstGeom>
          <a:noFill/>
          <a:ln>
            <a:noFill/>
          </a:ln>
        </p:spPr>
      </p:pic>
    </p:spTree>
    <p:extLst>
      <p:ext uri="{BB962C8B-B14F-4D97-AF65-F5344CB8AC3E}">
        <p14:creationId xmlns:p14="http://schemas.microsoft.com/office/powerpoint/2010/main" val="3813694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9AB60-F8E7-445C-2018-79F0265D8BB5}"/>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4C4835AF-CA74-733E-DA7A-4EEABEFB92C2}"/>
              </a:ext>
            </a:extLst>
          </p:cNvPr>
          <p:cNvSpPr txBox="1"/>
          <p:nvPr/>
        </p:nvSpPr>
        <p:spPr>
          <a:xfrm>
            <a:off x="1856089" y="0"/>
            <a:ext cx="6054688"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A59F9B72-0151-3858-C7E2-AC7AFA6C4CF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ED284195-F350-9C82-DCAF-9BBA63C2AB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4" name="Afbeelding 3">
            <a:extLst>
              <a:ext uri="{FF2B5EF4-FFF2-40B4-BE49-F238E27FC236}">
                <a16:creationId xmlns:a16="http://schemas.microsoft.com/office/drawing/2014/main" id="{C3DC57A5-6EC1-95D2-4EBF-0ADE2D9F2F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5658" y="1282511"/>
            <a:ext cx="8136082" cy="4068041"/>
          </a:xfrm>
          <a:prstGeom prst="rect">
            <a:avLst/>
          </a:prstGeom>
        </p:spPr>
      </p:pic>
      <p:sp>
        <p:nvSpPr>
          <p:cNvPr id="15" name="Tekstvak 14">
            <a:extLst>
              <a:ext uri="{FF2B5EF4-FFF2-40B4-BE49-F238E27FC236}">
                <a16:creationId xmlns:a16="http://schemas.microsoft.com/office/drawing/2014/main" id="{EABE9E01-7485-C635-B77B-5C59EEB5329F}"/>
              </a:ext>
            </a:extLst>
          </p:cNvPr>
          <p:cNvSpPr txBox="1"/>
          <p:nvPr/>
        </p:nvSpPr>
        <p:spPr>
          <a:xfrm>
            <a:off x="1192011" y="210967"/>
            <a:ext cx="8136082"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De Golfstroom</a:t>
            </a:r>
            <a:endParaRPr lang="nl-NL" sz="3200" dirty="0">
              <a:solidFill>
                <a:srgbClr val="E16C7F"/>
              </a:solidFill>
            </a:endParaRPr>
          </a:p>
        </p:txBody>
      </p:sp>
      <p:cxnSp>
        <p:nvCxnSpPr>
          <p:cNvPr id="6" name="Rechte verbindingslijn 5">
            <a:extLst>
              <a:ext uri="{FF2B5EF4-FFF2-40B4-BE49-F238E27FC236}">
                <a16:creationId xmlns:a16="http://schemas.microsoft.com/office/drawing/2014/main" id="{BA03C8A2-68B6-640C-3CEE-09F3DD010C2D}"/>
              </a:ext>
            </a:extLst>
          </p:cNvPr>
          <p:cNvCxnSpPr>
            <a:cxnSpLocks/>
          </p:cNvCxnSpPr>
          <p:nvPr/>
        </p:nvCxnSpPr>
        <p:spPr>
          <a:xfrm flipV="1">
            <a:off x="1198360" y="3316531"/>
            <a:ext cx="9534206" cy="1"/>
          </a:xfrm>
          <a:prstGeom prst="line">
            <a:avLst/>
          </a:prstGeom>
          <a:ln w="38100">
            <a:solidFill>
              <a:srgbClr val="E16C7F"/>
            </a:solidFill>
          </a:ln>
        </p:spPr>
        <p:style>
          <a:lnRef idx="1">
            <a:schemeClr val="accent1"/>
          </a:lnRef>
          <a:fillRef idx="0">
            <a:schemeClr val="accent1"/>
          </a:fillRef>
          <a:effectRef idx="0">
            <a:schemeClr val="accent1"/>
          </a:effectRef>
          <a:fontRef idx="minor">
            <a:schemeClr val="tx1"/>
          </a:fontRef>
        </p:style>
      </p:cxnSp>
      <p:sp>
        <p:nvSpPr>
          <p:cNvPr id="20" name="Tekstvak 19">
            <a:extLst>
              <a:ext uri="{FF2B5EF4-FFF2-40B4-BE49-F238E27FC236}">
                <a16:creationId xmlns:a16="http://schemas.microsoft.com/office/drawing/2014/main" id="{29635CD1-F18E-4B5D-DB82-8F75B95DFE76}"/>
              </a:ext>
            </a:extLst>
          </p:cNvPr>
          <p:cNvSpPr txBox="1"/>
          <p:nvPr/>
        </p:nvSpPr>
        <p:spPr>
          <a:xfrm>
            <a:off x="541471" y="980190"/>
            <a:ext cx="2215379" cy="738664"/>
          </a:xfrm>
          <a:prstGeom prst="rect">
            <a:avLst/>
          </a:prstGeom>
          <a:solidFill>
            <a:srgbClr val="E16C7F"/>
          </a:solidFill>
        </p:spPr>
        <p:txBody>
          <a:bodyPr wrap="square">
            <a:spAutoFit/>
          </a:bodyPr>
          <a:lstStyle/>
          <a:p>
            <a:r>
              <a:rPr lang="nl-NL" sz="1400" dirty="0">
                <a:solidFill>
                  <a:schemeClr val="bg1"/>
                </a:solidFill>
                <a:latin typeface="Kermit" panose="020F0503040000060003" pitchFamily="34" charset="0"/>
              </a:rPr>
              <a:t>Koud zeewater valt naar de bodem van de zee bij de Polen.</a:t>
            </a:r>
            <a:endParaRPr lang="nl-NL" dirty="0">
              <a:solidFill>
                <a:schemeClr val="bg1"/>
              </a:solidFill>
            </a:endParaRPr>
          </a:p>
        </p:txBody>
      </p:sp>
      <p:sp>
        <p:nvSpPr>
          <p:cNvPr id="22" name="Tekstvak 21">
            <a:extLst>
              <a:ext uri="{FF2B5EF4-FFF2-40B4-BE49-F238E27FC236}">
                <a16:creationId xmlns:a16="http://schemas.microsoft.com/office/drawing/2014/main" id="{E785C02E-D995-747C-06DD-1BA74F7E5556}"/>
              </a:ext>
            </a:extLst>
          </p:cNvPr>
          <p:cNvSpPr txBox="1"/>
          <p:nvPr/>
        </p:nvSpPr>
        <p:spPr>
          <a:xfrm>
            <a:off x="8619772" y="2951268"/>
            <a:ext cx="2420199" cy="738664"/>
          </a:xfrm>
          <a:prstGeom prst="rect">
            <a:avLst/>
          </a:prstGeom>
          <a:solidFill>
            <a:srgbClr val="E16C7F"/>
          </a:solidFill>
        </p:spPr>
        <p:txBody>
          <a:bodyPr wrap="square">
            <a:spAutoFit/>
          </a:bodyPr>
          <a:lstStyle/>
          <a:p>
            <a:r>
              <a:rPr lang="nl-NL" sz="1400" dirty="0">
                <a:solidFill>
                  <a:schemeClr val="bg1"/>
                </a:solidFill>
                <a:latin typeface="Kermit" panose="020F0503040000060003" pitchFamily="34" charset="0"/>
              </a:rPr>
              <a:t>Bij de Evenaar is het water opgewarmd en komt het weer naar boven.</a:t>
            </a:r>
            <a:endParaRPr lang="nl-NL" dirty="0">
              <a:solidFill>
                <a:schemeClr val="bg1"/>
              </a:solidFill>
            </a:endParaRPr>
          </a:p>
        </p:txBody>
      </p:sp>
      <p:sp>
        <p:nvSpPr>
          <p:cNvPr id="24" name="Tekstvak 23">
            <a:extLst>
              <a:ext uri="{FF2B5EF4-FFF2-40B4-BE49-F238E27FC236}">
                <a16:creationId xmlns:a16="http://schemas.microsoft.com/office/drawing/2014/main" id="{463610EE-ADA8-D918-2C3B-1775E3D0C839}"/>
              </a:ext>
            </a:extLst>
          </p:cNvPr>
          <p:cNvSpPr txBox="1"/>
          <p:nvPr/>
        </p:nvSpPr>
        <p:spPr>
          <a:xfrm>
            <a:off x="1253373" y="5392350"/>
            <a:ext cx="7066843" cy="461665"/>
          </a:xfrm>
          <a:prstGeom prst="rect">
            <a:avLst/>
          </a:prstGeom>
          <a:noFill/>
        </p:spPr>
        <p:txBody>
          <a:bodyPr wrap="square">
            <a:spAutoFit/>
          </a:bodyPr>
          <a:lstStyle/>
          <a:p>
            <a:pPr algn="ctr"/>
            <a:r>
              <a:rPr lang="nl-NL" sz="1200" dirty="0">
                <a:solidFill>
                  <a:schemeClr val="bg2">
                    <a:lumMod val="50000"/>
                  </a:schemeClr>
                </a:solidFill>
                <a:latin typeface="Kermit" panose="020F0503040000060003" pitchFamily="34" charset="0"/>
                <a:hlinkClick r:id="rId5">
                  <a:extLst>
                    <a:ext uri="{A12FA001-AC4F-418D-AE19-62706E023703}">
                      <ahyp:hlinkClr xmlns:ahyp="http://schemas.microsoft.com/office/drawing/2018/hyperlinkcolor" val="tx"/>
                    </a:ext>
                  </a:extLst>
                </a:hlinkClick>
              </a:rPr>
              <a:t>https://schooltv.nl/video-item/welke-invloed-hebben-de-oceanen-op-het-klimaat-stromingen-in-de-oceaan-transporteren-warm-en-koud</a:t>
            </a:r>
            <a:r>
              <a:rPr lang="nl-NL" sz="1200" dirty="0">
                <a:solidFill>
                  <a:schemeClr val="bg2">
                    <a:lumMod val="50000"/>
                  </a:schemeClr>
                </a:solidFill>
                <a:latin typeface="Kermit" panose="020F0503040000060003" pitchFamily="34" charset="0"/>
              </a:rPr>
              <a:t> (02:47). </a:t>
            </a:r>
          </a:p>
        </p:txBody>
      </p:sp>
      <p:sp>
        <p:nvSpPr>
          <p:cNvPr id="28" name="Tekstvak 27">
            <a:extLst>
              <a:ext uri="{FF2B5EF4-FFF2-40B4-BE49-F238E27FC236}">
                <a16:creationId xmlns:a16="http://schemas.microsoft.com/office/drawing/2014/main" id="{5CC0A38D-D308-AA4C-35DD-D8CB2D66701F}"/>
              </a:ext>
            </a:extLst>
          </p:cNvPr>
          <p:cNvSpPr txBox="1"/>
          <p:nvPr/>
        </p:nvSpPr>
        <p:spPr>
          <a:xfrm>
            <a:off x="8619771" y="4039065"/>
            <a:ext cx="2420199" cy="954107"/>
          </a:xfrm>
          <a:prstGeom prst="rect">
            <a:avLst/>
          </a:prstGeom>
          <a:solidFill>
            <a:schemeClr val="bg1"/>
          </a:solidFill>
          <a:ln w="28575">
            <a:solidFill>
              <a:srgbClr val="E16C7F"/>
            </a:solidFill>
          </a:ln>
        </p:spPr>
        <p:txBody>
          <a:bodyPr wrap="square">
            <a:spAutoFit/>
          </a:bodyPr>
          <a:lstStyle/>
          <a:p>
            <a:r>
              <a:rPr lang="nl-NL" sz="1400" dirty="0">
                <a:latin typeface="Kermit" panose="020F0503040000060003" pitchFamily="34" charset="0"/>
              </a:rPr>
              <a:t>Maar ook:</a:t>
            </a:r>
          </a:p>
          <a:p>
            <a:pPr marL="285750" indent="-285750">
              <a:buFont typeface="Arial" panose="020B0604020202020204" pitchFamily="34" charset="0"/>
              <a:buChar char="•"/>
            </a:pPr>
            <a:r>
              <a:rPr lang="nl-NL" sz="1400" dirty="0">
                <a:latin typeface="Kermit" panose="020F0503040000060003" pitchFamily="34" charset="0"/>
              </a:rPr>
              <a:t>Wind</a:t>
            </a:r>
          </a:p>
          <a:p>
            <a:pPr marL="285750" indent="-285750">
              <a:buFont typeface="Arial" panose="020B0604020202020204" pitchFamily="34" charset="0"/>
              <a:buChar char="•"/>
            </a:pPr>
            <a:r>
              <a:rPr lang="nl-NL" sz="1400" dirty="0">
                <a:latin typeface="Kermit" panose="020F0503040000060003" pitchFamily="34" charset="0"/>
              </a:rPr>
              <a:t>Verschillen tussen zoet en zout water</a:t>
            </a:r>
            <a:endParaRPr lang="nl-NL" dirty="0"/>
          </a:p>
        </p:txBody>
      </p:sp>
      <p:sp>
        <p:nvSpPr>
          <p:cNvPr id="32" name="Tekstvak 31">
            <a:extLst>
              <a:ext uri="{FF2B5EF4-FFF2-40B4-BE49-F238E27FC236}">
                <a16:creationId xmlns:a16="http://schemas.microsoft.com/office/drawing/2014/main" id="{19C2571D-2AC8-8991-1AF7-1C87BABAD91D}"/>
              </a:ext>
            </a:extLst>
          </p:cNvPr>
          <p:cNvSpPr txBox="1"/>
          <p:nvPr/>
        </p:nvSpPr>
        <p:spPr>
          <a:xfrm>
            <a:off x="8934220" y="4986832"/>
            <a:ext cx="2734614" cy="738664"/>
          </a:xfrm>
          <a:prstGeom prst="rect">
            <a:avLst/>
          </a:prstGeom>
          <a:solidFill>
            <a:srgbClr val="E16C7F"/>
          </a:solidFill>
        </p:spPr>
        <p:txBody>
          <a:bodyPr wrap="square">
            <a:spAutoFit/>
          </a:bodyPr>
          <a:lstStyle/>
          <a:p>
            <a:pPr algn="r"/>
            <a:r>
              <a:rPr lang="nl-NL" sz="1400" dirty="0">
                <a:solidFill>
                  <a:schemeClr val="bg1"/>
                </a:solidFill>
                <a:latin typeface="Kermit" panose="020F0503040000060003" pitchFamily="34" charset="0"/>
              </a:rPr>
              <a:t>Op welke manier zou de wind invloed kunnen uitoefenen op de Golfstroom?</a:t>
            </a:r>
            <a:endParaRPr lang="nl-NL" dirty="0">
              <a:solidFill>
                <a:schemeClr val="bg1"/>
              </a:solidFill>
            </a:endParaRPr>
          </a:p>
        </p:txBody>
      </p:sp>
      <p:pic>
        <p:nvPicPr>
          <p:cNvPr id="34" name="Afbeelding 33">
            <a:extLst>
              <a:ext uri="{FF2B5EF4-FFF2-40B4-BE49-F238E27FC236}">
                <a16:creationId xmlns:a16="http://schemas.microsoft.com/office/drawing/2014/main" id="{1B520A9F-C15D-99EE-5528-CDBF2B2FA9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327715" y="4853069"/>
            <a:ext cx="795424" cy="803774"/>
          </a:xfrm>
          <a:prstGeom prst="rect">
            <a:avLst/>
          </a:prstGeom>
          <a:noFill/>
          <a:ln>
            <a:noFill/>
          </a:ln>
        </p:spPr>
      </p:pic>
    </p:spTree>
    <p:extLst>
      <p:ext uri="{BB962C8B-B14F-4D97-AF65-F5344CB8AC3E}">
        <p14:creationId xmlns:p14="http://schemas.microsoft.com/office/powerpoint/2010/main" val="3223607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8AE3D-71B4-3D29-7B1E-475E6843EB38}"/>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B41EF164-C079-FFBC-E5C2-10075C881811}"/>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onthouden en begrijpen</a:t>
            </a:r>
          </a:p>
        </p:txBody>
      </p:sp>
      <p:sp>
        <p:nvSpPr>
          <p:cNvPr id="13" name="Tekstvak 12">
            <a:extLst>
              <a:ext uri="{FF2B5EF4-FFF2-40B4-BE49-F238E27FC236}">
                <a16:creationId xmlns:a16="http://schemas.microsoft.com/office/drawing/2014/main" id="{35239269-5A45-4C1C-AC33-BE90A1F0A59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93D5B787-464F-8B22-8ED5-7F9DCEDC3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F1E5D744-F871-12F8-528D-2B32A3567E6E}"/>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Overleg samen</a:t>
            </a:r>
            <a:endParaRPr lang="nl-NL" sz="3200" dirty="0">
              <a:solidFill>
                <a:srgbClr val="E16C7F"/>
              </a:solidFill>
            </a:endParaRPr>
          </a:p>
        </p:txBody>
      </p:sp>
      <p:pic>
        <p:nvPicPr>
          <p:cNvPr id="4" name="Afbeelding 3">
            <a:extLst>
              <a:ext uri="{FF2B5EF4-FFF2-40B4-BE49-F238E27FC236}">
                <a16:creationId xmlns:a16="http://schemas.microsoft.com/office/drawing/2014/main" id="{49015874-3E73-E639-5C25-33860B544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1321" y="1673539"/>
            <a:ext cx="3600124" cy="5092117"/>
          </a:xfrm>
          <a:prstGeom prst="rect">
            <a:avLst/>
          </a:prstGeom>
        </p:spPr>
      </p:pic>
      <p:sp>
        <p:nvSpPr>
          <p:cNvPr id="5" name="Tekstballon: ovaal 4">
            <a:extLst>
              <a:ext uri="{FF2B5EF4-FFF2-40B4-BE49-F238E27FC236}">
                <a16:creationId xmlns:a16="http://schemas.microsoft.com/office/drawing/2014/main" id="{C77F434C-A63C-BFF8-07DD-462C46E4CCDD}"/>
              </a:ext>
            </a:extLst>
          </p:cNvPr>
          <p:cNvSpPr/>
          <p:nvPr/>
        </p:nvSpPr>
        <p:spPr>
          <a:xfrm>
            <a:off x="5124740" y="1749929"/>
            <a:ext cx="3693694" cy="1879755"/>
          </a:xfrm>
          <a:prstGeom prst="wedgeEllipseCallout">
            <a:avLst>
              <a:gd name="adj1" fmla="val -55686"/>
              <a:gd name="adj2" fmla="val 51619"/>
            </a:avLst>
          </a:prstGeom>
          <a:solidFill>
            <a:srgbClr val="E16C7F"/>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C1285106-FEEE-3AEF-6051-CD143FA9602C}"/>
              </a:ext>
            </a:extLst>
          </p:cNvPr>
          <p:cNvSpPr txBox="1"/>
          <p:nvPr/>
        </p:nvSpPr>
        <p:spPr>
          <a:xfrm>
            <a:off x="5119280" y="2211622"/>
            <a:ext cx="3693694" cy="1015663"/>
          </a:xfrm>
          <a:prstGeom prst="rect">
            <a:avLst/>
          </a:prstGeom>
          <a:noFill/>
        </p:spPr>
        <p:txBody>
          <a:bodyPr wrap="square">
            <a:spAutoFit/>
          </a:bodyPr>
          <a:lstStyle/>
          <a:p>
            <a:pPr algn="ctr"/>
            <a:r>
              <a:rPr lang="nl-NL" sz="2000" dirty="0">
                <a:solidFill>
                  <a:schemeClr val="bg1"/>
                </a:solidFill>
                <a:latin typeface="Kermit" panose="020F0503040000060003" pitchFamily="34" charset="0"/>
              </a:rPr>
              <a:t>Wat heeft ervoor gezorgd </a:t>
            </a:r>
          </a:p>
          <a:p>
            <a:pPr algn="ctr"/>
            <a:r>
              <a:rPr lang="nl-NL" sz="2000" dirty="0">
                <a:solidFill>
                  <a:schemeClr val="bg1"/>
                </a:solidFill>
                <a:latin typeface="Kermit" panose="020F0503040000060003" pitchFamily="34" charset="0"/>
              </a:rPr>
              <a:t>dat ik alle oceanen over ben overgezwommen?</a:t>
            </a:r>
          </a:p>
        </p:txBody>
      </p:sp>
      <p:pic>
        <p:nvPicPr>
          <p:cNvPr id="12" name="Afbeelding 11">
            <a:extLst>
              <a:ext uri="{FF2B5EF4-FFF2-40B4-BE49-F238E27FC236}">
                <a16:creationId xmlns:a16="http://schemas.microsoft.com/office/drawing/2014/main" id="{5CB4CF5A-CE93-6965-CC41-54D4AD6000B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063447" y="2920775"/>
            <a:ext cx="1008361" cy="1054970"/>
          </a:xfrm>
          <a:prstGeom prst="rect">
            <a:avLst/>
          </a:prstGeom>
          <a:noFill/>
          <a:ln>
            <a:noFill/>
          </a:ln>
        </p:spPr>
      </p:pic>
      <p:sp>
        <p:nvSpPr>
          <p:cNvPr id="22" name="Tekstballon: ovaal 21">
            <a:extLst>
              <a:ext uri="{FF2B5EF4-FFF2-40B4-BE49-F238E27FC236}">
                <a16:creationId xmlns:a16="http://schemas.microsoft.com/office/drawing/2014/main" id="{08E9B9BE-4669-7F5D-F7B6-2ACEB00459E2}"/>
              </a:ext>
            </a:extLst>
          </p:cNvPr>
          <p:cNvSpPr/>
          <p:nvPr/>
        </p:nvSpPr>
        <p:spPr>
          <a:xfrm>
            <a:off x="5505740" y="3975745"/>
            <a:ext cx="3693694" cy="1879755"/>
          </a:xfrm>
          <a:prstGeom prst="wedgeEllipseCallout">
            <a:avLst>
              <a:gd name="adj1" fmla="val -65784"/>
              <a:gd name="adj2" fmla="val -51431"/>
            </a:avLst>
          </a:prstGeom>
          <a:solidFill>
            <a:srgbClr val="E16C7F"/>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DE4010E0-7B56-148F-3E6F-FC623B9BFEB8}"/>
              </a:ext>
            </a:extLst>
          </p:cNvPr>
          <p:cNvSpPr txBox="1"/>
          <p:nvPr/>
        </p:nvSpPr>
        <p:spPr>
          <a:xfrm>
            <a:off x="5500280" y="4353214"/>
            <a:ext cx="3693694" cy="1323439"/>
          </a:xfrm>
          <a:prstGeom prst="rect">
            <a:avLst/>
          </a:prstGeom>
          <a:noFill/>
        </p:spPr>
        <p:txBody>
          <a:bodyPr wrap="square">
            <a:spAutoFit/>
          </a:bodyPr>
          <a:lstStyle/>
          <a:p>
            <a:pPr algn="ctr"/>
            <a:r>
              <a:rPr lang="nl-NL" sz="2000" dirty="0">
                <a:solidFill>
                  <a:schemeClr val="bg1"/>
                </a:solidFill>
                <a:latin typeface="Kermit" panose="020F0503040000060003" pitchFamily="34" charset="0"/>
              </a:rPr>
              <a:t>Onderweg was het soms warm, soms koud. Zou dat iets met de oceaan te </a:t>
            </a:r>
          </a:p>
          <a:p>
            <a:pPr algn="ctr"/>
            <a:r>
              <a:rPr lang="nl-NL" sz="2000" dirty="0">
                <a:solidFill>
                  <a:schemeClr val="bg1"/>
                </a:solidFill>
                <a:latin typeface="Kermit" panose="020F0503040000060003" pitchFamily="34" charset="0"/>
              </a:rPr>
              <a:t>maken hebben?</a:t>
            </a:r>
          </a:p>
        </p:txBody>
      </p:sp>
      <p:pic>
        <p:nvPicPr>
          <p:cNvPr id="26" name="Afbeelding 25">
            <a:extLst>
              <a:ext uri="{FF2B5EF4-FFF2-40B4-BE49-F238E27FC236}">
                <a16:creationId xmlns:a16="http://schemas.microsoft.com/office/drawing/2014/main" id="{00BE4D38-FDD4-B870-4328-827A5946382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5094886" y="5051726"/>
            <a:ext cx="991983" cy="1002396"/>
          </a:xfrm>
          <a:prstGeom prst="rect">
            <a:avLst/>
          </a:prstGeom>
          <a:noFill/>
          <a:ln>
            <a:noFill/>
          </a:ln>
        </p:spPr>
      </p:pic>
    </p:spTree>
    <p:extLst>
      <p:ext uri="{BB962C8B-B14F-4D97-AF65-F5344CB8AC3E}">
        <p14:creationId xmlns:p14="http://schemas.microsoft.com/office/powerpoint/2010/main" val="1464571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6E569FA1-F20A-9D4F-290A-896083775712}"/>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8B57F264-32DF-8FA7-4BE5-5938DB890526}"/>
              </a:ext>
            </a:extLst>
          </p:cNvPr>
          <p:cNvSpPr txBox="1"/>
          <p:nvPr/>
        </p:nvSpPr>
        <p:spPr>
          <a:xfrm>
            <a:off x="3131439" y="0"/>
            <a:ext cx="6054688"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7C0E609F-9B79-E071-10AE-F329BE9E65B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FA42F0D8-DF29-E6B8-2519-F3CFECFDA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4" name="Afbeelding 3">
            <a:extLst>
              <a:ext uri="{FF2B5EF4-FFF2-40B4-BE49-F238E27FC236}">
                <a16:creationId xmlns:a16="http://schemas.microsoft.com/office/drawing/2014/main" id="{EF9137F5-5927-55B9-73BC-B9D0751D9824}"/>
              </a:ext>
            </a:extLst>
          </p:cNvPr>
          <p:cNvPicPr>
            <a:picLocks noChangeAspect="1"/>
          </p:cNvPicPr>
          <p:nvPr/>
        </p:nvPicPr>
        <p:blipFill>
          <a:blip r:embed="rId4">
            <a:extLst>
              <a:ext uri="{28A0092B-C50C-407E-A947-70E740481C1C}">
                <a14:useLocalDpi xmlns:a14="http://schemas.microsoft.com/office/drawing/2010/main" val="0"/>
              </a:ext>
            </a:extLst>
          </a:blip>
          <a:srcRect r="60991"/>
          <a:stretch>
            <a:fillRect/>
          </a:stretch>
        </p:blipFill>
        <p:spPr>
          <a:xfrm>
            <a:off x="1453781" y="901556"/>
            <a:ext cx="4268710" cy="5471386"/>
          </a:xfrm>
          <a:prstGeom prst="rect">
            <a:avLst/>
          </a:prstGeom>
        </p:spPr>
      </p:pic>
      <p:sp>
        <p:nvSpPr>
          <p:cNvPr id="15" name="Tekstvak 14">
            <a:extLst>
              <a:ext uri="{FF2B5EF4-FFF2-40B4-BE49-F238E27FC236}">
                <a16:creationId xmlns:a16="http://schemas.microsoft.com/office/drawing/2014/main" id="{30CB2D21-A9CA-E27C-A0AE-BC73C48D44D7}"/>
              </a:ext>
            </a:extLst>
          </p:cNvPr>
          <p:cNvSpPr txBox="1"/>
          <p:nvPr/>
        </p:nvSpPr>
        <p:spPr>
          <a:xfrm>
            <a:off x="2070316" y="210967"/>
            <a:ext cx="8136082"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Temperatuurverschil</a:t>
            </a:r>
            <a:endParaRPr lang="nl-NL" sz="3200" dirty="0">
              <a:solidFill>
                <a:srgbClr val="E16C7F"/>
              </a:solidFill>
            </a:endParaRPr>
          </a:p>
        </p:txBody>
      </p:sp>
      <p:cxnSp>
        <p:nvCxnSpPr>
          <p:cNvPr id="6" name="Rechte verbindingslijn 5">
            <a:extLst>
              <a:ext uri="{FF2B5EF4-FFF2-40B4-BE49-F238E27FC236}">
                <a16:creationId xmlns:a16="http://schemas.microsoft.com/office/drawing/2014/main" id="{401E4E3F-FF61-E7AD-91F5-A5BDD993E3FD}"/>
              </a:ext>
            </a:extLst>
          </p:cNvPr>
          <p:cNvCxnSpPr>
            <a:cxnSpLocks/>
            <a:stCxn id="4" idx="1"/>
            <a:endCxn id="4" idx="3"/>
          </p:cNvCxnSpPr>
          <p:nvPr/>
        </p:nvCxnSpPr>
        <p:spPr>
          <a:xfrm>
            <a:off x="1453781" y="3637249"/>
            <a:ext cx="4268710" cy="0"/>
          </a:xfrm>
          <a:prstGeom prst="line">
            <a:avLst/>
          </a:prstGeom>
          <a:ln w="38100">
            <a:solidFill>
              <a:srgbClr val="E16C7F"/>
            </a:solidFill>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AA7391D6-A819-F17D-802B-E8976A922216}"/>
              </a:ext>
            </a:extLst>
          </p:cNvPr>
          <p:cNvSpPr txBox="1"/>
          <p:nvPr/>
        </p:nvSpPr>
        <p:spPr>
          <a:xfrm>
            <a:off x="1646315" y="1971219"/>
            <a:ext cx="850178" cy="307777"/>
          </a:xfrm>
          <a:prstGeom prst="rect">
            <a:avLst/>
          </a:prstGeom>
          <a:solidFill>
            <a:schemeClr val="bg1"/>
          </a:solidFill>
          <a:ln w="28575">
            <a:solidFill>
              <a:srgbClr val="E16C7F"/>
            </a:solidFill>
          </a:ln>
        </p:spPr>
        <p:txBody>
          <a:bodyPr wrap="square">
            <a:spAutoFit/>
          </a:bodyPr>
          <a:lstStyle/>
          <a:p>
            <a:pPr algn="ctr"/>
            <a:r>
              <a:rPr lang="nl-NL" sz="1400" dirty="0">
                <a:latin typeface="Kermit" panose="020F0503040000060003" pitchFamily="34" charset="0"/>
              </a:rPr>
              <a:t>Canada </a:t>
            </a:r>
            <a:endParaRPr lang="nl-NL" dirty="0"/>
          </a:p>
        </p:txBody>
      </p:sp>
      <p:sp>
        <p:nvSpPr>
          <p:cNvPr id="32" name="Tekstvak 31">
            <a:extLst>
              <a:ext uri="{FF2B5EF4-FFF2-40B4-BE49-F238E27FC236}">
                <a16:creationId xmlns:a16="http://schemas.microsoft.com/office/drawing/2014/main" id="{0F45953D-F256-B040-2490-10EA55EE4961}"/>
              </a:ext>
            </a:extLst>
          </p:cNvPr>
          <p:cNvSpPr txBox="1"/>
          <p:nvPr/>
        </p:nvSpPr>
        <p:spPr>
          <a:xfrm>
            <a:off x="6836664" y="1859483"/>
            <a:ext cx="2999465" cy="523220"/>
          </a:xfrm>
          <a:prstGeom prst="rect">
            <a:avLst/>
          </a:prstGeom>
          <a:solidFill>
            <a:schemeClr val="bg1"/>
          </a:solidFill>
          <a:ln w="19050">
            <a:solidFill>
              <a:srgbClr val="E16C7F"/>
            </a:solidFill>
          </a:ln>
        </p:spPr>
        <p:txBody>
          <a:bodyPr wrap="square">
            <a:spAutoFit/>
          </a:bodyPr>
          <a:lstStyle/>
          <a:p>
            <a:pPr algn="ctr"/>
            <a:r>
              <a:rPr lang="nl-NL" sz="1400" dirty="0">
                <a:latin typeface="Kermit" panose="020F0503040000060003" pitchFamily="34" charset="0"/>
              </a:rPr>
              <a:t>Canada en Nederland liggen even ver van de Evenaar vandaan. </a:t>
            </a:r>
          </a:p>
        </p:txBody>
      </p:sp>
      <p:pic>
        <p:nvPicPr>
          <p:cNvPr id="8" name="Afbeelding 7">
            <a:extLst>
              <a:ext uri="{FF2B5EF4-FFF2-40B4-BE49-F238E27FC236}">
                <a16:creationId xmlns:a16="http://schemas.microsoft.com/office/drawing/2014/main" id="{A239B8F6-9609-9400-D3F1-A9803DDF86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2116" y="1455182"/>
            <a:ext cx="603144" cy="852701"/>
          </a:xfrm>
          <a:prstGeom prst="rect">
            <a:avLst/>
          </a:prstGeom>
        </p:spPr>
      </p:pic>
      <p:sp>
        <p:nvSpPr>
          <p:cNvPr id="18" name="Tekstvak 17">
            <a:extLst>
              <a:ext uri="{FF2B5EF4-FFF2-40B4-BE49-F238E27FC236}">
                <a16:creationId xmlns:a16="http://schemas.microsoft.com/office/drawing/2014/main" id="{7D6E997C-8021-B585-99D5-9CA453C24572}"/>
              </a:ext>
            </a:extLst>
          </p:cNvPr>
          <p:cNvSpPr txBox="1"/>
          <p:nvPr/>
        </p:nvSpPr>
        <p:spPr>
          <a:xfrm>
            <a:off x="4505831" y="1967205"/>
            <a:ext cx="1040729" cy="307777"/>
          </a:xfrm>
          <a:prstGeom prst="rect">
            <a:avLst/>
          </a:prstGeom>
          <a:solidFill>
            <a:schemeClr val="bg1"/>
          </a:solidFill>
          <a:ln w="28575">
            <a:solidFill>
              <a:srgbClr val="E16C7F"/>
            </a:solidFill>
          </a:ln>
        </p:spPr>
        <p:txBody>
          <a:bodyPr wrap="square">
            <a:spAutoFit/>
          </a:bodyPr>
          <a:lstStyle/>
          <a:p>
            <a:pPr algn="ctr"/>
            <a:r>
              <a:rPr lang="nl-NL" sz="1400" dirty="0">
                <a:latin typeface="Kermit" panose="020F0503040000060003" pitchFamily="34" charset="0"/>
              </a:rPr>
              <a:t>Nederland </a:t>
            </a:r>
            <a:endParaRPr lang="nl-NL" dirty="0"/>
          </a:p>
        </p:txBody>
      </p:sp>
      <p:pic>
        <p:nvPicPr>
          <p:cNvPr id="5" name="Afbeelding 4">
            <a:extLst>
              <a:ext uri="{FF2B5EF4-FFF2-40B4-BE49-F238E27FC236}">
                <a16:creationId xmlns:a16="http://schemas.microsoft.com/office/drawing/2014/main" id="{E2C056E8-FE06-A790-E863-DE4AADB217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8231" y="1459198"/>
            <a:ext cx="603144" cy="852701"/>
          </a:xfrm>
          <a:prstGeom prst="rect">
            <a:avLst/>
          </a:prstGeom>
        </p:spPr>
      </p:pic>
      <p:sp>
        <p:nvSpPr>
          <p:cNvPr id="21" name="Tekstvak 20">
            <a:extLst>
              <a:ext uri="{FF2B5EF4-FFF2-40B4-BE49-F238E27FC236}">
                <a16:creationId xmlns:a16="http://schemas.microsoft.com/office/drawing/2014/main" id="{F326F913-E779-B669-12D2-B663924A630A}"/>
              </a:ext>
            </a:extLst>
          </p:cNvPr>
          <p:cNvSpPr txBox="1"/>
          <p:nvPr/>
        </p:nvSpPr>
        <p:spPr>
          <a:xfrm>
            <a:off x="7096846" y="2358639"/>
            <a:ext cx="3334535" cy="523220"/>
          </a:xfrm>
          <a:prstGeom prst="rect">
            <a:avLst/>
          </a:prstGeom>
          <a:solidFill>
            <a:srgbClr val="E16C7F"/>
          </a:solidFill>
        </p:spPr>
        <p:txBody>
          <a:bodyPr wrap="square">
            <a:spAutoFit/>
          </a:bodyPr>
          <a:lstStyle/>
          <a:p>
            <a:pPr algn="ctr"/>
            <a:r>
              <a:rPr lang="nl-NL" sz="1400" dirty="0">
                <a:solidFill>
                  <a:schemeClr val="bg1"/>
                </a:solidFill>
                <a:latin typeface="Kermit" panose="020F0503040000060003" pitchFamily="34" charset="0"/>
              </a:rPr>
              <a:t>Hoe kan het dat de winters in Canada veel kouder zijn dan in Nederland?</a:t>
            </a:r>
          </a:p>
        </p:txBody>
      </p:sp>
      <p:pic>
        <p:nvPicPr>
          <p:cNvPr id="34" name="Afbeelding 33">
            <a:extLst>
              <a:ext uri="{FF2B5EF4-FFF2-40B4-BE49-F238E27FC236}">
                <a16:creationId xmlns:a16="http://schemas.microsoft.com/office/drawing/2014/main" id="{048A2566-89D1-6782-03EB-AB17C1EECAA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355189" y="2028372"/>
            <a:ext cx="795424" cy="803774"/>
          </a:xfrm>
          <a:prstGeom prst="rect">
            <a:avLst/>
          </a:prstGeom>
          <a:noFill/>
          <a:ln>
            <a:noFill/>
          </a:ln>
        </p:spPr>
      </p:pic>
      <p:sp>
        <p:nvSpPr>
          <p:cNvPr id="27" name="Tekstvak 26">
            <a:extLst>
              <a:ext uri="{FF2B5EF4-FFF2-40B4-BE49-F238E27FC236}">
                <a16:creationId xmlns:a16="http://schemas.microsoft.com/office/drawing/2014/main" id="{A7CCB92F-BC96-A391-22C4-36E45535DBBF}"/>
              </a:ext>
            </a:extLst>
          </p:cNvPr>
          <p:cNvSpPr txBox="1"/>
          <p:nvPr/>
        </p:nvSpPr>
        <p:spPr>
          <a:xfrm>
            <a:off x="6594424" y="3388122"/>
            <a:ext cx="4088014" cy="523220"/>
          </a:xfrm>
          <a:prstGeom prst="rect">
            <a:avLst/>
          </a:prstGeom>
          <a:solidFill>
            <a:schemeClr val="bg1"/>
          </a:solidFill>
          <a:ln w="19050">
            <a:solidFill>
              <a:srgbClr val="E16C7F"/>
            </a:solidFill>
          </a:ln>
        </p:spPr>
        <p:txBody>
          <a:bodyPr wrap="square">
            <a:spAutoFit/>
          </a:bodyPr>
          <a:lstStyle/>
          <a:p>
            <a:r>
              <a:rPr lang="nl-NL" sz="1400" dirty="0">
                <a:latin typeface="Kermit" panose="020F0503040000060003" pitchFamily="34" charset="0"/>
              </a:rPr>
              <a:t>De oceaan is in de winter warmer dan het land. </a:t>
            </a:r>
          </a:p>
          <a:p>
            <a:r>
              <a:rPr lang="nl-NL" sz="1400" dirty="0">
                <a:latin typeface="Kermit" panose="020F0503040000060003" pitchFamily="34" charset="0"/>
              </a:rPr>
              <a:t>     In de zomer is de oceaan juist koeler.</a:t>
            </a:r>
          </a:p>
        </p:txBody>
      </p:sp>
      <p:sp>
        <p:nvSpPr>
          <p:cNvPr id="30" name="Tekstvak 29">
            <a:extLst>
              <a:ext uri="{FF2B5EF4-FFF2-40B4-BE49-F238E27FC236}">
                <a16:creationId xmlns:a16="http://schemas.microsoft.com/office/drawing/2014/main" id="{F1EAECED-0B2A-555B-D310-587409823221}"/>
              </a:ext>
            </a:extLst>
          </p:cNvPr>
          <p:cNvSpPr txBox="1"/>
          <p:nvPr/>
        </p:nvSpPr>
        <p:spPr>
          <a:xfrm>
            <a:off x="6854607" y="3896536"/>
            <a:ext cx="3502978" cy="523220"/>
          </a:xfrm>
          <a:prstGeom prst="rect">
            <a:avLst/>
          </a:prstGeom>
          <a:solidFill>
            <a:srgbClr val="E16C7F"/>
          </a:solidFill>
        </p:spPr>
        <p:txBody>
          <a:bodyPr wrap="square">
            <a:spAutoFit/>
          </a:bodyPr>
          <a:lstStyle/>
          <a:p>
            <a:pPr algn="ctr"/>
            <a:r>
              <a:rPr lang="nl-NL" sz="1400" dirty="0">
                <a:solidFill>
                  <a:schemeClr val="bg1"/>
                </a:solidFill>
                <a:latin typeface="Kermit" panose="020F0503040000060003" pitchFamily="34" charset="0"/>
              </a:rPr>
              <a:t>Welke invloed heeft dat op het weer in Nederland in de winter en de zomer?</a:t>
            </a:r>
          </a:p>
        </p:txBody>
      </p:sp>
      <p:pic>
        <p:nvPicPr>
          <p:cNvPr id="33" name="Afbeelding 32">
            <a:extLst>
              <a:ext uri="{FF2B5EF4-FFF2-40B4-BE49-F238E27FC236}">
                <a16:creationId xmlns:a16="http://schemas.microsoft.com/office/drawing/2014/main" id="{A4033FC5-2E4F-7014-60DB-7700232B9E4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098245" y="3755433"/>
            <a:ext cx="795424" cy="803774"/>
          </a:xfrm>
          <a:prstGeom prst="rect">
            <a:avLst/>
          </a:prstGeom>
          <a:noFill/>
          <a:ln>
            <a:noFill/>
          </a:ln>
        </p:spPr>
      </p:pic>
      <p:sp>
        <p:nvSpPr>
          <p:cNvPr id="36" name="Tekstvak 35">
            <a:extLst>
              <a:ext uri="{FF2B5EF4-FFF2-40B4-BE49-F238E27FC236}">
                <a16:creationId xmlns:a16="http://schemas.microsoft.com/office/drawing/2014/main" id="{FC902531-9607-B148-BA9B-1E3930B5DBBD}"/>
              </a:ext>
            </a:extLst>
          </p:cNvPr>
          <p:cNvSpPr txBox="1"/>
          <p:nvPr/>
        </p:nvSpPr>
        <p:spPr>
          <a:xfrm>
            <a:off x="7488181" y="5045896"/>
            <a:ext cx="2350948" cy="307777"/>
          </a:xfrm>
          <a:prstGeom prst="rect">
            <a:avLst/>
          </a:prstGeom>
          <a:solidFill>
            <a:schemeClr val="bg1"/>
          </a:solidFill>
          <a:ln w="19050">
            <a:solidFill>
              <a:srgbClr val="E16C7F"/>
            </a:solidFill>
          </a:ln>
        </p:spPr>
        <p:txBody>
          <a:bodyPr wrap="square">
            <a:spAutoFit/>
          </a:bodyPr>
          <a:lstStyle/>
          <a:p>
            <a:pPr algn="r"/>
            <a:r>
              <a:rPr lang="nl-NL" sz="1400" dirty="0">
                <a:latin typeface="Kermit" panose="020F0503040000060003" pitchFamily="34" charset="0"/>
              </a:rPr>
              <a:t>Schrijf op je wisbordje.</a:t>
            </a:r>
          </a:p>
        </p:txBody>
      </p:sp>
      <p:sp>
        <p:nvSpPr>
          <p:cNvPr id="38" name="Tekstvak 37">
            <a:extLst>
              <a:ext uri="{FF2B5EF4-FFF2-40B4-BE49-F238E27FC236}">
                <a16:creationId xmlns:a16="http://schemas.microsoft.com/office/drawing/2014/main" id="{B5EF79A4-38E6-89C0-C49E-FB2059E05B58}"/>
              </a:ext>
            </a:extLst>
          </p:cNvPr>
          <p:cNvSpPr txBox="1"/>
          <p:nvPr/>
        </p:nvSpPr>
        <p:spPr>
          <a:xfrm>
            <a:off x="7772423" y="5340511"/>
            <a:ext cx="2911623" cy="523220"/>
          </a:xfrm>
          <a:prstGeom prst="rect">
            <a:avLst/>
          </a:prstGeom>
          <a:solidFill>
            <a:srgbClr val="E16C7F"/>
          </a:solidFill>
        </p:spPr>
        <p:txBody>
          <a:bodyPr wrap="square">
            <a:spAutoFit/>
          </a:bodyPr>
          <a:lstStyle/>
          <a:p>
            <a:pPr algn="ctr"/>
            <a:r>
              <a:rPr lang="nl-NL" sz="1400" dirty="0">
                <a:solidFill>
                  <a:schemeClr val="bg1"/>
                </a:solidFill>
                <a:latin typeface="Kermit" panose="020F0503040000060003" pitchFamily="34" charset="0"/>
              </a:rPr>
              <a:t>Wat is de invloed van de oceaan op de temperatuur in Nederland?</a:t>
            </a:r>
          </a:p>
        </p:txBody>
      </p:sp>
      <p:pic>
        <p:nvPicPr>
          <p:cNvPr id="40" name="Afbeelding 39">
            <a:extLst>
              <a:ext uri="{FF2B5EF4-FFF2-40B4-BE49-F238E27FC236}">
                <a16:creationId xmlns:a16="http://schemas.microsoft.com/office/drawing/2014/main" id="{08D6AF2A-0BF6-3D73-AA1D-C4E97111B8E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7093302" y="4926020"/>
            <a:ext cx="766605" cy="803774"/>
          </a:xfrm>
          <a:prstGeom prst="rect">
            <a:avLst/>
          </a:prstGeom>
          <a:noFill/>
          <a:ln>
            <a:noFill/>
          </a:ln>
        </p:spPr>
      </p:pic>
    </p:spTree>
    <p:extLst>
      <p:ext uri="{BB962C8B-B14F-4D97-AF65-F5344CB8AC3E}">
        <p14:creationId xmlns:p14="http://schemas.microsoft.com/office/powerpoint/2010/main" val="3254057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9D77D-F18B-C0A8-0F79-58EA66FFB35F}"/>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85858240-04CE-EC8D-7E53-3581050514EC}"/>
              </a:ext>
            </a:extLst>
          </p:cNvPr>
          <p:cNvSpPr>
            <a:spLocks noChangeArrowheads="1"/>
          </p:cNvSpPr>
          <p:nvPr/>
        </p:nvSpPr>
        <p:spPr bwMode="auto">
          <a:xfrm>
            <a:off x="403545" y="4258310"/>
            <a:ext cx="11779750" cy="1754326"/>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De kinderen doen de </a:t>
            </a:r>
            <a:r>
              <a:rPr lang="nl-NL" dirty="0" err="1">
                <a:effectLst/>
                <a:latin typeface="Kermit" panose="020F0503040000060003" pitchFamily="34" charset="0"/>
                <a:ea typeface="Times New Roman" panose="02020603050405020304" pitchFamily="18" charset="0"/>
              </a:rPr>
              <a:t>klaaropdrachten</a:t>
            </a:r>
            <a:r>
              <a:rPr lang="nl-NL" dirty="0">
                <a:effectLst/>
                <a:latin typeface="Kermit" panose="020F0503040000060003" pitchFamily="34" charset="0"/>
                <a:ea typeface="Times New Roman" panose="02020603050405020304" pitchFamily="18" charset="0"/>
              </a:rPr>
              <a:t> </a:t>
            </a:r>
            <a:r>
              <a:rPr lang="nl-NL" dirty="0">
                <a:latin typeface="Kermit" panose="020F0503040000060003" pitchFamily="34" charset="0"/>
                <a:ea typeface="Times New Roman" panose="02020603050405020304" pitchFamily="18" charset="0"/>
              </a:rPr>
              <a:t>die </a:t>
            </a:r>
            <a:r>
              <a:rPr lang="nl-NL" dirty="0">
                <a:effectLst/>
                <a:latin typeface="Kermit" panose="020F0503040000060003" pitchFamily="34" charset="0"/>
                <a:ea typeface="Times New Roman" panose="02020603050405020304" pitchFamily="18" charset="0"/>
              </a:rPr>
              <a:t>onderaan de vier opdrachten staan.</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kinderen ontwerpen hun eigen badeendje. Ze kiezen een land uit waar de badeendjes kunnen zijn aangespoeld en verwerken kenmerken van dit land in het ontwerp.</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kinderen zoeken de verschillen en overeenkomsten uit tussen het klimaat in Canada en het klimaat in Nederland en vullen deze in een double </a:t>
            </a:r>
            <a:r>
              <a:rPr lang="nl-NL" dirty="0" err="1">
                <a:latin typeface="Kermit" panose="020F0503040000060003" pitchFamily="34" charset="0"/>
                <a:ea typeface="Times New Roman" panose="02020603050405020304" pitchFamily="18" charset="0"/>
              </a:rPr>
              <a:t>bubble</a:t>
            </a:r>
            <a:r>
              <a:rPr lang="nl-NL" dirty="0">
                <a:latin typeface="Kermit" panose="020F0503040000060003" pitchFamily="34" charset="0"/>
                <a:ea typeface="Times New Roman" panose="02020603050405020304" pitchFamily="18" charset="0"/>
              </a:rPr>
              <a:t> map in.</a:t>
            </a:r>
          </a:p>
        </p:txBody>
      </p:sp>
      <p:sp>
        <p:nvSpPr>
          <p:cNvPr id="8" name="Tekstvak 7">
            <a:extLst>
              <a:ext uri="{FF2B5EF4-FFF2-40B4-BE49-F238E27FC236}">
                <a16:creationId xmlns:a16="http://schemas.microsoft.com/office/drawing/2014/main" id="{E18E0436-44D8-EFA7-F2F6-FD03BE71E0BE}"/>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C8276870-58B5-A783-0262-C326A9E33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F417B842-799D-5F46-B65C-119FB7001D6F}"/>
              </a:ext>
            </a:extLst>
          </p:cNvPr>
          <p:cNvSpPr>
            <a:spLocks noChangeArrowheads="1"/>
          </p:cNvSpPr>
          <p:nvPr/>
        </p:nvSpPr>
        <p:spPr bwMode="auto">
          <a:xfrm>
            <a:off x="403547" y="1088104"/>
            <a:ext cx="6162353"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Opdracht</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Je voert drie verschillende opdrachten uit.</a:t>
            </a: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Je werkt in tweetallen.</a:t>
            </a:r>
          </a:p>
        </p:txBody>
      </p:sp>
      <p:sp>
        <p:nvSpPr>
          <p:cNvPr id="2" name="Tekstvak 1">
            <a:extLst>
              <a:ext uri="{FF2B5EF4-FFF2-40B4-BE49-F238E27FC236}">
                <a16:creationId xmlns:a16="http://schemas.microsoft.com/office/drawing/2014/main" id="{C40A6311-8015-635D-DF85-F871DD20DF8B}"/>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latin typeface="Kermit" panose="020F0503040000060003" pitchFamily="34" charset="0"/>
            </a:endParaRPr>
          </a:p>
        </p:txBody>
      </p:sp>
      <p:sp>
        <p:nvSpPr>
          <p:cNvPr id="6" name="Tekstvak 5">
            <a:extLst>
              <a:ext uri="{FF2B5EF4-FFF2-40B4-BE49-F238E27FC236}">
                <a16:creationId xmlns:a16="http://schemas.microsoft.com/office/drawing/2014/main" id="{02E4988F-FED8-83ED-E5F4-F9DFFC273435}"/>
              </a:ext>
            </a:extLst>
          </p:cNvPr>
          <p:cNvSpPr txBox="1"/>
          <p:nvPr/>
        </p:nvSpPr>
        <p:spPr>
          <a:xfrm>
            <a:off x="403545" y="2459105"/>
            <a:ext cx="6162353" cy="1200329"/>
          </a:xfrm>
          <a:prstGeom prst="rect">
            <a:avLst/>
          </a:prstGeom>
          <a:noFill/>
          <a:ln>
            <a:solidFill>
              <a:srgbClr val="E16C7F"/>
            </a:solidFill>
          </a:ln>
        </p:spPr>
        <p:txBody>
          <a:bodyPr wrap="square">
            <a:spAutoFit/>
          </a:bodyPr>
          <a:lstStyle/>
          <a:p>
            <a:r>
              <a:rPr lang="nl-NL"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proefje gedaan met warm en koud water.</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proefje gedaan met zoet en zout water.</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de route van de dobberende eendjes bepaald.</a:t>
            </a:r>
          </a:p>
        </p:txBody>
      </p:sp>
      <p:sp>
        <p:nvSpPr>
          <p:cNvPr id="23" name="Tekstvak 22">
            <a:extLst>
              <a:ext uri="{FF2B5EF4-FFF2-40B4-BE49-F238E27FC236}">
                <a16:creationId xmlns:a16="http://schemas.microsoft.com/office/drawing/2014/main" id="{D4006119-5D19-92D5-5E4C-9632F2B7CBBC}"/>
              </a:ext>
            </a:extLst>
          </p:cNvPr>
          <p:cNvSpPr txBox="1"/>
          <p:nvPr/>
        </p:nvSpPr>
        <p:spPr>
          <a:xfrm>
            <a:off x="7940352" y="1602450"/>
            <a:ext cx="3860801" cy="830997"/>
          </a:xfrm>
          <a:prstGeom prst="rect">
            <a:avLst/>
          </a:prstGeom>
          <a:noFill/>
        </p:spPr>
        <p:txBody>
          <a:bodyPr wrap="square">
            <a:spAutoFit/>
          </a:bodyPr>
          <a:lstStyle/>
          <a:p>
            <a:pPr lvl="0">
              <a:defRPr/>
            </a:pPr>
            <a:r>
              <a:rPr lang="nl-NL" sz="1600" dirty="0">
                <a:solidFill>
                  <a:srgbClr val="2BB1C6"/>
                </a:solidFill>
                <a:latin typeface="Kermit" panose="020F0503040000060003" pitchFamily="34" charset="0"/>
              </a:rPr>
              <a:t>Welke invloed hebben zoet en zout water op de Golfstroom? </a:t>
            </a:r>
          </a:p>
          <a:p>
            <a:pPr lvl="0">
              <a:defRPr/>
            </a:pPr>
            <a:r>
              <a:rPr kumimoji="0" lang="nl-NL" sz="1600" b="0" i="0" u="none" strike="noStrike" kern="1200" cap="none" spc="0" normalizeH="0" baseline="0" noProof="0" dirty="0">
                <a:ln>
                  <a:noFill/>
                </a:ln>
                <a:solidFill>
                  <a:srgbClr val="2BB1C6"/>
                </a:solidFill>
                <a:effectLst/>
                <a:uLnTx/>
                <a:uFillTx/>
                <a:latin typeface="Kermit" panose="020F0503040000060003" pitchFamily="34" charset="0"/>
                <a:ea typeface="+mn-ea"/>
                <a:cs typeface="+mn-cs"/>
              </a:rPr>
              <a:t>We</a:t>
            </a:r>
            <a:r>
              <a:rPr lang="nl-NL" sz="1600" dirty="0">
                <a:solidFill>
                  <a:srgbClr val="2BB1C6"/>
                </a:solidFill>
                <a:latin typeface="Kermit" panose="020F0503040000060003" pitchFamily="34" charset="0"/>
              </a:rPr>
              <a:t>lk water is zwaarder?</a:t>
            </a:r>
          </a:p>
        </p:txBody>
      </p:sp>
      <p:sp>
        <p:nvSpPr>
          <p:cNvPr id="12" name="Tekstvak 11">
            <a:extLst>
              <a:ext uri="{FF2B5EF4-FFF2-40B4-BE49-F238E27FC236}">
                <a16:creationId xmlns:a16="http://schemas.microsoft.com/office/drawing/2014/main" id="{AC82A923-4E1D-3E3F-021B-FEE2EF71EB07}"/>
              </a:ext>
            </a:extLst>
          </p:cNvPr>
          <p:cNvSpPr txBox="1"/>
          <p:nvPr/>
        </p:nvSpPr>
        <p:spPr>
          <a:xfrm>
            <a:off x="-8705" y="689643"/>
            <a:ext cx="5844021"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Golfstroomcircuit</a:t>
            </a:r>
          </a:p>
        </p:txBody>
      </p:sp>
      <p:pic>
        <p:nvPicPr>
          <p:cNvPr id="4" name="Afbeelding 3">
            <a:extLst>
              <a:ext uri="{FF2B5EF4-FFF2-40B4-BE49-F238E27FC236}">
                <a16:creationId xmlns:a16="http://schemas.microsoft.com/office/drawing/2014/main" id="{E1E19F16-A01C-FF75-E3BC-0AC0E3FA33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901024" y="1442436"/>
            <a:ext cx="1111747" cy="1126022"/>
          </a:xfrm>
          <a:prstGeom prst="rect">
            <a:avLst/>
          </a:prstGeom>
          <a:noFill/>
          <a:ln>
            <a:noFill/>
          </a:ln>
        </p:spPr>
      </p:pic>
      <p:pic>
        <p:nvPicPr>
          <p:cNvPr id="19" name="Afbeelding 18">
            <a:extLst>
              <a:ext uri="{FF2B5EF4-FFF2-40B4-BE49-F238E27FC236}">
                <a16:creationId xmlns:a16="http://schemas.microsoft.com/office/drawing/2014/main" id="{3753CD6A-657C-B99E-067A-BC426383B5B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6826451" y="2683005"/>
            <a:ext cx="1223852" cy="1126022"/>
          </a:xfrm>
          <a:prstGeom prst="rect">
            <a:avLst/>
          </a:prstGeom>
          <a:noFill/>
          <a:ln>
            <a:noFill/>
          </a:ln>
        </p:spPr>
      </p:pic>
      <p:sp>
        <p:nvSpPr>
          <p:cNvPr id="22" name="Tekstvak 21">
            <a:extLst>
              <a:ext uri="{FF2B5EF4-FFF2-40B4-BE49-F238E27FC236}">
                <a16:creationId xmlns:a16="http://schemas.microsoft.com/office/drawing/2014/main" id="{3AFB7FD0-79D2-0A19-6C41-65E8E611252C}"/>
              </a:ext>
            </a:extLst>
          </p:cNvPr>
          <p:cNvSpPr txBox="1"/>
          <p:nvPr/>
        </p:nvSpPr>
        <p:spPr>
          <a:xfrm>
            <a:off x="7949270" y="2953628"/>
            <a:ext cx="3860801" cy="584775"/>
          </a:xfrm>
          <a:prstGeom prst="rect">
            <a:avLst/>
          </a:prstGeom>
          <a:noFill/>
        </p:spPr>
        <p:txBody>
          <a:bodyPr wrap="square">
            <a:spAutoFit/>
          </a:bodyPr>
          <a:lstStyle/>
          <a:p>
            <a:pPr lvl="0">
              <a:defRPr/>
            </a:pPr>
            <a:r>
              <a:rPr lang="nl-NL" sz="1600" dirty="0">
                <a:solidFill>
                  <a:srgbClr val="596097"/>
                </a:solidFill>
                <a:latin typeface="Kermit" panose="020F0503040000060003" pitchFamily="34" charset="0"/>
              </a:rPr>
              <a:t>Waar zouden de eendjes terecht kunnen zijn gekomen?</a:t>
            </a:r>
            <a:endParaRPr kumimoji="0" lang="nl-NL" sz="1600" b="0" i="0" u="none" strike="noStrike" kern="1200" cap="none" spc="0" normalizeH="0" baseline="0" noProof="0" dirty="0">
              <a:ln>
                <a:noFill/>
              </a:ln>
              <a:solidFill>
                <a:srgbClr val="596097"/>
              </a:solidFill>
              <a:effectLst/>
              <a:uLnTx/>
              <a:uFillTx/>
              <a:latin typeface="Kermit" panose="020F0503040000060003" pitchFamily="34" charset="0"/>
              <a:ea typeface="+mn-ea"/>
              <a:cs typeface="+mn-cs"/>
            </a:endParaRPr>
          </a:p>
        </p:txBody>
      </p:sp>
    </p:spTree>
    <p:extLst>
      <p:ext uri="{BB962C8B-B14F-4D97-AF65-F5344CB8AC3E}">
        <p14:creationId xmlns:p14="http://schemas.microsoft.com/office/powerpoint/2010/main" val="295756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E7A0E-3FCE-8454-9E4D-4BD449998767}"/>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AA819CC0-4937-7919-7C15-9F774AE1D4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39826" y="751522"/>
            <a:ext cx="3816000" cy="5399999"/>
          </a:xfrm>
          <a:prstGeom prst="rect">
            <a:avLst/>
          </a:prstGeom>
        </p:spPr>
      </p:pic>
      <p:sp>
        <p:nvSpPr>
          <p:cNvPr id="11" name="Tekstvak 10">
            <a:extLst>
              <a:ext uri="{FF2B5EF4-FFF2-40B4-BE49-F238E27FC236}">
                <a16:creationId xmlns:a16="http://schemas.microsoft.com/office/drawing/2014/main" id="{46FB8C6A-9F90-A7DF-8E7E-C6FD0C3EF5A9}"/>
              </a:ext>
            </a:extLst>
          </p:cNvPr>
          <p:cNvSpPr txBox="1"/>
          <p:nvPr/>
        </p:nvSpPr>
        <p:spPr>
          <a:xfrm>
            <a:off x="3131439" y="0"/>
            <a:ext cx="6054688"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B6D9077E-3F77-85FD-00CB-E275724B4892}"/>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92B988DF-E65A-7584-EE1B-9C7035FCAB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FD45EF5D-37B9-3DBF-6DD5-5DCF66964A36}"/>
              </a:ext>
            </a:extLst>
          </p:cNvPr>
          <p:cNvSpPr txBox="1"/>
          <p:nvPr/>
        </p:nvSpPr>
        <p:spPr>
          <a:xfrm>
            <a:off x="2070316" y="210967"/>
            <a:ext cx="8136082"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Opdrachten voor het circuit</a:t>
            </a:r>
            <a:endParaRPr lang="nl-NL" sz="3200" dirty="0">
              <a:solidFill>
                <a:srgbClr val="E16C7F"/>
              </a:solidFill>
            </a:endParaRPr>
          </a:p>
        </p:txBody>
      </p:sp>
      <p:pic>
        <p:nvPicPr>
          <p:cNvPr id="5" name="Afbeelding 4">
            <a:extLst>
              <a:ext uri="{FF2B5EF4-FFF2-40B4-BE49-F238E27FC236}">
                <a16:creationId xmlns:a16="http://schemas.microsoft.com/office/drawing/2014/main" id="{A849CC07-B3F3-947B-E58F-79CDFA547A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673" y="854559"/>
            <a:ext cx="3816000" cy="5400000"/>
          </a:xfrm>
          <a:prstGeom prst="rect">
            <a:avLst/>
          </a:prstGeom>
        </p:spPr>
      </p:pic>
      <p:pic>
        <p:nvPicPr>
          <p:cNvPr id="7" name="Afbeelding 6">
            <a:extLst>
              <a:ext uri="{FF2B5EF4-FFF2-40B4-BE49-F238E27FC236}">
                <a16:creationId xmlns:a16="http://schemas.microsoft.com/office/drawing/2014/main" id="{2B7088A7-6AD4-140A-2F23-0B534A6366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2100" y="985440"/>
            <a:ext cx="3816000" cy="5400000"/>
          </a:xfrm>
          <a:prstGeom prst="rect">
            <a:avLst/>
          </a:prstGeom>
        </p:spPr>
      </p:pic>
    </p:spTree>
    <p:extLst>
      <p:ext uri="{BB962C8B-B14F-4D97-AF65-F5344CB8AC3E}">
        <p14:creationId xmlns:p14="http://schemas.microsoft.com/office/powerpoint/2010/main" val="33481341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79901-6C22-CEA2-3375-E8BAF3C3BBA5}"/>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5CE32FA1-586A-CFBE-D018-A2BB04DCDA2A}"/>
              </a:ext>
            </a:extLst>
          </p:cNvPr>
          <p:cNvSpPr txBox="1"/>
          <p:nvPr/>
        </p:nvSpPr>
        <p:spPr>
          <a:xfrm>
            <a:off x="3131439" y="0"/>
            <a:ext cx="6054688"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6B6DB435-EFAF-8A4E-0A24-343AC51507C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FD803A37-4FA3-F6D5-28A2-782798B66A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F3167E91-63B6-42BC-A028-6B7A5FFB0D57}"/>
              </a:ext>
            </a:extLst>
          </p:cNvPr>
          <p:cNvSpPr txBox="1"/>
          <p:nvPr/>
        </p:nvSpPr>
        <p:spPr>
          <a:xfrm>
            <a:off x="2070316" y="210967"/>
            <a:ext cx="8136082"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Klaaropdrachten</a:t>
            </a:r>
            <a:endParaRPr lang="nl-NL" sz="3200" dirty="0">
              <a:solidFill>
                <a:srgbClr val="E16C7F"/>
              </a:solidFill>
            </a:endParaRPr>
          </a:p>
        </p:txBody>
      </p:sp>
      <p:pic>
        <p:nvPicPr>
          <p:cNvPr id="3" name="Afbeelding 2">
            <a:extLst>
              <a:ext uri="{FF2B5EF4-FFF2-40B4-BE49-F238E27FC236}">
                <a16:creationId xmlns:a16="http://schemas.microsoft.com/office/drawing/2014/main" id="{D75F4219-2CE7-8330-3013-1BDF61C434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372071" y="-63791"/>
            <a:ext cx="4850892" cy="6858000"/>
          </a:xfrm>
          <a:prstGeom prst="rect">
            <a:avLst/>
          </a:prstGeom>
        </p:spPr>
      </p:pic>
      <p:pic>
        <p:nvPicPr>
          <p:cNvPr id="6" name="Afbeelding 5">
            <a:extLst>
              <a:ext uri="{FF2B5EF4-FFF2-40B4-BE49-F238E27FC236}">
                <a16:creationId xmlns:a16="http://schemas.microsoft.com/office/drawing/2014/main" id="{9B60A67C-C78C-8B22-7C05-0C826FF1D1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5217" y="451798"/>
            <a:ext cx="4401819" cy="6228989"/>
          </a:xfrm>
          <a:prstGeom prst="rect">
            <a:avLst/>
          </a:prstGeom>
        </p:spPr>
      </p:pic>
      <p:pic>
        <p:nvPicPr>
          <p:cNvPr id="9" name="Afbeelding 8">
            <a:extLst>
              <a:ext uri="{FF2B5EF4-FFF2-40B4-BE49-F238E27FC236}">
                <a16:creationId xmlns:a16="http://schemas.microsoft.com/office/drawing/2014/main" id="{5F7AB04A-C518-6FC2-32A2-DFA73CABE16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0287184" y="1437606"/>
            <a:ext cx="1231716" cy="1266940"/>
          </a:xfrm>
          <a:prstGeom prst="rect">
            <a:avLst/>
          </a:prstGeom>
          <a:noFill/>
          <a:ln>
            <a:noFill/>
          </a:ln>
        </p:spPr>
      </p:pic>
      <p:pic>
        <p:nvPicPr>
          <p:cNvPr id="12" name="Afbeelding 11">
            <a:extLst>
              <a:ext uri="{FF2B5EF4-FFF2-40B4-BE49-F238E27FC236}">
                <a16:creationId xmlns:a16="http://schemas.microsoft.com/office/drawing/2014/main" id="{F98204D3-B0E8-4A2A-5DDB-1C9AEB594CF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63500" y="4696413"/>
            <a:ext cx="1324926" cy="1341938"/>
          </a:xfrm>
          <a:prstGeom prst="rect">
            <a:avLst/>
          </a:prstGeom>
          <a:noFill/>
          <a:ln>
            <a:noFill/>
          </a:ln>
        </p:spPr>
      </p:pic>
    </p:spTree>
    <p:extLst>
      <p:ext uri="{BB962C8B-B14F-4D97-AF65-F5344CB8AC3E}">
        <p14:creationId xmlns:p14="http://schemas.microsoft.com/office/powerpoint/2010/main" val="189791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pic>
        <p:nvPicPr>
          <p:cNvPr id="3" name="Afbeelding 2" descr="Glas water met bellen">
            <a:extLst>
              <a:ext uri="{FF2B5EF4-FFF2-40B4-BE49-F238E27FC236}">
                <a16:creationId xmlns:a16="http://schemas.microsoft.com/office/drawing/2014/main" id="{72A46D9E-2B22-3BED-3A75-81EE0A620B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628650"/>
            <a:ext cx="4152900" cy="6229350"/>
          </a:xfrm>
          <a:prstGeom prst="rect">
            <a:avLst/>
          </a:prstGeom>
        </p:spPr>
      </p:pic>
      <p:sp>
        <p:nvSpPr>
          <p:cNvPr id="5" name="Tekstvak 4">
            <a:extLst>
              <a:ext uri="{FF2B5EF4-FFF2-40B4-BE49-F238E27FC236}">
                <a16:creationId xmlns:a16="http://schemas.microsoft.com/office/drawing/2014/main" id="{CA7F77DF-D049-52A6-C595-04B7C1950AF2}"/>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6" name="Tekstvak 5">
            <a:extLst>
              <a:ext uri="{FF2B5EF4-FFF2-40B4-BE49-F238E27FC236}">
                <a16:creationId xmlns:a16="http://schemas.microsoft.com/office/drawing/2014/main" id="{242D5535-7071-EC83-12E5-D9AC443A9CCA}"/>
              </a:ext>
            </a:extLst>
          </p:cNvPr>
          <p:cNvSpPr txBox="1"/>
          <p:nvPr/>
        </p:nvSpPr>
        <p:spPr>
          <a:xfrm>
            <a:off x="0" y="628861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7" name="Afbeelding 6" descr="Afbeelding met Lettertype, Graphics, rood, tekst&#10;&#10;Automatisch gegenereerde beschrijving">
            <a:extLst>
              <a:ext uri="{FF2B5EF4-FFF2-40B4-BE49-F238E27FC236}">
                <a16:creationId xmlns:a16="http://schemas.microsoft.com/office/drawing/2014/main" id="{07DA3286-C524-451E-94FF-273034C036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199931"/>
            <a:ext cx="1831694" cy="633766"/>
          </a:xfrm>
          <a:prstGeom prst="rect">
            <a:avLst/>
          </a:prstGeom>
        </p:spPr>
      </p:pic>
      <p:sp>
        <p:nvSpPr>
          <p:cNvPr id="8" name="Tekstvak 7">
            <a:extLst>
              <a:ext uri="{FF2B5EF4-FFF2-40B4-BE49-F238E27FC236}">
                <a16:creationId xmlns:a16="http://schemas.microsoft.com/office/drawing/2014/main" id="{FC96082A-5B4B-7182-2A54-B68B1A343BAE}"/>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Wat is er gebeurd?</a:t>
            </a:r>
            <a:endParaRPr lang="nl-NL" sz="3200" dirty="0">
              <a:solidFill>
                <a:srgbClr val="E16C7F"/>
              </a:solidFill>
            </a:endParaRPr>
          </a:p>
        </p:txBody>
      </p:sp>
      <p:sp>
        <p:nvSpPr>
          <p:cNvPr id="9" name="Tekstvak 8">
            <a:extLst>
              <a:ext uri="{FF2B5EF4-FFF2-40B4-BE49-F238E27FC236}">
                <a16:creationId xmlns:a16="http://schemas.microsoft.com/office/drawing/2014/main" id="{175E8BFE-4EF4-BC75-845B-5AF708C5CC74}"/>
              </a:ext>
            </a:extLst>
          </p:cNvPr>
          <p:cNvSpPr txBox="1"/>
          <p:nvPr/>
        </p:nvSpPr>
        <p:spPr>
          <a:xfrm>
            <a:off x="4013568" y="2440957"/>
            <a:ext cx="7505332" cy="1631216"/>
          </a:xfrm>
          <a:prstGeom prst="rect">
            <a:avLst/>
          </a:prstGeom>
          <a:noFill/>
        </p:spPr>
        <p:txBody>
          <a:bodyPr wrap="square">
            <a:spAutoFit/>
          </a:bodyPr>
          <a:lstStyle/>
          <a:p>
            <a:r>
              <a:rPr lang="nl-NL" sz="2000" dirty="0">
                <a:latin typeface="Kermit" panose="020F0503040000060003" pitchFamily="34" charset="0"/>
                <a:ea typeface="Times New Roman" panose="02020603050405020304" pitchFamily="18" charset="0"/>
              </a:rPr>
              <a:t>Bespreek klassikaal de opdrachten die jullie hebben gedaan.</a:t>
            </a:r>
          </a:p>
          <a:p>
            <a:endParaRPr lang="nl-NL" sz="2000" dirty="0">
              <a:latin typeface="Kermit" panose="020F0503040000060003" pitchFamily="34" charset="0"/>
              <a:ea typeface="Times New Roman" panose="02020603050405020304" pitchFamily="18" charset="0"/>
            </a:endParaRPr>
          </a:p>
          <a:p>
            <a:r>
              <a:rPr lang="nl-NL" sz="2000" dirty="0">
                <a:latin typeface="Kermit" panose="020F0503040000060003" pitchFamily="34" charset="0"/>
              </a:rPr>
              <a:t>Hebben jullie dezelfde ontdekkingen gedaan?</a:t>
            </a:r>
          </a:p>
          <a:p>
            <a:r>
              <a:rPr lang="nl-NL" sz="2000" dirty="0">
                <a:latin typeface="Kermit" panose="020F0503040000060003" pitchFamily="34" charset="0"/>
              </a:rPr>
              <a:t>Wat ga je onthouden?</a:t>
            </a:r>
          </a:p>
          <a:p>
            <a:r>
              <a:rPr lang="nl-NL" sz="2000" dirty="0">
                <a:latin typeface="Kermit" panose="020F0503040000060003" pitchFamily="34" charset="0"/>
              </a:rPr>
              <a:t>Waar zou je meer over willen weten?</a:t>
            </a:r>
            <a:endParaRPr lang="nl-NL" sz="2000" dirty="0"/>
          </a:p>
        </p:txBody>
      </p:sp>
      <p:pic>
        <p:nvPicPr>
          <p:cNvPr id="11" name="Afbeelding 10">
            <a:extLst>
              <a:ext uri="{FF2B5EF4-FFF2-40B4-BE49-F238E27FC236}">
                <a16:creationId xmlns:a16="http://schemas.microsoft.com/office/drawing/2014/main" id="{53254BA2-B97B-4EBC-BDA3-0DF45CD77BB9}"/>
              </a:ext>
            </a:extLst>
          </p:cNvPr>
          <p:cNvPicPr>
            <a:picLocks noChangeAspect="1"/>
          </p:cNvPicPr>
          <p:nvPr/>
        </p:nvPicPr>
        <p:blipFill>
          <a:blip r:embed="rId4">
            <a:extLst>
              <a:ext uri="{28A0092B-C50C-407E-A947-70E740481C1C}">
                <a14:useLocalDpi xmlns:a14="http://schemas.microsoft.com/office/drawing/2010/main" val="0"/>
              </a:ext>
            </a:extLst>
          </a:blip>
          <a:srcRect t="1290" b="1290"/>
          <a:stretch/>
        </p:blipFill>
        <p:spPr bwMode="auto">
          <a:xfrm>
            <a:off x="9578561" y="2934084"/>
            <a:ext cx="1684957" cy="162806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484805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5220C-88CA-A549-6315-AD1516FB50B1}"/>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233F6B23-E04F-F91F-B1AC-8D018C81A7D4}"/>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a:extLst>
              <a:ext uri="{FF2B5EF4-FFF2-40B4-BE49-F238E27FC236}">
                <a16:creationId xmlns:a16="http://schemas.microsoft.com/office/drawing/2014/main" id="{C5277CA1-6802-6D65-AE6C-AB0515149995}"/>
              </a:ext>
            </a:extLst>
          </p:cNvPr>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79B8300D-99F0-0B25-4E6A-ABB227C68D82}"/>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AF0D5D81-807E-F06B-C1D0-8D70BFFE2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41A5430C-2D90-FCFA-5202-9CC285B16F0B}"/>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77DBAF7C-9BF1-7AAC-226E-4AC84DAAE251}"/>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5C795D33-0AA3-B50A-168E-3B06C16192E5}"/>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EE16EE0C-F052-BFDA-626E-84713019D9B1}"/>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A1CCAD18-2292-4F29-8B46-A0D682D7DEDA}"/>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33A02B56-90A0-BA1F-8064-F7EFADFCE837}"/>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5D4CA545-EE02-4CE2-BD84-45D14693C9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C3CF3194-017F-CDF3-89F2-05402DC0776B}"/>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D4644594-8955-7494-497C-21D5F2CD13B5}"/>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D0BB5D8E-B450-0752-10EE-7D74489B4DA3}"/>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4A59141F-368C-4EEA-3AC8-FFBF7778807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49AD081A-4D6E-5DF4-7DB3-A4DE200447A0}"/>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69B54FC3-2C34-B00D-9BE9-02E57D78C1B1}"/>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CE2FD1AE-2BB9-9F99-5700-ABC201775B04}"/>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14098FBE-8B40-F473-E60D-D70633248337}"/>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A1CAAFDC-72B8-99EC-54E7-21AA1525C786}"/>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1C1E933D-BE80-49AB-174D-04CF53B52988}"/>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C666F26E-E557-BBE9-F551-CFA96915CBFD}"/>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192A7DB6-62B4-3C68-4220-62E8054FC743}"/>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F6B73775-C65E-92FC-8487-29472AB7067A}"/>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C486CB4A-BF0A-319E-9CBC-715E01A2060F}"/>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03C41CF5-8C0C-B4B6-89FF-6645DF53F513}"/>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A53ACBCA-DF86-7853-15C6-10BFBB9C3412}"/>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83D1B32D-0CC2-4EE9-C800-BDEB68DFDF6A}"/>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86654DEF-4C4A-E13A-E0F8-0B408EDBDD3D}"/>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3B826E33-F402-AFF1-4130-8C9CAC53FA29}"/>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6FA6CEF9-7636-58A0-1AB4-9BEFCDF2F3C7}"/>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D7E2FDF5-7B11-7435-FA24-9E6D5BB9ADA9}"/>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0A79B4CA-D27F-5C74-8E8D-1DE50B6A06B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spTree>
    <p:extLst>
      <p:ext uri="{BB962C8B-B14F-4D97-AF65-F5344CB8AC3E}">
        <p14:creationId xmlns:p14="http://schemas.microsoft.com/office/powerpoint/2010/main" val="2666420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7-8</a:t>
            </a:r>
            <a:r>
              <a:rPr lang="nl-NL" sz="3600">
                <a:solidFill>
                  <a:srgbClr val="E16C7F"/>
                </a:solidFill>
                <a:latin typeface="Kermit" panose="020F0503040000060003" pitchFamily="34" charset="0"/>
              </a:rPr>
              <a:t> </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1643D378-8D92-24AA-5685-07FC752BE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299284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CC78A-1614-A241-7688-211415E0CEE7}"/>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9653740E-7889-E859-552E-66C6E8B92567}"/>
              </a:ext>
            </a:extLst>
          </p:cNvPr>
          <p:cNvSpPr txBox="1"/>
          <p:nvPr/>
        </p:nvSpPr>
        <p:spPr>
          <a:xfrm>
            <a:off x="0" y="0"/>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a:ln>
                  <a:noFill/>
                </a:ln>
                <a:solidFill>
                  <a:srgbClr val="E16C7F"/>
                </a:solidFill>
                <a:effectLst/>
                <a:uLnTx/>
                <a:uFillTx/>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32AF6024-FA2C-534F-2C64-3451F555DB9D}"/>
              </a:ext>
            </a:extLst>
          </p:cNvPr>
          <p:cNvGraphicFramePr>
            <a:graphicFrameLocks noGrp="1"/>
          </p:cNvGraphicFramePr>
          <p:nvPr>
            <p:extLst>
              <p:ext uri="{D42A27DB-BD31-4B8C-83A1-F6EECF244321}">
                <p14:modId xmlns:p14="http://schemas.microsoft.com/office/powerpoint/2010/main" val="719207311"/>
              </p:ext>
            </p:extLst>
          </p:nvPr>
        </p:nvGraphicFramePr>
        <p:xfrm>
          <a:off x="250372" y="840802"/>
          <a:ext cx="11805332" cy="4921844"/>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848894">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cs typeface="American Typewriter"/>
                        </a:rPr>
                        <a:t>SDG 14 – 25B.3 - 29B.1,2,4,5 </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ken de route van de Golfstroom globaal.</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wat de Golfstroom veroorzaakt.</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dat de temperatuur afhankelijk is van de Golfstroom.</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hoe water vanuit de oceaan neerslag wordt boven land.</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8+ Ik weet hoe het komt dat de Golfstroom stilvalt, wat er gebeurt als de Golfstroom stilvalt en hoe we dit kunnen tegengaan.</a:t>
                      </a:r>
                    </a:p>
                  </a:txBody>
                  <a:tcPr/>
                </a:tc>
                <a:extLst>
                  <a:ext uri="{0D108BD9-81ED-4DB2-BD59-A6C34878D82A}">
                    <a16:rowId xmlns:a16="http://schemas.microsoft.com/office/drawing/2014/main" val="2464076590"/>
                  </a:ext>
                </a:extLst>
              </a:tr>
              <a:tr h="1423952">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25B.3 – 29A.2 – 29B.1,2,4,5 - 32B.1,2,5b</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uitleggen hoe de badeendjes overal ter wereld terecht zijn gekomen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hoe het kan dat de winters in Nederland veel warmer zijn dan in Canada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hoe zoet en zout water invloed hebben op de Golfstroom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8+ Ik kan ingewikkelde informatie over de stilvallende Golfstroom zo vertellen dat kinderen uit de klas dit begrijpen (perspectief nemen en creatief denken).</a:t>
                      </a:r>
                    </a:p>
                  </a:txBody>
                  <a:tcPr/>
                </a:tc>
                <a:extLst>
                  <a:ext uri="{0D108BD9-81ED-4DB2-BD59-A6C34878D82A}">
                    <a16:rowId xmlns:a16="http://schemas.microsoft.com/office/drawing/2014/main" val="1539926036"/>
                  </a:ext>
                </a:extLst>
              </a:tr>
              <a:tr h="1538564">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bg1">
                              <a:lumMod val="50000"/>
                            </a:schemeClr>
                          </a:solidFill>
                          <a:latin typeface="Kermit" panose="020F0503040000060003" pitchFamily="34" charset="0"/>
                          <a:cs typeface="American Typewriter"/>
                        </a:rPr>
                        <a:t>29A.2 – 29B.1,2,4,5 – 30B.1,5 – 32B.5b</a:t>
                      </a: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verschillende plekken waar de Golfstroom langskomt op goede volgorde leggen.</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in tweetallen een proefje uitvoeren met zowel zoet en zout als warm en koud water en mijn bevindingen opschrijven.</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in tweetallen tekenen hoe zeewater een regenbui wordt.</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8+ Ik kan een klokhuisitem maken over de stilvallende Golfstroom.</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DFB03F74-B112-0450-8B4E-F23D925E0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19A18B84-6FB6-EC3E-D46B-F485C655FFFB}"/>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13437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81534-78AE-0246-E389-C316FF1D8DBC}"/>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FA2F19A2-0757-4901-E939-3E6D40BB462B}"/>
              </a:ext>
            </a:extLst>
          </p:cNvPr>
          <p:cNvSpPr txBox="1"/>
          <p:nvPr/>
        </p:nvSpPr>
        <p:spPr>
          <a:xfrm>
            <a:off x="29936" y="627503"/>
            <a:ext cx="1216206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Programma van vanmiddag</a:t>
            </a:r>
          </a:p>
        </p:txBody>
      </p:sp>
      <p:sp>
        <p:nvSpPr>
          <p:cNvPr id="8" name="Rectangle 2">
            <a:extLst>
              <a:ext uri="{FF2B5EF4-FFF2-40B4-BE49-F238E27FC236}">
                <a16:creationId xmlns:a16="http://schemas.microsoft.com/office/drawing/2014/main" id="{CD6F028C-DFF2-8AB4-71B3-F4E7D683FE68}"/>
              </a:ext>
            </a:extLst>
          </p:cNvPr>
          <p:cNvSpPr>
            <a:spLocks noChangeArrowheads="1"/>
          </p:cNvSpPr>
          <p:nvPr/>
        </p:nvSpPr>
        <p:spPr bwMode="auto">
          <a:xfrm>
            <a:off x="602014" y="1474619"/>
            <a:ext cx="10987972" cy="390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Cutive"/>
                <a:cs typeface="Cutive"/>
              </a:rPr>
              <a:t>We gaan vanmiddag aan de slag met de volgende opdrachten: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Een Engels filmpje kijken over de epische reis van badeendjes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De namen van de oceanen herhalen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Leren wat de Golfstroom is en hoe die werkt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Leren </a:t>
            </a:r>
            <a:r>
              <a:rPr kumimoji="0" lang="nl-NL" sz="2400" b="0" i="0" u="none" strike="noStrike" kern="1200" cap="none" spc="0" normalizeH="0" baseline="0" noProof="0" dirty="0" err="1">
                <a:ln>
                  <a:noFill/>
                </a:ln>
                <a:solidFill>
                  <a:prstClr val="black"/>
                </a:solidFill>
                <a:effectLst/>
                <a:uLnTx/>
                <a:uFillTx/>
                <a:latin typeface="Kermit" panose="020F0503040000060003" pitchFamily="34" charset="0"/>
                <a:ea typeface="Times New Roman" panose="02020603050405020304" pitchFamily="18" charset="0"/>
                <a:cs typeface="+mn-cs"/>
              </a:rPr>
              <a:t>ove</a:t>
            </a:r>
            <a:r>
              <a:rPr lang="nl-NL" sz="2400" dirty="0">
                <a:solidFill>
                  <a:prstClr val="black"/>
                </a:solidFill>
                <a:latin typeface="Kermit" panose="020F0503040000060003" pitchFamily="34" charset="0"/>
                <a:ea typeface="Times New Roman" panose="02020603050405020304" pitchFamily="18" charset="0"/>
              </a:rPr>
              <a:t>r d</a:t>
            </a:r>
            <a:r>
              <a:rPr kumimoji="0" lang="nl-NL" sz="24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e waterkringloop en de plaats van de oceaan daarin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Proefjes doen met zoet en zout water</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Proefjes doen met warm en koud water</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Tekenen hoe zeewater neerslag wordt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De route van de badeendjes bepalen</a:t>
            </a:r>
          </a:p>
        </p:txBody>
      </p:sp>
      <p:sp>
        <p:nvSpPr>
          <p:cNvPr id="10" name="Tekstvak 9">
            <a:extLst>
              <a:ext uri="{FF2B5EF4-FFF2-40B4-BE49-F238E27FC236}">
                <a16:creationId xmlns:a16="http://schemas.microsoft.com/office/drawing/2014/main" id="{D907A03E-3BAC-CE1B-DC88-5801800E686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Afbeelding 10" descr="Afbeelding met Lettertype, Graphics, rood, tekst&#10;&#10;Automatisch gegenereerde beschrijving">
            <a:extLst>
              <a:ext uri="{FF2B5EF4-FFF2-40B4-BE49-F238E27FC236}">
                <a16:creationId xmlns:a16="http://schemas.microsoft.com/office/drawing/2014/main" id="{AED7F4DC-D448-FF8B-2907-485D82F1B2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249799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A3EDBA13-4B60-AD29-D111-59C0362F7F67}"/>
            </a:ext>
          </a:extLst>
        </p:cNvPr>
        <p:cNvGrpSpPr/>
        <p:nvPr/>
      </p:nvGrpSpPr>
      <p:grpSpPr>
        <a:xfrm>
          <a:off x="0" y="0"/>
          <a:ext cx="0" cy="0"/>
          <a:chOff x="0" y="0"/>
          <a:chExt cx="0" cy="0"/>
        </a:xfrm>
      </p:grpSpPr>
      <p:pic>
        <p:nvPicPr>
          <p:cNvPr id="79" name="Afbeelding 78">
            <a:extLst>
              <a:ext uri="{FF2B5EF4-FFF2-40B4-BE49-F238E27FC236}">
                <a16:creationId xmlns:a16="http://schemas.microsoft.com/office/drawing/2014/main" id="{633D12CC-8B40-23EA-7972-59A1991BBC37}"/>
              </a:ext>
            </a:extLst>
          </p:cNvPr>
          <p:cNvPicPr>
            <a:picLocks noChangeAspect="1"/>
          </p:cNvPicPr>
          <p:nvPr/>
        </p:nvPicPr>
        <p:blipFill>
          <a:blip r:embed="rId4">
            <a:alphaModFix amt="70000"/>
          </a:blip>
          <a:stretch>
            <a:fillRect/>
          </a:stretch>
        </p:blipFill>
        <p:spPr>
          <a:xfrm>
            <a:off x="0" y="319224"/>
            <a:ext cx="12192000" cy="6547103"/>
          </a:xfrm>
          <a:prstGeom prst="rect">
            <a:avLst/>
          </a:prstGeom>
        </p:spPr>
      </p:pic>
      <p:sp>
        <p:nvSpPr>
          <p:cNvPr id="7" name="Tekstvak 6">
            <a:extLst>
              <a:ext uri="{FF2B5EF4-FFF2-40B4-BE49-F238E27FC236}">
                <a16:creationId xmlns:a16="http://schemas.microsoft.com/office/drawing/2014/main" id="{0CB475E2-E799-E217-BED1-E68C672FBACD}"/>
              </a:ext>
            </a:extLst>
          </p:cNvPr>
          <p:cNvSpPr txBox="1"/>
          <p:nvPr/>
        </p:nvSpPr>
        <p:spPr>
          <a:xfrm>
            <a:off x="0" y="1037"/>
            <a:ext cx="12192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1: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nieuwsgierigheid prikkelen</a:t>
            </a:r>
          </a:p>
        </p:txBody>
      </p:sp>
      <p:sp>
        <p:nvSpPr>
          <p:cNvPr id="8" name="Tekstvak 7">
            <a:extLst>
              <a:ext uri="{FF2B5EF4-FFF2-40B4-BE49-F238E27FC236}">
                <a16:creationId xmlns:a16="http://schemas.microsoft.com/office/drawing/2014/main" id="{7EF1FE16-1383-8D15-7AD3-B7A2A6DB820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00C40E52-406E-EB39-4FBD-796E56E87A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EBAC4707-5527-B688-4EC5-5CFB3573AE4B}"/>
              </a:ext>
            </a:extLst>
          </p:cNvPr>
          <p:cNvSpPr txBox="1"/>
          <p:nvPr/>
        </p:nvSpPr>
        <p:spPr>
          <a:xfrm>
            <a:off x="0" y="301553"/>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3200" dirty="0">
                <a:solidFill>
                  <a:srgbClr val="E16C7F"/>
                </a:solidFill>
                <a:latin typeface="Kermit" panose="020F0503040000060003" pitchFamily="34" charset="0"/>
              </a:rPr>
              <a:t>The </a:t>
            </a:r>
            <a:r>
              <a:rPr lang="nl-NL" sz="3200" dirty="0" err="1">
                <a:solidFill>
                  <a:srgbClr val="E16C7F"/>
                </a:solidFill>
                <a:latin typeface="Kermit" panose="020F0503040000060003" pitchFamily="34" charset="0"/>
              </a:rPr>
              <a:t>epic</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journey</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plastic </a:t>
            </a:r>
            <a:r>
              <a:rPr lang="nl-NL" sz="3200" dirty="0" err="1">
                <a:solidFill>
                  <a:srgbClr val="E16C7F"/>
                </a:solidFill>
                <a:latin typeface="Kermit" panose="020F0503040000060003" pitchFamily="34" charset="0"/>
              </a:rPr>
              <a:t>ducks</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pic>
        <p:nvPicPr>
          <p:cNvPr id="2" name="Onlinemedia 1" title="The epic journey of the plastic ducks">
            <a:hlinkClick r:id="" action="ppaction://media"/>
            <a:extLst>
              <a:ext uri="{FF2B5EF4-FFF2-40B4-BE49-F238E27FC236}">
                <a16:creationId xmlns:a16="http://schemas.microsoft.com/office/drawing/2014/main" id="{96B4E52C-C3EE-4E60-B76B-0647C1697EB2}"/>
              </a:ext>
            </a:extLst>
          </p:cNvPr>
          <p:cNvPicPr>
            <a:picLocks noRot="1" noChangeAspect="1"/>
          </p:cNvPicPr>
          <p:nvPr>
            <a:videoFile r:link="rId1"/>
          </p:nvPr>
        </p:nvPicPr>
        <p:blipFill>
          <a:blip r:embed="rId6"/>
          <a:stretch>
            <a:fillRect/>
          </a:stretch>
        </p:blipFill>
        <p:spPr>
          <a:xfrm>
            <a:off x="2501322" y="1267816"/>
            <a:ext cx="7189355" cy="4061995"/>
          </a:xfrm>
          <a:prstGeom prst="rect">
            <a:avLst/>
          </a:prstGeom>
        </p:spPr>
      </p:pic>
      <p:sp>
        <p:nvSpPr>
          <p:cNvPr id="4" name="Tekstvak 3">
            <a:extLst>
              <a:ext uri="{FF2B5EF4-FFF2-40B4-BE49-F238E27FC236}">
                <a16:creationId xmlns:a16="http://schemas.microsoft.com/office/drawing/2014/main" id="{E625D324-875D-C73F-71FF-9E8BCDF3DA9B}"/>
              </a:ext>
            </a:extLst>
          </p:cNvPr>
          <p:cNvSpPr txBox="1"/>
          <p:nvPr/>
        </p:nvSpPr>
        <p:spPr>
          <a:xfrm>
            <a:off x="2976274" y="5369261"/>
            <a:ext cx="6275294" cy="369332"/>
          </a:xfrm>
          <a:prstGeom prst="rect">
            <a:avLst/>
          </a:prstGeom>
          <a:noFill/>
        </p:spPr>
        <p:txBody>
          <a:bodyPr wrap="square">
            <a:spAutoFit/>
          </a:bodyPr>
          <a:lstStyle/>
          <a:p>
            <a:pPr algn="ctr"/>
            <a:r>
              <a:rPr lang="nl-NL" dirty="0">
                <a:solidFill>
                  <a:srgbClr val="F1CE1A"/>
                </a:solidFill>
                <a:latin typeface="Kermit" panose="020F0503040000060003" pitchFamily="34" charset="0"/>
                <a:hlinkClick r:id="rId7">
                  <a:extLst>
                    <a:ext uri="{A12FA001-AC4F-418D-AE19-62706E023703}">
                      <ahyp:hlinkClr xmlns:ahyp="http://schemas.microsoft.com/office/drawing/2018/hyperlinkcolor" val="tx"/>
                    </a:ext>
                  </a:extLst>
                </a:hlinkClick>
              </a:rPr>
              <a:t>https://www.youtube.com/watch?v=AvchlWftt80</a:t>
            </a:r>
            <a:r>
              <a:rPr lang="nl-NL" dirty="0">
                <a:solidFill>
                  <a:srgbClr val="F1CE1A"/>
                </a:solidFill>
                <a:latin typeface="Kermit" panose="020F0503040000060003" pitchFamily="34" charset="0"/>
              </a:rPr>
              <a:t> </a:t>
            </a:r>
          </a:p>
        </p:txBody>
      </p:sp>
    </p:spTree>
    <p:extLst>
      <p:ext uri="{BB962C8B-B14F-4D97-AF65-F5344CB8AC3E}">
        <p14:creationId xmlns:p14="http://schemas.microsoft.com/office/powerpoint/2010/main" val="103090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A3EDBA13-4B60-AD29-D111-59C0362F7F67}"/>
            </a:ext>
          </a:extLst>
        </p:cNvPr>
        <p:cNvGrpSpPr/>
        <p:nvPr/>
      </p:nvGrpSpPr>
      <p:grpSpPr>
        <a:xfrm>
          <a:off x="0" y="0"/>
          <a:ext cx="0" cy="0"/>
          <a:chOff x="0" y="0"/>
          <a:chExt cx="0" cy="0"/>
        </a:xfrm>
      </p:grpSpPr>
      <p:pic>
        <p:nvPicPr>
          <p:cNvPr id="79" name="Afbeelding 78">
            <a:extLst>
              <a:ext uri="{FF2B5EF4-FFF2-40B4-BE49-F238E27FC236}">
                <a16:creationId xmlns:a16="http://schemas.microsoft.com/office/drawing/2014/main" id="{633D12CC-8B40-23EA-7972-59A1991BBC37}"/>
              </a:ext>
            </a:extLst>
          </p:cNvPr>
          <p:cNvPicPr>
            <a:picLocks noChangeAspect="1"/>
          </p:cNvPicPr>
          <p:nvPr/>
        </p:nvPicPr>
        <p:blipFill>
          <a:blip r:embed="rId3">
            <a:alphaModFix amt="70000"/>
          </a:blip>
          <a:stretch>
            <a:fillRect/>
          </a:stretch>
        </p:blipFill>
        <p:spPr>
          <a:xfrm>
            <a:off x="0" y="319224"/>
            <a:ext cx="12192000" cy="6547103"/>
          </a:xfrm>
          <a:prstGeom prst="rect">
            <a:avLst/>
          </a:prstGeom>
        </p:spPr>
      </p:pic>
      <p:sp>
        <p:nvSpPr>
          <p:cNvPr id="7" name="Tekstvak 6">
            <a:extLst>
              <a:ext uri="{FF2B5EF4-FFF2-40B4-BE49-F238E27FC236}">
                <a16:creationId xmlns:a16="http://schemas.microsoft.com/office/drawing/2014/main" id="{0CB475E2-E799-E217-BED1-E68C672FBACD}"/>
              </a:ext>
            </a:extLst>
          </p:cNvPr>
          <p:cNvSpPr txBox="1"/>
          <p:nvPr/>
        </p:nvSpPr>
        <p:spPr>
          <a:xfrm>
            <a:off x="0" y="1037"/>
            <a:ext cx="12192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1: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nieuwsgierigheid prikkelen</a:t>
            </a:r>
          </a:p>
        </p:txBody>
      </p:sp>
      <p:sp>
        <p:nvSpPr>
          <p:cNvPr id="8" name="Tekstvak 7">
            <a:extLst>
              <a:ext uri="{FF2B5EF4-FFF2-40B4-BE49-F238E27FC236}">
                <a16:creationId xmlns:a16="http://schemas.microsoft.com/office/drawing/2014/main" id="{7EF1FE16-1383-8D15-7AD3-B7A2A6DB820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00C40E52-406E-EB39-4FBD-796E56E87A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EBAC4707-5527-B688-4EC5-5CFB3573AE4B}"/>
              </a:ext>
            </a:extLst>
          </p:cNvPr>
          <p:cNvSpPr txBox="1"/>
          <p:nvPr/>
        </p:nvSpPr>
        <p:spPr>
          <a:xfrm>
            <a:off x="0" y="301553"/>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3200" dirty="0">
                <a:solidFill>
                  <a:srgbClr val="E16C7F"/>
                </a:solidFill>
                <a:latin typeface="Kermit" panose="020F0503040000060003" pitchFamily="34" charset="0"/>
              </a:rPr>
              <a:t>The </a:t>
            </a:r>
            <a:r>
              <a:rPr lang="nl-NL" sz="3200" dirty="0" err="1">
                <a:solidFill>
                  <a:srgbClr val="E16C7F"/>
                </a:solidFill>
                <a:latin typeface="Kermit" panose="020F0503040000060003" pitchFamily="34" charset="0"/>
              </a:rPr>
              <a:t>epic</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journey</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plastic </a:t>
            </a:r>
            <a:r>
              <a:rPr lang="nl-NL" sz="3200" dirty="0" err="1">
                <a:solidFill>
                  <a:srgbClr val="E16C7F"/>
                </a:solidFill>
                <a:latin typeface="Kermit" panose="020F0503040000060003" pitchFamily="34" charset="0"/>
              </a:rPr>
              <a:t>ducks</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4" name="Tekstvak 3">
            <a:extLst>
              <a:ext uri="{FF2B5EF4-FFF2-40B4-BE49-F238E27FC236}">
                <a16:creationId xmlns:a16="http://schemas.microsoft.com/office/drawing/2014/main" id="{E65658AB-CFBB-5A9D-AAF0-474FE880A2DB}"/>
              </a:ext>
            </a:extLst>
          </p:cNvPr>
          <p:cNvSpPr txBox="1"/>
          <p:nvPr/>
        </p:nvSpPr>
        <p:spPr>
          <a:xfrm>
            <a:off x="3516990" y="5499164"/>
            <a:ext cx="5155079" cy="707886"/>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000" dirty="0">
                <a:solidFill>
                  <a:prstClr val="white"/>
                </a:solidFill>
                <a:latin typeface="Kermit" panose="020F0503040000060003" pitchFamily="34" charset="0"/>
              </a:rPr>
              <a:t>Op welke plekken eindigden de eendjes hun epische reis?</a:t>
            </a:r>
            <a:endParaRPr kumimoji="0" lang="nl-NL"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24F7CF4C-28C1-739A-55A4-B4C78822D6B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840054" y="1462772"/>
            <a:ext cx="1320365" cy="1381395"/>
          </a:xfrm>
          <a:prstGeom prst="rect">
            <a:avLst/>
          </a:prstGeom>
          <a:noFill/>
          <a:ln>
            <a:noFill/>
          </a:ln>
        </p:spPr>
      </p:pic>
      <p:sp>
        <p:nvSpPr>
          <p:cNvPr id="12" name="Tekstvak 11">
            <a:extLst>
              <a:ext uri="{FF2B5EF4-FFF2-40B4-BE49-F238E27FC236}">
                <a16:creationId xmlns:a16="http://schemas.microsoft.com/office/drawing/2014/main" id="{AF2A9980-4A13-B8BA-20E4-3308E844887C}"/>
              </a:ext>
            </a:extLst>
          </p:cNvPr>
          <p:cNvSpPr txBox="1"/>
          <p:nvPr/>
        </p:nvSpPr>
        <p:spPr>
          <a:xfrm>
            <a:off x="3516991" y="2709220"/>
            <a:ext cx="5155079" cy="707886"/>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Waarom vinden wetenschappers de reis van de eendjes </a:t>
            </a:r>
            <a:r>
              <a:rPr kumimoji="0" lang="nl-NL" sz="2000" b="0" i="0" u="none" strike="noStrike" kern="1200" cap="none" spc="0" normalizeH="0" baseline="0" noProof="0" dirty="0" err="1">
                <a:ln>
                  <a:noFill/>
                </a:ln>
                <a:solidFill>
                  <a:prstClr val="white"/>
                </a:solidFill>
                <a:effectLst/>
                <a:uLnTx/>
                <a:uFillTx/>
                <a:latin typeface="Kermit" panose="020F0503040000060003" pitchFamily="34" charset="0"/>
                <a:ea typeface="+mn-ea"/>
                <a:cs typeface="+mn-cs"/>
              </a:rPr>
              <a:t>intere</a:t>
            </a:r>
            <a:r>
              <a:rPr lang="nl-NL" sz="2000" dirty="0" err="1">
                <a:solidFill>
                  <a:prstClr val="white"/>
                </a:solidFill>
                <a:latin typeface="Kermit" panose="020F0503040000060003" pitchFamily="34" charset="0"/>
              </a:rPr>
              <a:t>ssant</a:t>
            </a:r>
            <a:r>
              <a:rPr lang="nl-NL" sz="2000" dirty="0">
                <a:solidFill>
                  <a:prstClr val="white"/>
                </a:solidFill>
                <a:latin typeface="Kermit" panose="020F0503040000060003" pitchFamily="34" charset="0"/>
              </a:rPr>
              <a:t>?</a:t>
            </a:r>
            <a:endParaRPr kumimoji="0" lang="nl-NL"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kstvak 13">
            <a:extLst>
              <a:ext uri="{FF2B5EF4-FFF2-40B4-BE49-F238E27FC236}">
                <a16:creationId xmlns:a16="http://schemas.microsoft.com/office/drawing/2014/main" id="{EEB0B112-95B7-DD75-516E-DDEBDD747AA3}"/>
              </a:ext>
            </a:extLst>
          </p:cNvPr>
          <p:cNvSpPr txBox="1"/>
          <p:nvPr/>
        </p:nvSpPr>
        <p:spPr>
          <a:xfrm>
            <a:off x="3516993" y="1597719"/>
            <a:ext cx="5155079" cy="400110"/>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000" dirty="0">
                <a:solidFill>
                  <a:prstClr val="white"/>
                </a:solidFill>
                <a:latin typeface="Kermit" panose="020F0503040000060003" pitchFamily="34" charset="0"/>
              </a:rPr>
              <a:t>Hoe zijn de eendjes te water geraakt?</a:t>
            </a:r>
            <a:endParaRPr kumimoji="0" lang="nl-NL"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Afbeelding 15">
            <a:extLst>
              <a:ext uri="{FF2B5EF4-FFF2-40B4-BE49-F238E27FC236}">
                <a16:creationId xmlns:a16="http://schemas.microsoft.com/office/drawing/2014/main" id="{D2948B23-2262-E4C7-B41C-D775DD3469A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rot="543441">
            <a:off x="9132222" y="4005274"/>
            <a:ext cx="1376556" cy="1394232"/>
          </a:xfrm>
          <a:prstGeom prst="rect">
            <a:avLst/>
          </a:prstGeom>
          <a:noFill/>
          <a:ln>
            <a:noFill/>
          </a:ln>
        </p:spPr>
      </p:pic>
      <p:sp>
        <p:nvSpPr>
          <p:cNvPr id="18" name="Tekstvak 17">
            <a:extLst>
              <a:ext uri="{FF2B5EF4-FFF2-40B4-BE49-F238E27FC236}">
                <a16:creationId xmlns:a16="http://schemas.microsoft.com/office/drawing/2014/main" id="{3B15181D-D061-B22B-ECA4-CA496C80C9E8}"/>
              </a:ext>
            </a:extLst>
          </p:cNvPr>
          <p:cNvSpPr txBox="1"/>
          <p:nvPr/>
        </p:nvSpPr>
        <p:spPr>
          <a:xfrm>
            <a:off x="3516990" y="4079887"/>
            <a:ext cx="5155079" cy="707886"/>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000" dirty="0">
                <a:solidFill>
                  <a:prstClr val="white"/>
                </a:solidFill>
                <a:latin typeface="Kermit" panose="020F0503040000060003" pitchFamily="34" charset="0"/>
              </a:rPr>
              <a:t>Hoe konden de eendjes zelfs in het ijs nog verder met hun reis?</a:t>
            </a:r>
            <a:endParaRPr kumimoji="0" lang="nl-NL"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5827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6000" b="-76000"/>
          </a:stretch>
        </a:blipFill>
        <a:effectLst/>
      </p:bgPr>
    </p:bg>
    <p:spTree>
      <p:nvGrpSpPr>
        <p:cNvPr id="1" name="">
          <a:extLst>
            <a:ext uri="{FF2B5EF4-FFF2-40B4-BE49-F238E27FC236}">
              <a16:creationId xmlns:a16="http://schemas.microsoft.com/office/drawing/2014/main" id="{6588C378-26A2-7B48-4972-ADED677D049A}"/>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3799880B-0BE8-EC22-E144-BA49BED6F474}"/>
              </a:ext>
            </a:extLst>
          </p:cNvPr>
          <p:cNvSpPr txBox="1"/>
          <p:nvPr/>
        </p:nvSpPr>
        <p:spPr>
          <a:xfrm>
            <a:off x="0" y="1037"/>
            <a:ext cx="12192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1: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voorkennis activeren</a:t>
            </a:r>
          </a:p>
        </p:txBody>
      </p:sp>
      <p:sp>
        <p:nvSpPr>
          <p:cNvPr id="8" name="Tekstvak 7">
            <a:extLst>
              <a:ext uri="{FF2B5EF4-FFF2-40B4-BE49-F238E27FC236}">
                <a16:creationId xmlns:a16="http://schemas.microsoft.com/office/drawing/2014/main" id="{3A088DF7-B76E-248F-355B-D384F45CFFC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6775429C-C655-26B1-EF41-1BC5B0EB9B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C2A53751-4558-C7C9-1F5C-F174CF96C7FE}"/>
              </a:ext>
            </a:extLst>
          </p:cNvPr>
          <p:cNvSpPr txBox="1"/>
          <p:nvPr/>
        </p:nvSpPr>
        <p:spPr>
          <a:xfrm>
            <a:off x="0" y="238053"/>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De oceanen</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24" name="Tekstvak 23">
            <a:extLst>
              <a:ext uri="{FF2B5EF4-FFF2-40B4-BE49-F238E27FC236}">
                <a16:creationId xmlns:a16="http://schemas.microsoft.com/office/drawing/2014/main" id="{EC55253C-AAF6-0797-C384-490818581B58}"/>
              </a:ext>
            </a:extLst>
          </p:cNvPr>
          <p:cNvSpPr txBox="1"/>
          <p:nvPr/>
        </p:nvSpPr>
        <p:spPr>
          <a:xfrm>
            <a:off x="5985168" y="5813626"/>
            <a:ext cx="3314700" cy="523220"/>
          </a:xfrm>
          <a:prstGeom prst="rect">
            <a:avLst/>
          </a:prstGeom>
          <a:solidFill>
            <a:srgbClr val="E16C7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Hoe heten de oceanen ook alweer?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Schrijf de namen op je wisbordje.</a:t>
            </a: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9984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6000" b="-76000"/>
          </a:stretch>
        </a:blipFill>
        <a:effectLst/>
      </p:bgPr>
    </p:bg>
    <p:spTree>
      <p:nvGrpSpPr>
        <p:cNvPr id="1" name="">
          <a:extLst>
            <a:ext uri="{FF2B5EF4-FFF2-40B4-BE49-F238E27FC236}">
              <a16:creationId xmlns:a16="http://schemas.microsoft.com/office/drawing/2014/main" id="{65E22260-CF6D-4E1B-2914-DD67205A3103}"/>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E48448A0-3BD0-C37F-FE5B-E40D68F40F06}"/>
              </a:ext>
            </a:extLst>
          </p:cNvPr>
          <p:cNvSpPr txBox="1"/>
          <p:nvPr/>
        </p:nvSpPr>
        <p:spPr>
          <a:xfrm>
            <a:off x="0" y="1037"/>
            <a:ext cx="12192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1: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voorkennis activeren</a:t>
            </a:r>
          </a:p>
        </p:txBody>
      </p:sp>
      <p:sp>
        <p:nvSpPr>
          <p:cNvPr id="8" name="Tekstvak 7">
            <a:extLst>
              <a:ext uri="{FF2B5EF4-FFF2-40B4-BE49-F238E27FC236}">
                <a16:creationId xmlns:a16="http://schemas.microsoft.com/office/drawing/2014/main" id="{56EF04EC-16DD-CAFC-3D60-8B00A01CD70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2BD38564-9BFB-8EAA-D884-811C1BE0DC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EB4B7C8D-E90C-7273-A1E4-4CFEC66D6CB3}"/>
              </a:ext>
            </a:extLst>
          </p:cNvPr>
          <p:cNvSpPr txBox="1"/>
          <p:nvPr/>
        </p:nvSpPr>
        <p:spPr>
          <a:xfrm>
            <a:off x="0" y="238053"/>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De oceanen</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24" name="Tekstvak 23">
            <a:extLst>
              <a:ext uri="{FF2B5EF4-FFF2-40B4-BE49-F238E27FC236}">
                <a16:creationId xmlns:a16="http://schemas.microsoft.com/office/drawing/2014/main" id="{466B4EF0-5E85-2FA6-470F-44CC89751B2A}"/>
              </a:ext>
            </a:extLst>
          </p:cNvPr>
          <p:cNvSpPr txBox="1"/>
          <p:nvPr/>
        </p:nvSpPr>
        <p:spPr>
          <a:xfrm>
            <a:off x="7190515" y="3808180"/>
            <a:ext cx="935178" cy="52322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Indische Oceaan</a:t>
            </a:r>
            <a:endParaRPr kumimoji="0" lang="nl-NL" sz="18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3" name="Tekstvak 2">
            <a:extLst>
              <a:ext uri="{FF2B5EF4-FFF2-40B4-BE49-F238E27FC236}">
                <a16:creationId xmlns:a16="http://schemas.microsoft.com/office/drawing/2014/main" id="{28E5739C-CA84-83AB-8396-EBD3AEE8B907}"/>
              </a:ext>
            </a:extLst>
          </p:cNvPr>
          <p:cNvSpPr txBox="1"/>
          <p:nvPr/>
        </p:nvSpPr>
        <p:spPr>
          <a:xfrm>
            <a:off x="4080170" y="2738701"/>
            <a:ext cx="1146458" cy="52322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Atlantische Oceaan</a:t>
            </a:r>
            <a:endParaRPr kumimoji="0" lang="nl-NL" sz="18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5" name="Tekstvak 4">
            <a:extLst>
              <a:ext uri="{FF2B5EF4-FFF2-40B4-BE49-F238E27FC236}">
                <a16:creationId xmlns:a16="http://schemas.microsoft.com/office/drawing/2014/main" id="{59A0EED2-F4EE-74E7-BCF1-61980622D13B}"/>
              </a:ext>
            </a:extLst>
          </p:cNvPr>
          <p:cNvSpPr txBox="1"/>
          <p:nvPr/>
        </p:nvSpPr>
        <p:spPr>
          <a:xfrm>
            <a:off x="1810743" y="3643081"/>
            <a:ext cx="935178" cy="73866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Grote of Stille Oceaan</a:t>
            </a:r>
            <a:endParaRPr kumimoji="0" lang="nl-NL" sz="18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10" name="Tekstvak 9">
            <a:extLst>
              <a:ext uri="{FF2B5EF4-FFF2-40B4-BE49-F238E27FC236}">
                <a16:creationId xmlns:a16="http://schemas.microsoft.com/office/drawing/2014/main" id="{FE5E4C5F-5862-6F91-C27A-773978970D80}"/>
              </a:ext>
            </a:extLst>
          </p:cNvPr>
          <p:cNvSpPr txBox="1"/>
          <p:nvPr/>
        </p:nvSpPr>
        <p:spPr>
          <a:xfrm>
            <a:off x="9881015" y="2630979"/>
            <a:ext cx="935178" cy="73866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Grote of Stille Oceaan</a:t>
            </a:r>
            <a:endParaRPr kumimoji="0" lang="nl-NL" sz="18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13" name="Tekstvak 12">
            <a:extLst>
              <a:ext uri="{FF2B5EF4-FFF2-40B4-BE49-F238E27FC236}">
                <a16:creationId xmlns:a16="http://schemas.microsoft.com/office/drawing/2014/main" id="{46A36720-68CE-7EA8-C9E5-BAEEC0749383}"/>
              </a:ext>
            </a:extLst>
          </p:cNvPr>
          <p:cNvSpPr txBox="1"/>
          <p:nvPr/>
        </p:nvSpPr>
        <p:spPr>
          <a:xfrm>
            <a:off x="5566065" y="5468419"/>
            <a:ext cx="990598" cy="52322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Zuidelijke Oceaan</a:t>
            </a:r>
            <a:endParaRPr kumimoji="0" lang="nl-NL" sz="18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15" name="Tekstvak 14">
            <a:extLst>
              <a:ext uri="{FF2B5EF4-FFF2-40B4-BE49-F238E27FC236}">
                <a16:creationId xmlns:a16="http://schemas.microsoft.com/office/drawing/2014/main" id="{BB8FA405-2CED-1F39-8434-2412F156CB2A}"/>
              </a:ext>
            </a:extLst>
          </p:cNvPr>
          <p:cNvSpPr txBox="1"/>
          <p:nvPr/>
        </p:nvSpPr>
        <p:spPr>
          <a:xfrm>
            <a:off x="5745640" y="798234"/>
            <a:ext cx="1129944" cy="52322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400" dirty="0">
                <a:solidFill>
                  <a:srgbClr val="E16C7F"/>
                </a:solidFill>
                <a:latin typeface="Kermit" panose="020F0503040000060003" pitchFamily="34" charset="0"/>
              </a:rPr>
              <a:t>Noordelijke IJszee</a:t>
            </a:r>
            <a:endParaRPr kumimoji="0" lang="nl-NL" sz="18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14279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A9B3A-ED43-02C0-1055-4A370E7969ED}"/>
            </a:ext>
          </a:extLst>
        </p:cNvPr>
        <p:cNvGrpSpPr/>
        <p:nvPr/>
      </p:nvGrpSpPr>
      <p:grpSpPr>
        <a:xfrm>
          <a:off x="0" y="0"/>
          <a:ext cx="0" cy="0"/>
          <a:chOff x="0" y="0"/>
          <a:chExt cx="0" cy="0"/>
        </a:xfrm>
      </p:grpSpPr>
      <p:pic>
        <p:nvPicPr>
          <p:cNvPr id="20" name="Afbeelding 19">
            <a:extLst>
              <a:ext uri="{FF2B5EF4-FFF2-40B4-BE49-F238E27FC236}">
                <a16:creationId xmlns:a16="http://schemas.microsoft.com/office/drawing/2014/main" id="{37B5DE41-FE34-BC28-DD87-DEC776FF08C3}"/>
              </a:ext>
            </a:extLst>
          </p:cNvPr>
          <p:cNvPicPr>
            <a:picLocks noChangeAspect="1"/>
          </p:cNvPicPr>
          <p:nvPr/>
        </p:nvPicPr>
        <p:blipFill>
          <a:blip r:embed="rId3"/>
          <a:stretch>
            <a:fillRect/>
          </a:stretch>
        </p:blipFill>
        <p:spPr>
          <a:xfrm>
            <a:off x="525579" y="954108"/>
            <a:ext cx="8130053" cy="4680159"/>
          </a:xfrm>
          <a:prstGeom prst="rect">
            <a:avLst/>
          </a:prstGeom>
        </p:spPr>
      </p:pic>
      <p:sp>
        <p:nvSpPr>
          <p:cNvPr id="11" name="Tekstvak 10">
            <a:extLst>
              <a:ext uri="{FF2B5EF4-FFF2-40B4-BE49-F238E27FC236}">
                <a16:creationId xmlns:a16="http://schemas.microsoft.com/office/drawing/2014/main" id="{218955C1-329B-07A5-3819-8E971D83E258}"/>
              </a:ext>
            </a:extLst>
          </p:cNvPr>
          <p:cNvSpPr txBox="1"/>
          <p:nvPr/>
        </p:nvSpPr>
        <p:spPr>
          <a:xfrm>
            <a:off x="0" y="0"/>
            <a:ext cx="12192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nieuwe kennis aanbieden </a:t>
            </a:r>
          </a:p>
        </p:txBody>
      </p:sp>
      <p:sp>
        <p:nvSpPr>
          <p:cNvPr id="13" name="Tekstvak 12">
            <a:extLst>
              <a:ext uri="{FF2B5EF4-FFF2-40B4-BE49-F238E27FC236}">
                <a16:creationId xmlns:a16="http://schemas.microsoft.com/office/drawing/2014/main" id="{497269E4-3319-6AD0-96C0-B30C1C84315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EB0DA8BD-88F5-6312-B541-9BEBEEBE7D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6B2A747E-7AD6-4A2B-5BBC-40565180E2D8}"/>
              </a:ext>
            </a:extLst>
          </p:cNvPr>
          <p:cNvSpPr txBox="1"/>
          <p:nvPr/>
        </p:nvSpPr>
        <p:spPr>
          <a:xfrm>
            <a:off x="-1062593" y="598703"/>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Overal badeendjes</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5" name="Tekstvak 4">
            <a:extLst>
              <a:ext uri="{FF2B5EF4-FFF2-40B4-BE49-F238E27FC236}">
                <a16:creationId xmlns:a16="http://schemas.microsoft.com/office/drawing/2014/main" id="{30E06558-34A9-4BF6-E98B-FA94351E4C64}"/>
              </a:ext>
            </a:extLst>
          </p:cNvPr>
          <p:cNvSpPr txBox="1"/>
          <p:nvPr/>
        </p:nvSpPr>
        <p:spPr>
          <a:xfrm>
            <a:off x="8887694" y="4413312"/>
            <a:ext cx="2778727" cy="738664"/>
          </a:xfrm>
          <a:prstGeom prst="rect">
            <a:avLst/>
          </a:prstGeom>
          <a:solidFill>
            <a:srgbClr val="E16C7F"/>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Hoe hebben de badeendjes bijgedragen aan het ontdekken van de golfstroom?</a:t>
            </a: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kstvak 6">
            <a:extLst>
              <a:ext uri="{FF2B5EF4-FFF2-40B4-BE49-F238E27FC236}">
                <a16:creationId xmlns:a16="http://schemas.microsoft.com/office/drawing/2014/main" id="{09172C97-832D-A6D8-B8FD-4F253E442169}"/>
              </a:ext>
            </a:extLst>
          </p:cNvPr>
          <p:cNvSpPr txBox="1"/>
          <p:nvPr/>
        </p:nvSpPr>
        <p:spPr>
          <a:xfrm>
            <a:off x="1141980" y="5690515"/>
            <a:ext cx="7066843"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srgbClr val="E7E6E6">
                    <a:lumMod val="50000"/>
                  </a:srgbClr>
                </a:solidFill>
                <a:effectLst/>
                <a:uLnTx/>
                <a:uFillTx/>
                <a:latin typeface="Kermit" panose="020F0503040000060003" pitchFamily="34" charset="0"/>
                <a:ea typeface="+mn-ea"/>
                <a:cs typeface="+mn-cs"/>
                <a:hlinkClick r:id="rId5">
                  <a:extLst>
                    <a:ext uri="{A12FA001-AC4F-418D-AE19-62706E023703}">
                      <ahyp:hlinkClr xmlns:ahyp="http://schemas.microsoft.com/office/drawing/2018/hyperlinkcolor" val="tx"/>
                    </a:ext>
                  </a:extLst>
                </a:hlinkClick>
              </a:rPr>
              <a:t>https://schooltv.nl/video-item/hoe-stroomt-het-water-in-de-oceanen-oceaanstromen-vervoeren-warmte-en-voedsel-over-de-hele-aarde</a:t>
            </a:r>
            <a:r>
              <a:rPr kumimoji="0" lang="nl-NL" sz="1200" b="0" i="0" u="none" strike="noStrike" kern="1200" cap="none" spc="0" normalizeH="0" baseline="0" noProof="0" dirty="0">
                <a:ln>
                  <a:noFill/>
                </a:ln>
                <a:solidFill>
                  <a:srgbClr val="E7E6E6">
                    <a:lumMod val="50000"/>
                  </a:srgbClr>
                </a:solidFill>
                <a:effectLst/>
                <a:uLnTx/>
                <a:uFillTx/>
                <a:latin typeface="Kermit" panose="020F0503040000060003" pitchFamily="34" charset="0"/>
                <a:ea typeface="+mn-ea"/>
                <a:cs typeface="+mn-cs"/>
              </a:rPr>
              <a:t> (06:40). </a:t>
            </a:r>
          </a:p>
        </p:txBody>
      </p:sp>
      <p:pic>
        <p:nvPicPr>
          <p:cNvPr id="12" name="Afbeelding 11">
            <a:extLst>
              <a:ext uri="{FF2B5EF4-FFF2-40B4-BE49-F238E27FC236}">
                <a16:creationId xmlns:a16="http://schemas.microsoft.com/office/drawing/2014/main" id="{6C4472A3-4200-49D2-5441-0E1D9ECE94C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226598" y="4252253"/>
            <a:ext cx="795424" cy="803774"/>
          </a:xfrm>
          <a:prstGeom prst="rect">
            <a:avLst/>
          </a:prstGeom>
          <a:noFill/>
          <a:ln>
            <a:noFill/>
          </a:ln>
        </p:spPr>
      </p:pic>
      <p:sp>
        <p:nvSpPr>
          <p:cNvPr id="16" name="Tekstvak 15">
            <a:extLst>
              <a:ext uri="{FF2B5EF4-FFF2-40B4-BE49-F238E27FC236}">
                <a16:creationId xmlns:a16="http://schemas.microsoft.com/office/drawing/2014/main" id="{6E4B420C-FC5B-30EF-F12B-2518A3CB2C0C}"/>
              </a:ext>
            </a:extLst>
          </p:cNvPr>
          <p:cNvSpPr txBox="1"/>
          <p:nvPr/>
        </p:nvSpPr>
        <p:spPr>
          <a:xfrm>
            <a:off x="8887694" y="3418917"/>
            <a:ext cx="2778727" cy="523220"/>
          </a:xfrm>
          <a:prstGeom prst="rect">
            <a:avLst/>
          </a:prstGeom>
          <a:solidFill>
            <a:srgbClr val="E16C7F"/>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Wat bedoelt Erik met “Rivieren van water in de oceaan”?</a:t>
            </a: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Afbeelding 17">
            <a:extLst>
              <a:ext uri="{FF2B5EF4-FFF2-40B4-BE49-F238E27FC236}">
                <a16:creationId xmlns:a16="http://schemas.microsoft.com/office/drawing/2014/main" id="{E8A538E6-DE7D-2487-8034-B27DAC5FA82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8208823" y="3277381"/>
            <a:ext cx="795424" cy="832190"/>
          </a:xfrm>
          <a:prstGeom prst="rect">
            <a:avLst/>
          </a:prstGeom>
          <a:noFill/>
          <a:ln>
            <a:noFill/>
          </a:ln>
        </p:spPr>
      </p:pic>
    </p:spTree>
    <p:extLst>
      <p:ext uri="{BB962C8B-B14F-4D97-AF65-F5344CB8AC3E}">
        <p14:creationId xmlns:p14="http://schemas.microsoft.com/office/powerpoint/2010/main" val="330970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354FE-77B2-5656-EF95-64420A1E9A46}"/>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F152E9FC-CC02-5ADB-4B07-3CBC0ECAD56B}"/>
              </a:ext>
            </a:extLst>
          </p:cNvPr>
          <p:cNvSpPr txBox="1"/>
          <p:nvPr/>
        </p:nvSpPr>
        <p:spPr>
          <a:xfrm>
            <a:off x="1856089" y="0"/>
            <a:ext cx="605468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nieuwe kennis aanbieden</a:t>
            </a:r>
          </a:p>
        </p:txBody>
      </p:sp>
      <p:sp>
        <p:nvSpPr>
          <p:cNvPr id="13" name="Tekstvak 12">
            <a:extLst>
              <a:ext uri="{FF2B5EF4-FFF2-40B4-BE49-F238E27FC236}">
                <a16:creationId xmlns:a16="http://schemas.microsoft.com/office/drawing/2014/main" id="{4791F987-273A-82C4-89FA-6B6BCEEA71A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3D3BA2BD-42FC-2A65-91BA-35178C95F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4" name="Afbeelding 3">
            <a:extLst>
              <a:ext uri="{FF2B5EF4-FFF2-40B4-BE49-F238E27FC236}">
                <a16:creationId xmlns:a16="http://schemas.microsoft.com/office/drawing/2014/main" id="{59E6398B-B390-0A3E-24E2-DE91D75FCD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5658" y="1282511"/>
            <a:ext cx="8136082" cy="4068041"/>
          </a:xfrm>
          <a:prstGeom prst="rect">
            <a:avLst/>
          </a:prstGeom>
        </p:spPr>
      </p:pic>
      <p:sp>
        <p:nvSpPr>
          <p:cNvPr id="15" name="Tekstvak 14">
            <a:extLst>
              <a:ext uri="{FF2B5EF4-FFF2-40B4-BE49-F238E27FC236}">
                <a16:creationId xmlns:a16="http://schemas.microsoft.com/office/drawing/2014/main" id="{4EE906E6-5823-1440-3EB0-3DFF4924574A}"/>
              </a:ext>
            </a:extLst>
          </p:cNvPr>
          <p:cNvSpPr txBox="1"/>
          <p:nvPr/>
        </p:nvSpPr>
        <p:spPr>
          <a:xfrm>
            <a:off x="1192011" y="210967"/>
            <a:ext cx="813608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De Golfstroom</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cxnSp>
        <p:nvCxnSpPr>
          <p:cNvPr id="6" name="Rechte verbindingslijn 5">
            <a:extLst>
              <a:ext uri="{FF2B5EF4-FFF2-40B4-BE49-F238E27FC236}">
                <a16:creationId xmlns:a16="http://schemas.microsoft.com/office/drawing/2014/main" id="{C217FD80-412F-7D47-ECF0-410B0326B8B0}"/>
              </a:ext>
            </a:extLst>
          </p:cNvPr>
          <p:cNvCxnSpPr>
            <a:cxnSpLocks/>
          </p:cNvCxnSpPr>
          <p:nvPr/>
        </p:nvCxnSpPr>
        <p:spPr>
          <a:xfrm flipV="1">
            <a:off x="1198360" y="3316531"/>
            <a:ext cx="9534206" cy="1"/>
          </a:xfrm>
          <a:prstGeom prst="line">
            <a:avLst/>
          </a:prstGeom>
          <a:ln w="38100">
            <a:solidFill>
              <a:srgbClr val="E16C7F"/>
            </a:solidFill>
          </a:ln>
        </p:spPr>
        <p:style>
          <a:lnRef idx="1">
            <a:schemeClr val="accent1"/>
          </a:lnRef>
          <a:fillRef idx="0">
            <a:schemeClr val="accent1"/>
          </a:fillRef>
          <a:effectRef idx="0">
            <a:schemeClr val="accent1"/>
          </a:effectRef>
          <a:fontRef idx="minor">
            <a:schemeClr val="tx1"/>
          </a:fontRef>
        </p:style>
      </p:cxnSp>
      <p:sp>
        <p:nvSpPr>
          <p:cNvPr id="20" name="Tekstvak 19">
            <a:extLst>
              <a:ext uri="{FF2B5EF4-FFF2-40B4-BE49-F238E27FC236}">
                <a16:creationId xmlns:a16="http://schemas.microsoft.com/office/drawing/2014/main" id="{A29765A2-D2DE-9B7F-0166-B84249F38306}"/>
              </a:ext>
            </a:extLst>
          </p:cNvPr>
          <p:cNvSpPr txBox="1"/>
          <p:nvPr/>
        </p:nvSpPr>
        <p:spPr>
          <a:xfrm>
            <a:off x="541471" y="980190"/>
            <a:ext cx="2215379" cy="738664"/>
          </a:xfrm>
          <a:prstGeom prst="rect">
            <a:avLst/>
          </a:prstGeom>
          <a:solidFill>
            <a:srgbClr val="E16C7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Koud zeewater valt naar de bodem van de zee bij de Polen.</a:t>
            </a: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Tekstvak 21">
            <a:extLst>
              <a:ext uri="{FF2B5EF4-FFF2-40B4-BE49-F238E27FC236}">
                <a16:creationId xmlns:a16="http://schemas.microsoft.com/office/drawing/2014/main" id="{9C69C23B-73EE-86BE-2B9A-09404E374232}"/>
              </a:ext>
            </a:extLst>
          </p:cNvPr>
          <p:cNvSpPr txBox="1"/>
          <p:nvPr/>
        </p:nvSpPr>
        <p:spPr>
          <a:xfrm>
            <a:off x="8619772" y="2951268"/>
            <a:ext cx="2420199" cy="738664"/>
          </a:xfrm>
          <a:prstGeom prst="rect">
            <a:avLst/>
          </a:prstGeom>
          <a:solidFill>
            <a:srgbClr val="E16C7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Bij de Evenaar is het water opgewarmd en komt het weer naar boven.</a:t>
            </a: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Tekstvak 27">
            <a:extLst>
              <a:ext uri="{FF2B5EF4-FFF2-40B4-BE49-F238E27FC236}">
                <a16:creationId xmlns:a16="http://schemas.microsoft.com/office/drawing/2014/main" id="{145C880B-05EB-E945-4A43-EB4CCB15A8CF}"/>
              </a:ext>
            </a:extLst>
          </p:cNvPr>
          <p:cNvSpPr txBox="1"/>
          <p:nvPr/>
        </p:nvSpPr>
        <p:spPr>
          <a:xfrm>
            <a:off x="8619771" y="4039065"/>
            <a:ext cx="2420199" cy="954107"/>
          </a:xfrm>
          <a:prstGeom prst="rect">
            <a:avLst/>
          </a:prstGeom>
          <a:solidFill>
            <a:schemeClr val="bg1"/>
          </a:solidFill>
          <a:ln w="28575">
            <a:solidFill>
              <a:srgbClr val="E16C7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Maar ook: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Wind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Verschillen tussen zoet en zout water</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kstvak 31">
            <a:extLst>
              <a:ext uri="{FF2B5EF4-FFF2-40B4-BE49-F238E27FC236}">
                <a16:creationId xmlns:a16="http://schemas.microsoft.com/office/drawing/2014/main" id="{7E302C43-3DB5-8F55-CC53-842A774B08E6}"/>
              </a:ext>
            </a:extLst>
          </p:cNvPr>
          <p:cNvSpPr txBox="1"/>
          <p:nvPr/>
        </p:nvSpPr>
        <p:spPr>
          <a:xfrm>
            <a:off x="8934220" y="4986832"/>
            <a:ext cx="2734614" cy="738664"/>
          </a:xfrm>
          <a:prstGeom prst="rect">
            <a:avLst/>
          </a:prstGeom>
          <a:solidFill>
            <a:srgbClr val="E16C7F"/>
          </a:solid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Op welke manier zou de wind invloed kunnen uitoefenen op de Golfstroom?</a:t>
            </a: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4" name="Afbeelding 33">
            <a:extLst>
              <a:ext uri="{FF2B5EF4-FFF2-40B4-BE49-F238E27FC236}">
                <a16:creationId xmlns:a16="http://schemas.microsoft.com/office/drawing/2014/main" id="{34CC621A-5A0B-2EDD-C888-AE536A57D21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327715" y="4853069"/>
            <a:ext cx="795424" cy="803774"/>
          </a:xfrm>
          <a:prstGeom prst="rect">
            <a:avLst/>
          </a:prstGeom>
          <a:noFill/>
          <a:ln>
            <a:noFill/>
          </a:ln>
        </p:spPr>
      </p:pic>
      <p:sp>
        <p:nvSpPr>
          <p:cNvPr id="3" name="Tekstvak 2">
            <a:extLst>
              <a:ext uri="{FF2B5EF4-FFF2-40B4-BE49-F238E27FC236}">
                <a16:creationId xmlns:a16="http://schemas.microsoft.com/office/drawing/2014/main" id="{DEB18249-C794-DB25-8FAE-3814E650EF53}"/>
              </a:ext>
            </a:extLst>
          </p:cNvPr>
          <p:cNvSpPr txBox="1"/>
          <p:nvPr/>
        </p:nvSpPr>
        <p:spPr>
          <a:xfrm>
            <a:off x="1253373" y="5392350"/>
            <a:ext cx="7066843" cy="461665"/>
          </a:xfrm>
          <a:prstGeom prst="rect">
            <a:avLst/>
          </a:prstGeom>
          <a:noFill/>
        </p:spPr>
        <p:txBody>
          <a:bodyPr wrap="square">
            <a:spAutoFit/>
          </a:bodyPr>
          <a:lstStyle/>
          <a:p>
            <a:pPr algn="ctr"/>
            <a:r>
              <a:rPr lang="nl-NL" sz="1200" dirty="0">
                <a:solidFill>
                  <a:schemeClr val="bg2">
                    <a:lumMod val="50000"/>
                  </a:schemeClr>
                </a:solidFill>
                <a:latin typeface="Kermit" panose="020F0503040000060003" pitchFamily="34" charset="0"/>
                <a:hlinkClick r:id="rId6">
                  <a:extLst>
                    <a:ext uri="{A12FA001-AC4F-418D-AE19-62706E023703}">
                      <ahyp:hlinkClr xmlns:ahyp="http://schemas.microsoft.com/office/drawing/2018/hyperlinkcolor" val="tx"/>
                    </a:ext>
                  </a:extLst>
                </a:hlinkClick>
              </a:rPr>
              <a:t>https://schooltv.nl/video-item/welke-invloed-hebben-de-oceanen-op-het-klimaat-stromingen-in-de-oceaan-transporteren-warm-en-koud</a:t>
            </a:r>
            <a:r>
              <a:rPr lang="nl-NL" sz="1200" dirty="0">
                <a:solidFill>
                  <a:schemeClr val="bg2">
                    <a:lumMod val="50000"/>
                  </a:schemeClr>
                </a:solidFill>
                <a:latin typeface="Kermit" panose="020F0503040000060003" pitchFamily="34" charset="0"/>
              </a:rPr>
              <a:t> (02:47). </a:t>
            </a:r>
          </a:p>
        </p:txBody>
      </p:sp>
    </p:spTree>
    <p:extLst>
      <p:ext uri="{BB962C8B-B14F-4D97-AF65-F5344CB8AC3E}">
        <p14:creationId xmlns:p14="http://schemas.microsoft.com/office/powerpoint/2010/main" val="41213651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F4EB644C-C10E-7E4B-2FE2-6ADB885873AD}"/>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23BEB623-B859-7696-B8EB-E7CF04FAFC8A}"/>
              </a:ext>
            </a:extLst>
          </p:cNvPr>
          <p:cNvSpPr txBox="1"/>
          <p:nvPr/>
        </p:nvSpPr>
        <p:spPr>
          <a:xfrm>
            <a:off x="3131439" y="0"/>
            <a:ext cx="605468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nieuwe kennis aanbieden</a:t>
            </a:r>
          </a:p>
        </p:txBody>
      </p:sp>
      <p:sp>
        <p:nvSpPr>
          <p:cNvPr id="13" name="Tekstvak 12">
            <a:extLst>
              <a:ext uri="{FF2B5EF4-FFF2-40B4-BE49-F238E27FC236}">
                <a16:creationId xmlns:a16="http://schemas.microsoft.com/office/drawing/2014/main" id="{4FBDCEDE-CEA2-6A00-34FF-8A5C0A9355B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C89FD9C2-88B2-84EF-69FE-01FCF329B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pic>
        <p:nvPicPr>
          <p:cNvPr id="4" name="Afbeelding 3">
            <a:extLst>
              <a:ext uri="{FF2B5EF4-FFF2-40B4-BE49-F238E27FC236}">
                <a16:creationId xmlns:a16="http://schemas.microsoft.com/office/drawing/2014/main" id="{3022286C-3B25-0724-4824-81692ECD21CB}"/>
              </a:ext>
            </a:extLst>
          </p:cNvPr>
          <p:cNvPicPr>
            <a:picLocks noChangeAspect="1"/>
          </p:cNvPicPr>
          <p:nvPr/>
        </p:nvPicPr>
        <p:blipFill>
          <a:blip r:embed="rId4">
            <a:extLst>
              <a:ext uri="{28A0092B-C50C-407E-A947-70E740481C1C}">
                <a14:useLocalDpi xmlns:a14="http://schemas.microsoft.com/office/drawing/2010/main" val="0"/>
              </a:ext>
            </a:extLst>
          </a:blip>
          <a:srcRect r="60991"/>
          <a:stretch>
            <a:fillRect/>
          </a:stretch>
        </p:blipFill>
        <p:spPr>
          <a:xfrm>
            <a:off x="1453781" y="901556"/>
            <a:ext cx="4268710" cy="5471386"/>
          </a:xfrm>
          <a:prstGeom prst="rect">
            <a:avLst/>
          </a:prstGeom>
        </p:spPr>
      </p:pic>
      <p:sp>
        <p:nvSpPr>
          <p:cNvPr id="15" name="Tekstvak 14">
            <a:extLst>
              <a:ext uri="{FF2B5EF4-FFF2-40B4-BE49-F238E27FC236}">
                <a16:creationId xmlns:a16="http://schemas.microsoft.com/office/drawing/2014/main" id="{9CDB831C-99C2-7623-BA2F-7555B0D93778}"/>
              </a:ext>
            </a:extLst>
          </p:cNvPr>
          <p:cNvSpPr txBox="1"/>
          <p:nvPr/>
        </p:nvSpPr>
        <p:spPr>
          <a:xfrm>
            <a:off x="2070316" y="210967"/>
            <a:ext cx="813608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Temperatuurverschil</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cxnSp>
        <p:nvCxnSpPr>
          <p:cNvPr id="6" name="Rechte verbindingslijn 5">
            <a:extLst>
              <a:ext uri="{FF2B5EF4-FFF2-40B4-BE49-F238E27FC236}">
                <a16:creationId xmlns:a16="http://schemas.microsoft.com/office/drawing/2014/main" id="{6BB32931-B646-640D-0FEB-A09238D66ED7}"/>
              </a:ext>
            </a:extLst>
          </p:cNvPr>
          <p:cNvCxnSpPr>
            <a:cxnSpLocks/>
            <a:stCxn id="4" idx="1"/>
            <a:endCxn id="4" idx="3"/>
          </p:cNvCxnSpPr>
          <p:nvPr/>
        </p:nvCxnSpPr>
        <p:spPr>
          <a:xfrm>
            <a:off x="1453781" y="3637249"/>
            <a:ext cx="4268710" cy="0"/>
          </a:xfrm>
          <a:prstGeom prst="line">
            <a:avLst/>
          </a:prstGeom>
          <a:ln w="38100">
            <a:solidFill>
              <a:srgbClr val="E16C7F"/>
            </a:solidFill>
          </a:ln>
        </p:spPr>
        <p:style>
          <a:lnRef idx="1">
            <a:schemeClr val="accent1"/>
          </a:lnRef>
          <a:fillRef idx="0">
            <a:schemeClr val="accent1"/>
          </a:fillRef>
          <a:effectRef idx="0">
            <a:schemeClr val="accent1"/>
          </a:effectRef>
          <a:fontRef idx="minor">
            <a:schemeClr val="tx1"/>
          </a:fontRef>
        </p:style>
      </p:cxnSp>
      <p:sp>
        <p:nvSpPr>
          <p:cNvPr id="28" name="Tekstvak 27">
            <a:extLst>
              <a:ext uri="{FF2B5EF4-FFF2-40B4-BE49-F238E27FC236}">
                <a16:creationId xmlns:a16="http://schemas.microsoft.com/office/drawing/2014/main" id="{9EC3F498-B227-9C66-508C-F800834199CB}"/>
              </a:ext>
            </a:extLst>
          </p:cNvPr>
          <p:cNvSpPr txBox="1"/>
          <p:nvPr/>
        </p:nvSpPr>
        <p:spPr>
          <a:xfrm>
            <a:off x="1646315" y="1971219"/>
            <a:ext cx="850178" cy="307777"/>
          </a:xfrm>
          <a:prstGeom prst="rect">
            <a:avLst/>
          </a:prstGeom>
          <a:solidFill>
            <a:schemeClr val="bg1"/>
          </a:solidFill>
          <a:ln w="28575">
            <a:solidFill>
              <a:srgbClr val="E16C7F"/>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Canada </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kstvak 31">
            <a:extLst>
              <a:ext uri="{FF2B5EF4-FFF2-40B4-BE49-F238E27FC236}">
                <a16:creationId xmlns:a16="http://schemas.microsoft.com/office/drawing/2014/main" id="{B94C1E65-1FE8-A149-E7A5-12F40861E2A0}"/>
              </a:ext>
            </a:extLst>
          </p:cNvPr>
          <p:cNvSpPr txBox="1"/>
          <p:nvPr/>
        </p:nvSpPr>
        <p:spPr>
          <a:xfrm>
            <a:off x="6836664" y="1859483"/>
            <a:ext cx="2999465" cy="523220"/>
          </a:xfrm>
          <a:prstGeom prst="rect">
            <a:avLst/>
          </a:prstGeom>
          <a:solidFill>
            <a:schemeClr val="bg1"/>
          </a:solidFill>
          <a:ln w="19050">
            <a:solidFill>
              <a:srgbClr val="E16C7F"/>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Canada en Nederland liggen even ver van de Evenaar vandaan. </a:t>
            </a:r>
          </a:p>
        </p:txBody>
      </p:sp>
      <p:pic>
        <p:nvPicPr>
          <p:cNvPr id="8" name="Afbeelding 7">
            <a:extLst>
              <a:ext uri="{FF2B5EF4-FFF2-40B4-BE49-F238E27FC236}">
                <a16:creationId xmlns:a16="http://schemas.microsoft.com/office/drawing/2014/main" id="{3BD90335-DE1A-CDEB-8EF0-954C562154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2116" y="1455182"/>
            <a:ext cx="603144" cy="852701"/>
          </a:xfrm>
          <a:prstGeom prst="rect">
            <a:avLst/>
          </a:prstGeom>
        </p:spPr>
      </p:pic>
      <p:sp>
        <p:nvSpPr>
          <p:cNvPr id="18" name="Tekstvak 17">
            <a:extLst>
              <a:ext uri="{FF2B5EF4-FFF2-40B4-BE49-F238E27FC236}">
                <a16:creationId xmlns:a16="http://schemas.microsoft.com/office/drawing/2014/main" id="{785F9F96-8AD8-4BDF-5224-00204AB161EA}"/>
              </a:ext>
            </a:extLst>
          </p:cNvPr>
          <p:cNvSpPr txBox="1"/>
          <p:nvPr/>
        </p:nvSpPr>
        <p:spPr>
          <a:xfrm>
            <a:off x="4505831" y="1967205"/>
            <a:ext cx="1040729" cy="307777"/>
          </a:xfrm>
          <a:prstGeom prst="rect">
            <a:avLst/>
          </a:prstGeom>
          <a:solidFill>
            <a:schemeClr val="bg1"/>
          </a:solidFill>
          <a:ln w="28575">
            <a:solidFill>
              <a:srgbClr val="E16C7F"/>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Nederland </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CCA0EEC3-0C01-93D2-F168-570FC1100C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8231" y="1459198"/>
            <a:ext cx="603144" cy="852701"/>
          </a:xfrm>
          <a:prstGeom prst="rect">
            <a:avLst/>
          </a:prstGeom>
        </p:spPr>
      </p:pic>
      <p:sp>
        <p:nvSpPr>
          <p:cNvPr id="21" name="Tekstvak 20">
            <a:extLst>
              <a:ext uri="{FF2B5EF4-FFF2-40B4-BE49-F238E27FC236}">
                <a16:creationId xmlns:a16="http://schemas.microsoft.com/office/drawing/2014/main" id="{26EC06BB-362F-474C-EE5B-A20F7A8D9516}"/>
              </a:ext>
            </a:extLst>
          </p:cNvPr>
          <p:cNvSpPr txBox="1"/>
          <p:nvPr/>
        </p:nvSpPr>
        <p:spPr>
          <a:xfrm>
            <a:off x="7096846" y="2358639"/>
            <a:ext cx="3334535" cy="523220"/>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Hoe kan het dat de winters in Canada veel kouder zijn dan in Nederland?</a:t>
            </a:r>
          </a:p>
        </p:txBody>
      </p:sp>
      <p:pic>
        <p:nvPicPr>
          <p:cNvPr id="34" name="Afbeelding 33">
            <a:extLst>
              <a:ext uri="{FF2B5EF4-FFF2-40B4-BE49-F238E27FC236}">
                <a16:creationId xmlns:a16="http://schemas.microsoft.com/office/drawing/2014/main" id="{786B9539-16A0-A828-A7D6-6024A535727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355189" y="2028372"/>
            <a:ext cx="795424" cy="803774"/>
          </a:xfrm>
          <a:prstGeom prst="rect">
            <a:avLst/>
          </a:prstGeom>
          <a:noFill/>
          <a:ln>
            <a:noFill/>
          </a:ln>
        </p:spPr>
      </p:pic>
      <p:sp>
        <p:nvSpPr>
          <p:cNvPr id="27" name="Tekstvak 26">
            <a:extLst>
              <a:ext uri="{FF2B5EF4-FFF2-40B4-BE49-F238E27FC236}">
                <a16:creationId xmlns:a16="http://schemas.microsoft.com/office/drawing/2014/main" id="{DC5800DF-3944-CFBD-DD91-E61489723235}"/>
              </a:ext>
            </a:extLst>
          </p:cNvPr>
          <p:cNvSpPr txBox="1"/>
          <p:nvPr/>
        </p:nvSpPr>
        <p:spPr>
          <a:xfrm>
            <a:off x="6594424" y="3388122"/>
            <a:ext cx="4088014" cy="523220"/>
          </a:xfrm>
          <a:prstGeom prst="rect">
            <a:avLst/>
          </a:prstGeom>
          <a:solidFill>
            <a:schemeClr val="bg1"/>
          </a:solidFill>
          <a:ln w="19050">
            <a:solidFill>
              <a:srgbClr val="E16C7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De oceaan is in de winter warmer dan het land.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     In de zomer is de oceaan juist koeler.</a:t>
            </a:r>
          </a:p>
        </p:txBody>
      </p:sp>
      <p:sp>
        <p:nvSpPr>
          <p:cNvPr id="30" name="Tekstvak 29">
            <a:extLst>
              <a:ext uri="{FF2B5EF4-FFF2-40B4-BE49-F238E27FC236}">
                <a16:creationId xmlns:a16="http://schemas.microsoft.com/office/drawing/2014/main" id="{EA733F56-3DE3-1353-E49B-425B0D60DDAA}"/>
              </a:ext>
            </a:extLst>
          </p:cNvPr>
          <p:cNvSpPr txBox="1"/>
          <p:nvPr/>
        </p:nvSpPr>
        <p:spPr>
          <a:xfrm>
            <a:off x="6854607" y="3896536"/>
            <a:ext cx="3502978" cy="523220"/>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Welke invloed heeft dat op het weer in Nederland in de winter en de zomer?</a:t>
            </a:r>
          </a:p>
        </p:txBody>
      </p:sp>
      <p:pic>
        <p:nvPicPr>
          <p:cNvPr id="33" name="Afbeelding 32">
            <a:extLst>
              <a:ext uri="{FF2B5EF4-FFF2-40B4-BE49-F238E27FC236}">
                <a16:creationId xmlns:a16="http://schemas.microsoft.com/office/drawing/2014/main" id="{8131BE18-4FF6-B5FC-3224-704D3F025B7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149045" y="3590333"/>
            <a:ext cx="795424" cy="803774"/>
          </a:xfrm>
          <a:prstGeom prst="rect">
            <a:avLst/>
          </a:prstGeom>
          <a:noFill/>
          <a:ln>
            <a:noFill/>
          </a:ln>
        </p:spPr>
      </p:pic>
      <p:sp>
        <p:nvSpPr>
          <p:cNvPr id="36" name="Tekstvak 35">
            <a:extLst>
              <a:ext uri="{FF2B5EF4-FFF2-40B4-BE49-F238E27FC236}">
                <a16:creationId xmlns:a16="http://schemas.microsoft.com/office/drawing/2014/main" id="{822EF6CB-C617-146B-6EFE-9C2BEFCEED3B}"/>
              </a:ext>
            </a:extLst>
          </p:cNvPr>
          <p:cNvSpPr txBox="1"/>
          <p:nvPr/>
        </p:nvSpPr>
        <p:spPr>
          <a:xfrm>
            <a:off x="7488181" y="5045896"/>
            <a:ext cx="2350948" cy="307777"/>
          </a:xfrm>
          <a:prstGeom prst="rect">
            <a:avLst/>
          </a:prstGeom>
          <a:solidFill>
            <a:schemeClr val="bg1"/>
          </a:solidFill>
          <a:ln w="19050">
            <a:solidFill>
              <a:srgbClr val="E16C7F"/>
            </a:solidFill>
          </a:ln>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Schrijf op je wisbordje.</a:t>
            </a:r>
          </a:p>
        </p:txBody>
      </p:sp>
      <p:sp>
        <p:nvSpPr>
          <p:cNvPr id="38" name="Tekstvak 37">
            <a:extLst>
              <a:ext uri="{FF2B5EF4-FFF2-40B4-BE49-F238E27FC236}">
                <a16:creationId xmlns:a16="http://schemas.microsoft.com/office/drawing/2014/main" id="{B6288A56-1E0B-EC19-F533-A184040E8080}"/>
              </a:ext>
            </a:extLst>
          </p:cNvPr>
          <p:cNvSpPr txBox="1"/>
          <p:nvPr/>
        </p:nvSpPr>
        <p:spPr>
          <a:xfrm>
            <a:off x="7772423" y="5340511"/>
            <a:ext cx="2911623" cy="523220"/>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Wat is de invloed van de oceaan op de temperatuur in Nederland?</a:t>
            </a:r>
          </a:p>
        </p:txBody>
      </p:sp>
      <p:pic>
        <p:nvPicPr>
          <p:cNvPr id="40" name="Afbeelding 39">
            <a:extLst>
              <a:ext uri="{FF2B5EF4-FFF2-40B4-BE49-F238E27FC236}">
                <a16:creationId xmlns:a16="http://schemas.microsoft.com/office/drawing/2014/main" id="{E6AEA4FF-51ED-EC9B-C5B8-9496BF80288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7093302" y="4926020"/>
            <a:ext cx="766605" cy="803774"/>
          </a:xfrm>
          <a:prstGeom prst="rect">
            <a:avLst/>
          </a:prstGeom>
          <a:noFill/>
          <a:ln>
            <a:noFill/>
          </a:ln>
        </p:spPr>
      </p:pic>
    </p:spTree>
    <p:extLst>
      <p:ext uri="{BB962C8B-B14F-4D97-AF65-F5344CB8AC3E}">
        <p14:creationId xmlns:p14="http://schemas.microsoft.com/office/powerpoint/2010/main" val="38589364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D09B0AE1-3BF5-3090-1436-CAC71919B7B1}"/>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A7B93F56-4BE8-E7EB-8210-E2355D64B763}"/>
              </a:ext>
            </a:extLst>
          </p:cNvPr>
          <p:cNvSpPr txBox="1"/>
          <p:nvPr/>
        </p:nvSpPr>
        <p:spPr>
          <a:xfrm>
            <a:off x="3131439" y="0"/>
            <a:ext cx="605468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nieuwe kennis aanbieden</a:t>
            </a:r>
          </a:p>
        </p:txBody>
      </p:sp>
      <p:sp>
        <p:nvSpPr>
          <p:cNvPr id="13" name="Tekstvak 12">
            <a:extLst>
              <a:ext uri="{FF2B5EF4-FFF2-40B4-BE49-F238E27FC236}">
                <a16:creationId xmlns:a16="http://schemas.microsoft.com/office/drawing/2014/main" id="{995BAE23-DE47-0259-5C78-CD646820B7AA}"/>
              </a:ext>
            </a:extLst>
          </p:cNvPr>
          <p:cNvSpPr txBox="1"/>
          <p:nvPr/>
        </p:nvSpPr>
        <p:spPr>
          <a:xfrm>
            <a:off x="2721" y="6336846"/>
            <a:ext cx="90345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117A611B-1B6E-97FF-10BA-DF1CF4D1F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9EC3BC09-D0A5-F900-DD61-02B857B7033F}"/>
              </a:ext>
            </a:extLst>
          </p:cNvPr>
          <p:cNvSpPr txBox="1"/>
          <p:nvPr/>
        </p:nvSpPr>
        <p:spPr>
          <a:xfrm>
            <a:off x="2070316" y="210967"/>
            <a:ext cx="813608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De waterkringloop</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pic>
        <p:nvPicPr>
          <p:cNvPr id="19" name="Afbeelding 18">
            <a:extLst>
              <a:ext uri="{FF2B5EF4-FFF2-40B4-BE49-F238E27FC236}">
                <a16:creationId xmlns:a16="http://schemas.microsoft.com/office/drawing/2014/main" id="{05D42697-0636-B929-5D68-E06156AB2899}"/>
              </a:ext>
            </a:extLst>
          </p:cNvPr>
          <p:cNvPicPr>
            <a:picLocks noChangeAspect="1"/>
          </p:cNvPicPr>
          <p:nvPr/>
        </p:nvPicPr>
        <p:blipFill>
          <a:blip r:embed="rId4"/>
          <a:stretch>
            <a:fillRect/>
          </a:stretch>
        </p:blipFill>
        <p:spPr>
          <a:xfrm>
            <a:off x="240086" y="1318160"/>
            <a:ext cx="5588924" cy="3001724"/>
          </a:xfrm>
          <a:prstGeom prst="rect">
            <a:avLst/>
          </a:prstGeom>
        </p:spPr>
      </p:pic>
      <p:sp>
        <p:nvSpPr>
          <p:cNvPr id="22" name="Tekstvak 21">
            <a:extLst>
              <a:ext uri="{FF2B5EF4-FFF2-40B4-BE49-F238E27FC236}">
                <a16:creationId xmlns:a16="http://schemas.microsoft.com/office/drawing/2014/main" id="{7248679D-6944-228E-E00D-0613C34BE551}"/>
              </a:ext>
            </a:extLst>
          </p:cNvPr>
          <p:cNvSpPr txBox="1"/>
          <p:nvPr/>
        </p:nvSpPr>
        <p:spPr>
          <a:xfrm>
            <a:off x="747484" y="4319884"/>
            <a:ext cx="4574127" cy="523220"/>
          </a:xfrm>
          <a:prstGeom prst="rect">
            <a:avLst/>
          </a:prstGeom>
          <a:noFill/>
        </p:spPr>
        <p:txBody>
          <a:bodyPr wrap="square">
            <a:spAutoFit/>
          </a:bodyPr>
          <a:lstStyle/>
          <a:p>
            <a:pPr algn="ctr"/>
            <a:r>
              <a:rPr lang="nl-NL" sz="1400" dirty="0">
                <a:solidFill>
                  <a:schemeClr val="bg2">
                    <a:lumMod val="50000"/>
                  </a:schemeClr>
                </a:solidFill>
                <a:latin typeface="Kermit  "/>
                <a:hlinkClick r:id="rId5">
                  <a:extLst>
                    <a:ext uri="{A12FA001-AC4F-418D-AE19-62706E023703}">
                      <ahyp:hlinkClr xmlns:ahyp="http://schemas.microsoft.com/office/drawing/2018/hyperlinkcolor" val="tx"/>
                    </a:ext>
                  </a:extLst>
                </a:hlinkClick>
              </a:rPr>
              <a:t>https://schooltv.nl/video-item/de-waterkringloop-op-aarde-de-reis-van-waterdeeltjes</a:t>
            </a:r>
            <a:r>
              <a:rPr lang="nl-NL" sz="1400" dirty="0">
                <a:solidFill>
                  <a:schemeClr val="bg2">
                    <a:lumMod val="50000"/>
                  </a:schemeClr>
                </a:solidFill>
                <a:latin typeface="Kermit  "/>
              </a:rPr>
              <a:t> </a:t>
            </a:r>
          </a:p>
        </p:txBody>
      </p:sp>
      <p:sp>
        <p:nvSpPr>
          <p:cNvPr id="26" name="Tekstvak 25">
            <a:extLst>
              <a:ext uri="{FF2B5EF4-FFF2-40B4-BE49-F238E27FC236}">
                <a16:creationId xmlns:a16="http://schemas.microsoft.com/office/drawing/2014/main" id="{BAFB7E3B-F903-AE46-03FD-DE818C02C859}"/>
              </a:ext>
            </a:extLst>
          </p:cNvPr>
          <p:cNvSpPr txBox="1"/>
          <p:nvPr/>
        </p:nvSpPr>
        <p:spPr>
          <a:xfrm>
            <a:off x="9571369" y="2057450"/>
            <a:ext cx="1889882" cy="523220"/>
          </a:xfrm>
          <a:prstGeom prst="rect">
            <a:avLst/>
          </a:prstGeom>
          <a:solidFill>
            <a:schemeClr val="bg1"/>
          </a:solidFill>
          <a:ln w="19050">
            <a:solidFill>
              <a:srgbClr val="E16C7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Kermit" panose="020F0503040000060003" pitchFamily="34" charset="0"/>
              </a:rPr>
              <a:t>Waterdeeltjes uit de oceaan verdampen.</a:t>
            </a:r>
            <a:endPar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
        <p:nvSpPr>
          <p:cNvPr id="31" name="Tekstvak 30">
            <a:extLst>
              <a:ext uri="{FF2B5EF4-FFF2-40B4-BE49-F238E27FC236}">
                <a16:creationId xmlns:a16="http://schemas.microsoft.com/office/drawing/2014/main" id="{CCD5792C-90A9-C1B8-3749-6E0360498B4C}"/>
              </a:ext>
            </a:extLst>
          </p:cNvPr>
          <p:cNvSpPr txBox="1"/>
          <p:nvPr/>
        </p:nvSpPr>
        <p:spPr>
          <a:xfrm>
            <a:off x="7076695" y="2295802"/>
            <a:ext cx="1889884" cy="523220"/>
          </a:xfrm>
          <a:prstGeom prst="rect">
            <a:avLst/>
          </a:prstGeom>
          <a:solidFill>
            <a:schemeClr val="bg1"/>
          </a:solidFill>
          <a:ln w="19050">
            <a:solidFill>
              <a:srgbClr val="E16C7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Kermit" panose="020F0503040000060003" pitchFamily="34" charset="0"/>
              </a:rPr>
              <a:t>De deeltjes vormen een wolk die stijgt.</a:t>
            </a:r>
            <a:endPar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
        <p:nvSpPr>
          <p:cNvPr id="33" name="Tekstvak 32">
            <a:extLst>
              <a:ext uri="{FF2B5EF4-FFF2-40B4-BE49-F238E27FC236}">
                <a16:creationId xmlns:a16="http://schemas.microsoft.com/office/drawing/2014/main" id="{072F47AA-7E87-153D-A69B-A9BA07AFFC97}"/>
              </a:ext>
            </a:extLst>
          </p:cNvPr>
          <p:cNvSpPr txBox="1"/>
          <p:nvPr/>
        </p:nvSpPr>
        <p:spPr>
          <a:xfrm>
            <a:off x="6712747" y="3420875"/>
            <a:ext cx="1466803" cy="523220"/>
          </a:xfrm>
          <a:prstGeom prst="rect">
            <a:avLst/>
          </a:prstGeom>
          <a:solidFill>
            <a:schemeClr val="bg1"/>
          </a:solidFill>
          <a:ln w="19050">
            <a:solidFill>
              <a:srgbClr val="E16C7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prstClr val="black"/>
                </a:solidFill>
                <a:latin typeface="Kermit" panose="020F0503040000060003" pitchFamily="34" charset="0"/>
              </a:rPr>
              <a:t>De wolk koelt af boven land.</a:t>
            </a:r>
            <a:endPar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
        <p:nvSpPr>
          <p:cNvPr id="35" name="Tekstvak 34">
            <a:extLst>
              <a:ext uri="{FF2B5EF4-FFF2-40B4-BE49-F238E27FC236}">
                <a16:creationId xmlns:a16="http://schemas.microsoft.com/office/drawing/2014/main" id="{9374029B-E41E-B568-E849-1119AD789FCF}"/>
              </a:ext>
            </a:extLst>
          </p:cNvPr>
          <p:cNvSpPr txBox="1"/>
          <p:nvPr/>
        </p:nvSpPr>
        <p:spPr>
          <a:xfrm>
            <a:off x="7975054" y="4149743"/>
            <a:ext cx="2422146" cy="738664"/>
          </a:xfrm>
          <a:prstGeom prst="rect">
            <a:avLst/>
          </a:prstGeom>
          <a:solidFill>
            <a:schemeClr val="bg1"/>
          </a:solidFill>
          <a:ln w="19050">
            <a:solidFill>
              <a:srgbClr val="E16C7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Omdat koude lucht minder vocht kan bevatten, vallen er </a:t>
            </a:r>
            <a:r>
              <a:rPr kumimoji="0" lang="nl-NL" sz="1400" b="0" i="0" u="none" strike="noStrike" kern="1200" cap="none" spc="0" normalizeH="0" baseline="0" noProof="0" dirty="0">
                <a:ln>
                  <a:noFill/>
                </a:ln>
                <a:effectLst/>
                <a:uLnTx/>
                <a:uFillTx/>
                <a:latin typeface="Kermit" panose="020F0503040000060003" pitchFamily="34" charset="0"/>
                <a:ea typeface="+mn-ea"/>
                <a:cs typeface="+mn-cs"/>
              </a:rPr>
              <a:t>regenbuien</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a:t>
            </a:r>
          </a:p>
        </p:txBody>
      </p:sp>
      <p:sp>
        <p:nvSpPr>
          <p:cNvPr id="37" name="Tekstvak 36">
            <a:extLst>
              <a:ext uri="{FF2B5EF4-FFF2-40B4-BE49-F238E27FC236}">
                <a16:creationId xmlns:a16="http://schemas.microsoft.com/office/drawing/2014/main" id="{DF286BEC-7F7F-2CF8-068E-C99AB971A268}"/>
              </a:ext>
            </a:extLst>
          </p:cNvPr>
          <p:cNvSpPr txBox="1"/>
          <p:nvPr/>
        </p:nvSpPr>
        <p:spPr>
          <a:xfrm>
            <a:off x="8840166" y="3034710"/>
            <a:ext cx="2354615" cy="738664"/>
          </a:xfrm>
          <a:prstGeom prst="rect">
            <a:avLst/>
          </a:prstGeom>
          <a:solidFill>
            <a:schemeClr val="bg1"/>
          </a:solidFill>
          <a:ln w="19050">
            <a:solidFill>
              <a:srgbClr val="E16C7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Via rivieren en grondwater komt het water weer in de oceaan.</a:t>
            </a:r>
          </a:p>
        </p:txBody>
      </p:sp>
      <p:sp>
        <p:nvSpPr>
          <p:cNvPr id="29" name="Tekstvak 28">
            <a:extLst>
              <a:ext uri="{FF2B5EF4-FFF2-40B4-BE49-F238E27FC236}">
                <a16:creationId xmlns:a16="http://schemas.microsoft.com/office/drawing/2014/main" id="{ADD5C3B6-ED9E-DD45-7D33-A2AFD08525DC}"/>
              </a:ext>
            </a:extLst>
          </p:cNvPr>
          <p:cNvSpPr txBox="1"/>
          <p:nvPr/>
        </p:nvSpPr>
        <p:spPr>
          <a:xfrm>
            <a:off x="8826519" y="2437922"/>
            <a:ext cx="280119" cy="307777"/>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rPr>
              <a:t>A</a:t>
            </a:r>
          </a:p>
        </p:txBody>
      </p:sp>
      <p:sp>
        <p:nvSpPr>
          <p:cNvPr id="39" name="Tekstvak 38">
            <a:extLst>
              <a:ext uri="{FF2B5EF4-FFF2-40B4-BE49-F238E27FC236}">
                <a16:creationId xmlns:a16="http://schemas.microsoft.com/office/drawing/2014/main" id="{C8A92A0A-D18B-18EB-F2CC-9F5BFFEA48CF}"/>
              </a:ext>
            </a:extLst>
          </p:cNvPr>
          <p:cNvSpPr txBox="1"/>
          <p:nvPr/>
        </p:nvSpPr>
        <p:spPr>
          <a:xfrm>
            <a:off x="11054721" y="3092713"/>
            <a:ext cx="280119" cy="307777"/>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400" dirty="0">
                <a:solidFill>
                  <a:prstClr val="white"/>
                </a:solidFill>
                <a:latin typeface="Kermit" panose="020F0503040000060003" pitchFamily="34" charset="0"/>
              </a:rPr>
              <a:t>B</a:t>
            </a:r>
            <a:endPar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endParaRPr>
          </a:p>
        </p:txBody>
      </p:sp>
      <p:sp>
        <p:nvSpPr>
          <p:cNvPr id="41" name="Tekstvak 40">
            <a:extLst>
              <a:ext uri="{FF2B5EF4-FFF2-40B4-BE49-F238E27FC236}">
                <a16:creationId xmlns:a16="http://schemas.microsoft.com/office/drawing/2014/main" id="{377F4EB0-727E-E03D-F606-A3F7AC3FE334}"/>
              </a:ext>
            </a:extLst>
          </p:cNvPr>
          <p:cNvSpPr txBox="1"/>
          <p:nvPr/>
        </p:nvSpPr>
        <p:spPr>
          <a:xfrm>
            <a:off x="8039490" y="3515160"/>
            <a:ext cx="280119" cy="307777"/>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400" dirty="0">
                <a:solidFill>
                  <a:prstClr val="white"/>
                </a:solidFill>
                <a:latin typeface="Kermit" panose="020F0503040000060003" pitchFamily="34" charset="0"/>
              </a:rPr>
              <a:t>C</a:t>
            </a:r>
            <a:endPar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endParaRPr>
          </a:p>
        </p:txBody>
      </p:sp>
      <p:sp>
        <p:nvSpPr>
          <p:cNvPr id="43" name="Tekstvak 42">
            <a:extLst>
              <a:ext uri="{FF2B5EF4-FFF2-40B4-BE49-F238E27FC236}">
                <a16:creationId xmlns:a16="http://schemas.microsoft.com/office/drawing/2014/main" id="{AE6F5677-43CA-9403-1215-E6012FC012EC}"/>
              </a:ext>
            </a:extLst>
          </p:cNvPr>
          <p:cNvSpPr txBox="1"/>
          <p:nvPr/>
        </p:nvSpPr>
        <p:spPr>
          <a:xfrm>
            <a:off x="11321193" y="2285464"/>
            <a:ext cx="280119" cy="307777"/>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400" dirty="0">
                <a:solidFill>
                  <a:prstClr val="white"/>
                </a:solidFill>
                <a:latin typeface="Kermit" panose="020F0503040000060003" pitchFamily="34" charset="0"/>
              </a:rPr>
              <a:t>D</a:t>
            </a:r>
            <a:endPar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endParaRPr>
          </a:p>
        </p:txBody>
      </p:sp>
      <p:sp>
        <p:nvSpPr>
          <p:cNvPr id="45" name="Tekstvak 44">
            <a:extLst>
              <a:ext uri="{FF2B5EF4-FFF2-40B4-BE49-F238E27FC236}">
                <a16:creationId xmlns:a16="http://schemas.microsoft.com/office/drawing/2014/main" id="{023D91C6-49D5-992D-1EEA-111EB25980A0}"/>
              </a:ext>
            </a:extLst>
          </p:cNvPr>
          <p:cNvSpPr txBox="1"/>
          <p:nvPr/>
        </p:nvSpPr>
        <p:spPr>
          <a:xfrm>
            <a:off x="10257140" y="4604585"/>
            <a:ext cx="280119" cy="307777"/>
          </a:xfrm>
          <a:prstGeom prst="rect">
            <a:avLst/>
          </a:prstGeom>
          <a:solidFill>
            <a:srgbClr val="E16C7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400" dirty="0">
                <a:solidFill>
                  <a:prstClr val="white"/>
                </a:solidFill>
                <a:latin typeface="Kermit" panose="020F0503040000060003" pitchFamily="34" charset="0"/>
              </a:rPr>
              <a:t>E</a:t>
            </a:r>
            <a:endParaRPr kumimoji="0" lang="nl-NL" sz="1400" b="0" i="0" u="none" strike="noStrike" kern="1200" cap="none" spc="0" normalizeH="0" baseline="0" noProof="0" dirty="0">
              <a:ln>
                <a:noFill/>
              </a:ln>
              <a:solidFill>
                <a:prstClr val="white"/>
              </a:solidFill>
              <a:effectLst/>
              <a:uLnTx/>
              <a:uFillTx/>
              <a:latin typeface="Kermit" panose="020F0503040000060003" pitchFamily="34" charset="0"/>
              <a:ea typeface="+mn-ea"/>
              <a:cs typeface="+mn-cs"/>
            </a:endParaRPr>
          </a:p>
        </p:txBody>
      </p:sp>
      <p:sp>
        <p:nvSpPr>
          <p:cNvPr id="50" name="Tekstvak 49">
            <a:extLst>
              <a:ext uri="{FF2B5EF4-FFF2-40B4-BE49-F238E27FC236}">
                <a16:creationId xmlns:a16="http://schemas.microsoft.com/office/drawing/2014/main" id="{66C22D97-8530-D405-8166-17C579E7BD57}"/>
              </a:ext>
            </a:extLst>
          </p:cNvPr>
          <p:cNvSpPr txBox="1"/>
          <p:nvPr/>
        </p:nvSpPr>
        <p:spPr>
          <a:xfrm>
            <a:off x="7257175" y="1442546"/>
            <a:ext cx="3698925" cy="307777"/>
          </a:xfrm>
          <a:prstGeom prst="rect">
            <a:avLst/>
          </a:prstGeom>
          <a:solidFill>
            <a:srgbClr val="E16C7F"/>
          </a:solidFill>
          <a:ln w="19050">
            <a:noFill/>
          </a:ln>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chemeClr val="bg1"/>
                </a:solidFill>
                <a:effectLst/>
                <a:uLnTx/>
                <a:uFillTx/>
                <a:latin typeface="Kermit" panose="020F0503040000060003" pitchFamily="34" charset="0"/>
                <a:ea typeface="+mn-ea"/>
                <a:cs typeface="+mn-cs"/>
              </a:rPr>
              <a:t>Bekijk het filmpje en zet op volgorde.</a:t>
            </a:r>
          </a:p>
        </p:txBody>
      </p:sp>
      <p:pic>
        <p:nvPicPr>
          <p:cNvPr id="52" name="Afbeelding 51">
            <a:extLst>
              <a:ext uri="{FF2B5EF4-FFF2-40B4-BE49-F238E27FC236}">
                <a16:creationId xmlns:a16="http://schemas.microsoft.com/office/drawing/2014/main" id="{BF260CDC-B42F-EE58-EF67-5221BCECD4E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6951336" y="1185550"/>
            <a:ext cx="766605" cy="803774"/>
          </a:xfrm>
          <a:prstGeom prst="rect">
            <a:avLst/>
          </a:prstGeom>
          <a:noFill/>
          <a:ln>
            <a:noFill/>
          </a:ln>
        </p:spPr>
      </p:pic>
    </p:spTree>
    <p:extLst>
      <p:ext uri="{BB962C8B-B14F-4D97-AF65-F5344CB8AC3E}">
        <p14:creationId xmlns:p14="http://schemas.microsoft.com/office/powerpoint/2010/main" val="11771580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B4BC5D22-508E-C675-75CA-8C13FDAA75A8}"/>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7E7B8008-0068-BA79-8544-F62A00C0E7A2}"/>
              </a:ext>
            </a:extLst>
          </p:cNvPr>
          <p:cNvSpPr txBox="1"/>
          <p:nvPr/>
        </p:nvSpPr>
        <p:spPr>
          <a:xfrm>
            <a:off x="3131439" y="0"/>
            <a:ext cx="605468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2: </a:t>
            </a:r>
            <a:r>
              <a:rPr lang="nl-NL" sz="1400" dirty="0">
                <a:solidFill>
                  <a:prstClr val="black"/>
                </a:solidFill>
                <a:latin typeface="Kermit" panose="020F0503040000060003" pitchFamily="34" charset="0"/>
              </a:rPr>
              <a:t>verdieping</a:t>
            </a:r>
            <a:endPar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
        <p:nvSpPr>
          <p:cNvPr id="13" name="Tekstvak 12">
            <a:extLst>
              <a:ext uri="{FF2B5EF4-FFF2-40B4-BE49-F238E27FC236}">
                <a16:creationId xmlns:a16="http://schemas.microsoft.com/office/drawing/2014/main" id="{DB72425A-6A24-008C-EA2D-6B4D2456704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4A0F8AE4-D53B-5C72-32CD-6C65DC0B87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3DFBB1EF-67DB-5C7A-8947-1DD9347F0D8C}"/>
              </a:ext>
            </a:extLst>
          </p:cNvPr>
          <p:cNvSpPr txBox="1"/>
          <p:nvPr/>
        </p:nvSpPr>
        <p:spPr>
          <a:xfrm>
            <a:off x="2070316" y="210967"/>
            <a:ext cx="813608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Lange en korte kringloop</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4" name="Tekstvak 3">
            <a:extLst>
              <a:ext uri="{FF2B5EF4-FFF2-40B4-BE49-F238E27FC236}">
                <a16:creationId xmlns:a16="http://schemas.microsoft.com/office/drawing/2014/main" id="{9D10B672-B5EC-3CCA-F9CE-67F18128AB7B}"/>
              </a:ext>
            </a:extLst>
          </p:cNvPr>
          <p:cNvSpPr txBox="1"/>
          <p:nvPr/>
        </p:nvSpPr>
        <p:spPr>
          <a:xfrm>
            <a:off x="919948" y="2724572"/>
            <a:ext cx="3583813" cy="2062103"/>
          </a:xfrm>
          <a:prstGeom prst="rect">
            <a:avLst/>
          </a:prstGeom>
          <a:solidFill>
            <a:srgbClr val="E16C7F"/>
          </a:solidFill>
        </p:spPr>
        <p:txBody>
          <a:bodyPr wrap="square">
            <a:spAutoFit/>
          </a:bodyPr>
          <a:lstStyle/>
          <a:p>
            <a:r>
              <a:rPr lang="nl-NL" sz="1600" dirty="0">
                <a:solidFill>
                  <a:schemeClr val="bg1"/>
                </a:solidFill>
                <a:latin typeface="Kermit Semibold" panose="020F0503040000060003" pitchFamily="34" charset="0"/>
              </a:rPr>
              <a:t>Korte kringloop</a:t>
            </a:r>
          </a:p>
          <a:p>
            <a:pPr marL="342900" indent="-342900">
              <a:buAutoNum type="arabicPeriod"/>
            </a:pPr>
            <a:r>
              <a:rPr lang="nl-NL" sz="1600" dirty="0">
                <a:solidFill>
                  <a:schemeClr val="bg1"/>
                </a:solidFill>
                <a:latin typeface="Kermit  "/>
              </a:rPr>
              <a:t>Water verdampt en vormt wolken.</a:t>
            </a:r>
          </a:p>
          <a:p>
            <a:pPr marL="342900" indent="-342900">
              <a:buAutoNum type="arabicPeriod"/>
            </a:pPr>
            <a:r>
              <a:rPr lang="nl-NL" sz="1600" dirty="0">
                <a:solidFill>
                  <a:schemeClr val="bg1"/>
                </a:solidFill>
                <a:latin typeface="Kermit  "/>
              </a:rPr>
              <a:t>De wolken waaien weg en warmen verder op.</a:t>
            </a:r>
          </a:p>
          <a:p>
            <a:pPr marL="342900" indent="-342900">
              <a:buAutoNum type="arabicPeriod"/>
            </a:pPr>
            <a:r>
              <a:rPr lang="nl-NL" sz="1600" dirty="0">
                <a:solidFill>
                  <a:schemeClr val="bg1"/>
                </a:solidFill>
                <a:latin typeface="Kermit  "/>
              </a:rPr>
              <a:t>De waterdruppels worden te zwaar om te blijven zweven.</a:t>
            </a:r>
          </a:p>
          <a:p>
            <a:pPr marL="342900" indent="-342900">
              <a:buAutoNum type="arabicPeriod"/>
            </a:pPr>
            <a:r>
              <a:rPr lang="nl-NL" sz="1600" dirty="0">
                <a:solidFill>
                  <a:schemeClr val="bg1"/>
                </a:solidFill>
                <a:latin typeface="Kermit  "/>
              </a:rPr>
              <a:t>Ze vallen terug in de zee.</a:t>
            </a:r>
          </a:p>
        </p:txBody>
      </p:sp>
      <p:sp>
        <p:nvSpPr>
          <p:cNvPr id="6" name="Tekstvak 5">
            <a:extLst>
              <a:ext uri="{FF2B5EF4-FFF2-40B4-BE49-F238E27FC236}">
                <a16:creationId xmlns:a16="http://schemas.microsoft.com/office/drawing/2014/main" id="{89E4DA97-D99C-EAD0-3E4A-2EB362F7F2D0}"/>
              </a:ext>
            </a:extLst>
          </p:cNvPr>
          <p:cNvSpPr txBox="1"/>
          <p:nvPr/>
        </p:nvSpPr>
        <p:spPr>
          <a:xfrm>
            <a:off x="4908237" y="3578973"/>
            <a:ext cx="6637361" cy="2062103"/>
          </a:xfrm>
          <a:prstGeom prst="rect">
            <a:avLst/>
          </a:prstGeom>
          <a:solidFill>
            <a:srgbClr val="E16C7F"/>
          </a:solidFill>
        </p:spPr>
        <p:txBody>
          <a:bodyPr wrap="square">
            <a:spAutoFit/>
          </a:bodyPr>
          <a:lstStyle/>
          <a:p>
            <a:r>
              <a:rPr lang="nl-NL" sz="1600" dirty="0">
                <a:solidFill>
                  <a:schemeClr val="bg1"/>
                </a:solidFill>
                <a:latin typeface="Kermit semibold "/>
              </a:rPr>
              <a:t>Lange kringloop</a:t>
            </a:r>
          </a:p>
          <a:p>
            <a:pPr marL="342900" indent="-342900">
              <a:buAutoNum type="arabicPeriod"/>
            </a:pPr>
            <a:r>
              <a:rPr lang="nl-NL" sz="1600" dirty="0">
                <a:solidFill>
                  <a:schemeClr val="bg1"/>
                </a:solidFill>
                <a:latin typeface="Kermit  "/>
              </a:rPr>
              <a:t>Water verdampt en vormt wolken.</a:t>
            </a:r>
          </a:p>
          <a:p>
            <a:pPr marL="342900" indent="-342900">
              <a:buAutoNum type="arabicPeriod"/>
            </a:pPr>
            <a:r>
              <a:rPr lang="nl-NL" sz="1600" dirty="0">
                <a:solidFill>
                  <a:schemeClr val="bg1"/>
                </a:solidFill>
                <a:latin typeface="Kermit  "/>
              </a:rPr>
              <a:t>De wolken waaien naar land.</a:t>
            </a:r>
          </a:p>
          <a:p>
            <a:pPr marL="342900" indent="-342900">
              <a:buAutoNum type="arabicPeriod"/>
            </a:pPr>
            <a:r>
              <a:rPr lang="nl-NL" sz="1600" dirty="0">
                <a:solidFill>
                  <a:schemeClr val="bg1"/>
                </a:solidFill>
                <a:latin typeface="Kermit  "/>
              </a:rPr>
              <a:t>De wolken stijgen verder op, bijvoorbeeld langs een berg.</a:t>
            </a:r>
          </a:p>
          <a:p>
            <a:pPr marL="342900" indent="-342900">
              <a:buAutoNum type="arabicPeriod"/>
            </a:pPr>
            <a:r>
              <a:rPr lang="nl-NL" sz="1600" dirty="0">
                <a:solidFill>
                  <a:schemeClr val="bg1"/>
                </a:solidFill>
                <a:latin typeface="Kermit  "/>
              </a:rPr>
              <a:t>De lucht koelt af.</a:t>
            </a:r>
          </a:p>
          <a:p>
            <a:pPr marL="342900" indent="-342900">
              <a:buAutoNum type="arabicPeriod"/>
            </a:pPr>
            <a:r>
              <a:rPr lang="nl-NL" sz="1600" dirty="0">
                <a:solidFill>
                  <a:schemeClr val="bg1"/>
                </a:solidFill>
                <a:latin typeface="Kermit  "/>
              </a:rPr>
              <a:t>Ze vallen als regen of sneeuw naar beneden.</a:t>
            </a:r>
          </a:p>
          <a:p>
            <a:pPr marL="342900" indent="-342900">
              <a:buFontTx/>
              <a:buAutoNum type="arabicPeriod"/>
            </a:pPr>
            <a:r>
              <a:rPr lang="nl-NL" sz="1600" dirty="0">
                <a:solidFill>
                  <a:schemeClr val="bg1"/>
                </a:solidFill>
                <a:latin typeface="Kermit  "/>
              </a:rPr>
              <a:t>Via gletsjers, rivieren en grondwater stromen ze terug naar zee.</a:t>
            </a:r>
          </a:p>
          <a:p>
            <a:pPr marL="342900" indent="-342900">
              <a:buFontTx/>
              <a:buAutoNum type="arabicPeriod"/>
            </a:pPr>
            <a:r>
              <a:rPr lang="nl-NL" sz="1600" dirty="0">
                <a:solidFill>
                  <a:schemeClr val="bg1"/>
                </a:solidFill>
                <a:latin typeface="Kermit  "/>
              </a:rPr>
              <a:t>De waterdruppels worden te zwaar om te blijven zweven.</a:t>
            </a:r>
          </a:p>
        </p:txBody>
      </p:sp>
      <p:sp>
        <p:nvSpPr>
          <p:cNvPr id="16" name="Tekstvak 15">
            <a:extLst>
              <a:ext uri="{FF2B5EF4-FFF2-40B4-BE49-F238E27FC236}">
                <a16:creationId xmlns:a16="http://schemas.microsoft.com/office/drawing/2014/main" id="{84835832-F982-7E13-A82B-D6D3AB79A24B}"/>
              </a:ext>
            </a:extLst>
          </p:cNvPr>
          <p:cNvSpPr txBox="1"/>
          <p:nvPr/>
        </p:nvSpPr>
        <p:spPr>
          <a:xfrm>
            <a:off x="797223" y="1266289"/>
            <a:ext cx="10309227" cy="738664"/>
          </a:xfrm>
          <a:prstGeom prst="rect">
            <a:avLst/>
          </a:prstGeom>
          <a:noFill/>
        </p:spPr>
        <p:txBody>
          <a:bodyPr wrap="square">
            <a:spAutoFit/>
          </a:bodyPr>
          <a:lstStyle/>
          <a:p>
            <a:r>
              <a:rPr lang="nl-NL" sz="1400" dirty="0">
                <a:solidFill>
                  <a:schemeClr val="bg2">
                    <a:lumMod val="50000"/>
                  </a:schemeClr>
                </a:solidFill>
                <a:latin typeface="Kermit  "/>
              </a:rPr>
              <a:t>Bekijk de interactieve plaat over de waterkringloop: </a:t>
            </a:r>
            <a:r>
              <a:rPr lang="nl-NL" sz="1400" dirty="0">
                <a:solidFill>
                  <a:schemeClr val="bg2">
                    <a:lumMod val="50000"/>
                  </a:schemeClr>
                </a:solidFill>
                <a:latin typeface="Kermit  "/>
                <a:hlinkClick r:id="rId4">
                  <a:extLst>
                    <a:ext uri="{A12FA001-AC4F-418D-AE19-62706E023703}">
                      <ahyp:hlinkClr xmlns:ahyp="http://schemas.microsoft.com/office/drawing/2018/hyperlinkcolor" val="tx"/>
                    </a:ext>
                  </a:extLst>
                </a:hlinkClick>
              </a:rPr>
              <a:t>https://content.schooltv.nl/micrio/waterkringloop/index.html</a:t>
            </a:r>
            <a:endParaRPr lang="nl-NL" sz="1400" dirty="0">
              <a:solidFill>
                <a:schemeClr val="bg2">
                  <a:lumMod val="50000"/>
                </a:schemeClr>
              </a:solidFill>
              <a:latin typeface="Kermit  "/>
            </a:endParaRPr>
          </a:p>
          <a:p>
            <a:r>
              <a:rPr lang="nl-NL" sz="1400" dirty="0">
                <a:solidFill>
                  <a:schemeClr val="bg2">
                    <a:lumMod val="50000"/>
                  </a:schemeClr>
                </a:solidFill>
                <a:latin typeface="Kermit  "/>
              </a:rPr>
              <a:t>Klik op tours en bekijk de korte en lange kringloop. </a:t>
            </a:r>
          </a:p>
          <a:p>
            <a:r>
              <a:rPr lang="nl-NL" sz="1400" dirty="0">
                <a:solidFill>
                  <a:schemeClr val="bg2">
                    <a:lumMod val="50000"/>
                  </a:schemeClr>
                </a:solidFill>
                <a:latin typeface="Kermit  "/>
              </a:rPr>
              <a:t>Bekijk de stappenplannen hieronder. In elk stappenplan zit één fout. Kan je die vinden?</a:t>
            </a:r>
          </a:p>
        </p:txBody>
      </p:sp>
      <p:pic>
        <p:nvPicPr>
          <p:cNvPr id="21" name="Afbeelding 20">
            <a:extLst>
              <a:ext uri="{FF2B5EF4-FFF2-40B4-BE49-F238E27FC236}">
                <a16:creationId xmlns:a16="http://schemas.microsoft.com/office/drawing/2014/main" id="{7FF2AD96-A9CC-3620-8524-D6006230698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670539" y="2191799"/>
            <a:ext cx="1144821" cy="1200328"/>
          </a:xfrm>
          <a:prstGeom prst="rect">
            <a:avLst/>
          </a:prstGeom>
          <a:noFill/>
          <a:ln>
            <a:noFill/>
          </a:ln>
        </p:spPr>
      </p:pic>
    </p:spTree>
    <p:extLst>
      <p:ext uri="{BB962C8B-B14F-4D97-AF65-F5344CB8AC3E}">
        <p14:creationId xmlns:p14="http://schemas.microsoft.com/office/powerpoint/2010/main" val="1155646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FEA94-67D9-D986-BD8A-C31965E0D22E}"/>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D0396D2C-EDEE-EE44-1B2B-6E4069FB9978}"/>
              </a:ext>
            </a:extLst>
          </p:cNvPr>
          <p:cNvSpPr>
            <a:spLocks noChangeArrowheads="1"/>
          </p:cNvSpPr>
          <p:nvPr/>
        </p:nvSpPr>
        <p:spPr bwMode="auto">
          <a:xfrm>
            <a:off x="403545" y="4258310"/>
            <a:ext cx="11779750" cy="1754326"/>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Klaar-/verdiepingsopdrachten: </a:t>
            </a:r>
            <a:endParaRPr kumimoji="0" lang="nl-NL"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De kinderen doen de </a:t>
            </a:r>
            <a:r>
              <a:rPr kumimoji="0" lang="nl-NL" sz="1800" b="0" i="0" u="none" strike="noStrike" kern="1200" cap="none" spc="0" normalizeH="0" baseline="0" noProof="0" dirty="0" err="1">
                <a:ln>
                  <a:noFill/>
                </a:ln>
                <a:solidFill>
                  <a:prstClr val="black"/>
                </a:solidFill>
                <a:effectLst/>
                <a:uLnTx/>
                <a:uFillTx/>
                <a:latin typeface="Kermit" panose="020F0503040000060003" pitchFamily="34" charset="0"/>
                <a:ea typeface="Times New Roman" panose="02020603050405020304" pitchFamily="18" charset="0"/>
                <a:cs typeface="+mn-cs"/>
              </a:rPr>
              <a:t>klaaropdrachten</a:t>
            </a: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 die onderaan de vier opdrachten staan.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De kinderen ontwerpen hun eigen badeendje. Ze kiezen een land uit waar de badeendjes kunnen zijn aangespoeld en verwerken kenmerken van dit land in het ontwerp.</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De kinderen zoeken de verschillen en overeenkomsten uit tussen het klimaat in Canada en het klimaat in Nederland en vullen deze in een double </a:t>
            </a:r>
            <a:r>
              <a:rPr kumimoji="0" lang="nl-NL" sz="1800" b="0" i="0" u="none" strike="noStrike" kern="1200" cap="none" spc="0" normalizeH="0" baseline="0" noProof="0" dirty="0" err="1">
                <a:ln>
                  <a:noFill/>
                </a:ln>
                <a:solidFill>
                  <a:prstClr val="black"/>
                </a:solidFill>
                <a:effectLst/>
                <a:uLnTx/>
                <a:uFillTx/>
                <a:latin typeface="Kermit" panose="020F0503040000060003" pitchFamily="34" charset="0"/>
                <a:ea typeface="Times New Roman" panose="02020603050405020304" pitchFamily="18" charset="0"/>
                <a:cs typeface="+mn-cs"/>
              </a:rPr>
              <a:t>bubble</a:t>
            </a: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 map in.</a:t>
            </a:r>
          </a:p>
        </p:txBody>
      </p:sp>
      <p:sp>
        <p:nvSpPr>
          <p:cNvPr id="8" name="Tekstvak 7">
            <a:extLst>
              <a:ext uri="{FF2B5EF4-FFF2-40B4-BE49-F238E27FC236}">
                <a16:creationId xmlns:a16="http://schemas.microsoft.com/office/drawing/2014/main" id="{2407F566-E702-A044-7CA9-C62764101CD2}"/>
              </a:ext>
            </a:extLst>
          </p:cNvPr>
          <p:cNvSpPr txBox="1"/>
          <p:nvPr/>
        </p:nvSpPr>
        <p:spPr>
          <a:xfrm>
            <a:off x="29935" y="9144"/>
            <a:ext cx="1216206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49B50223-1B61-B3E7-97D0-CF8399D749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2B170E82-21D6-3CB4-ECA2-7C7441D9F712}"/>
              </a:ext>
            </a:extLst>
          </p:cNvPr>
          <p:cNvSpPr>
            <a:spLocks noChangeArrowheads="1"/>
          </p:cNvSpPr>
          <p:nvPr/>
        </p:nvSpPr>
        <p:spPr bwMode="auto">
          <a:xfrm>
            <a:off x="403547" y="1088104"/>
            <a:ext cx="6162353"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Opdracht: </a:t>
            </a:r>
            <a:endParaRPr kumimoji="0" lang="nl-NL"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Je voert vier verschillende opdrachten uit.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Je werkt in tweetallen.</a:t>
            </a:r>
          </a:p>
        </p:txBody>
      </p:sp>
      <p:sp>
        <p:nvSpPr>
          <p:cNvPr id="2" name="Tekstvak 1">
            <a:extLst>
              <a:ext uri="{FF2B5EF4-FFF2-40B4-BE49-F238E27FC236}">
                <a16:creationId xmlns:a16="http://schemas.microsoft.com/office/drawing/2014/main" id="{7F284CAA-E5D9-F0AB-7478-ADD39FA8AC6A}"/>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endPar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
        <p:nvSpPr>
          <p:cNvPr id="6" name="Tekstvak 5">
            <a:extLst>
              <a:ext uri="{FF2B5EF4-FFF2-40B4-BE49-F238E27FC236}">
                <a16:creationId xmlns:a16="http://schemas.microsoft.com/office/drawing/2014/main" id="{7B77E2A4-102E-4111-6B3C-65BD838FD311}"/>
              </a:ext>
            </a:extLst>
          </p:cNvPr>
          <p:cNvSpPr txBox="1"/>
          <p:nvPr/>
        </p:nvSpPr>
        <p:spPr>
          <a:xfrm>
            <a:off x="403545" y="2459105"/>
            <a:ext cx="6162353" cy="1477328"/>
          </a:xfrm>
          <a:prstGeom prst="rect">
            <a:avLst/>
          </a:prstGeom>
          <a:noFill/>
          <a:ln>
            <a:solidFill>
              <a:srgbClr val="E16C7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Checklist bij opdracht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Ik heb getekend hoe zeewater een regenbui wordt.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Ik heb een proefje gedaan met warm en koud water.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Ik heb een proefje gedaan met zoet en zout water.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nl-NL" sz="18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Ik heb de route van de dobberende eendjes bepaald.</a:t>
            </a:r>
          </a:p>
        </p:txBody>
      </p:sp>
      <p:sp>
        <p:nvSpPr>
          <p:cNvPr id="23" name="Tekstvak 22">
            <a:extLst>
              <a:ext uri="{FF2B5EF4-FFF2-40B4-BE49-F238E27FC236}">
                <a16:creationId xmlns:a16="http://schemas.microsoft.com/office/drawing/2014/main" id="{19ABFC29-FC27-8149-41C7-D6D96F17C6FE}"/>
              </a:ext>
            </a:extLst>
          </p:cNvPr>
          <p:cNvSpPr txBox="1"/>
          <p:nvPr/>
        </p:nvSpPr>
        <p:spPr>
          <a:xfrm>
            <a:off x="7940352" y="985760"/>
            <a:ext cx="386080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2BB1C6"/>
                </a:solidFill>
                <a:effectLst/>
                <a:uLnTx/>
                <a:uFillTx/>
                <a:latin typeface="Kermit" panose="020F0503040000060003" pitchFamily="34" charset="0"/>
                <a:ea typeface="+mn-ea"/>
                <a:cs typeface="+mn-cs"/>
              </a:rPr>
              <a:t>Welke invloed hebben zoet en zout water op de Golfstroom?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2BB1C6"/>
                </a:solidFill>
                <a:effectLst/>
                <a:uLnTx/>
                <a:uFillTx/>
                <a:latin typeface="Kermit" panose="020F0503040000060003" pitchFamily="34" charset="0"/>
                <a:ea typeface="+mn-ea"/>
                <a:cs typeface="+mn-cs"/>
              </a:rPr>
              <a:t>Welk water is zwaarder?</a:t>
            </a:r>
          </a:p>
        </p:txBody>
      </p:sp>
      <p:sp>
        <p:nvSpPr>
          <p:cNvPr id="12" name="Tekstvak 11">
            <a:extLst>
              <a:ext uri="{FF2B5EF4-FFF2-40B4-BE49-F238E27FC236}">
                <a16:creationId xmlns:a16="http://schemas.microsoft.com/office/drawing/2014/main" id="{8DCBE9E9-018A-390C-360F-B30CC0727F8E}"/>
              </a:ext>
            </a:extLst>
          </p:cNvPr>
          <p:cNvSpPr txBox="1"/>
          <p:nvPr/>
        </p:nvSpPr>
        <p:spPr>
          <a:xfrm>
            <a:off x="-8705" y="689643"/>
            <a:ext cx="5844021"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Golfstroomcircuit</a:t>
            </a:r>
          </a:p>
        </p:txBody>
      </p:sp>
      <p:pic>
        <p:nvPicPr>
          <p:cNvPr id="4" name="Afbeelding 3">
            <a:extLst>
              <a:ext uri="{FF2B5EF4-FFF2-40B4-BE49-F238E27FC236}">
                <a16:creationId xmlns:a16="http://schemas.microsoft.com/office/drawing/2014/main" id="{C1ED5285-7C81-3BDC-0152-E1EC1E664B9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901024" y="825746"/>
            <a:ext cx="1111747" cy="1126022"/>
          </a:xfrm>
          <a:prstGeom prst="rect">
            <a:avLst/>
          </a:prstGeom>
          <a:noFill/>
          <a:ln>
            <a:noFill/>
          </a:ln>
        </p:spPr>
      </p:pic>
      <p:pic>
        <p:nvPicPr>
          <p:cNvPr id="10" name="Afbeelding 9">
            <a:extLst>
              <a:ext uri="{FF2B5EF4-FFF2-40B4-BE49-F238E27FC236}">
                <a16:creationId xmlns:a16="http://schemas.microsoft.com/office/drawing/2014/main" id="{A2DF5A00-7E4F-86F5-6787-C8D3BB587A9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6862924" y="3294184"/>
            <a:ext cx="1150906" cy="1126023"/>
          </a:xfrm>
          <a:prstGeom prst="rect">
            <a:avLst/>
          </a:prstGeom>
          <a:noFill/>
          <a:ln>
            <a:noFill/>
          </a:ln>
        </p:spPr>
      </p:pic>
      <p:sp>
        <p:nvSpPr>
          <p:cNvPr id="16" name="Tekstvak 15">
            <a:extLst>
              <a:ext uri="{FF2B5EF4-FFF2-40B4-BE49-F238E27FC236}">
                <a16:creationId xmlns:a16="http://schemas.microsoft.com/office/drawing/2014/main" id="{F90A3EDD-536E-9493-109F-EAB46D9796A6}"/>
              </a:ext>
            </a:extLst>
          </p:cNvPr>
          <p:cNvSpPr txBox="1"/>
          <p:nvPr/>
        </p:nvSpPr>
        <p:spPr>
          <a:xfrm>
            <a:off x="7936571" y="3695895"/>
            <a:ext cx="386080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CE4164"/>
                </a:solidFill>
                <a:effectLst/>
                <a:uLnTx/>
                <a:uFillTx/>
                <a:latin typeface="Kermit" panose="020F0503040000060003" pitchFamily="34" charset="0"/>
                <a:ea typeface="+mn-ea"/>
                <a:cs typeface="+mn-cs"/>
              </a:rPr>
              <a:t>Hoe wordt zeewater een regenbui?</a:t>
            </a:r>
          </a:p>
        </p:txBody>
      </p:sp>
      <p:pic>
        <p:nvPicPr>
          <p:cNvPr id="19" name="Afbeelding 18">
            <a:extLst>
              <a:ext uri="{FF2B5EF4-FFF2-40B4-BE49-F238E27FC236}">
                <a16:creationId xmlns:a16="http://schemas.microsoft.com/office/drawing/2014/main" id="{4749608E-46A5-3765-74D5-260BC9AC359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6826451" y="2066315"/>
            <a:ext cx="1223852" cy="1126022"/>
          </a:xfrm>
          <a:prstGeom prst="rect">
            <a:avLst/>
          </a:prstGeom>
          <a:noFill/>
          <a:ln>
            <a:noFill/>
          </a:ln>
        </p:spPr>
      </p:pic>
      <p:sp>
        <p:nvSpPr>
          <p:cNvPr id="22" name="Tekstvak 21">
            <a:extLst>
              <a:ext uri="{FF2B5EF4-FFF2-40B4-BE49-F238E27FC236}">
                <a16:creationId xmlns:a16="http://schemas.microsoft.com/office/drawing/2014/main" id="{14E08ADF-C91D-086E-8635-65167F4EA37C}"/>
              </a:ext>
            </a:extLst>
          </p:cNvPr>
          <p:cNvSpPr txBox="1"/>
          <p:nvPr/>
        </p:nvSpPr>
        <p:spPr>
          <a:xfrm>
            <a:off x="7949270" y="2336938"/>
            <a:ext cx="386080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596097"/>
                </a:solidFill>
                <a:effectLst/>
                <a:uLnTx/>
                <a:uFillTx/>
                <a:latin typeface="Kermit" panose="020F0503040000060003" pitchFamily="34" charset="0"/>
                <a:ea typeface="+mn-ea"/>
                <a:cs typeface="+mn-cs"/>
              </a:rPr>
              <a:t>Waar zouden de eendjes terecht kunnen zijn gekomen?</a:t>
            </a:r>
          </a:p>
        </p:txBody>
      </p:sp>
    </p:spTree>
    <p:extLst>
      <p:ext uri="{BB962C8B-B14F-4D97-AF65-F5344CB8AC3E}">
        <p14:creationId xmlns:p14="http://schemas.microsoft.com/office/powerpoint/2010/main" val="1312545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E75F6-766C-00F8-796E-7728D7922A68}"/>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2F19D394-D2CA-C456-31CD-280417562D32}"/>
              </a:ext>
            </a:extLst>
          </p:cNvPr>
          <p:cNvSpPr txBox="1"/>
          <p:nvPr/>
        </p:nvSpPr>
        <p:spPr>
          <a:xfrm>
            <a:off x="3131439" y="0"/>
            <a:ext cx="605468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nieuwe kennis aanbieden</a:t>
            </a:r>
          </a:p>
        </p:txBody>
      </p:sp>
      <p:sp>
        <p:nvSpPr>
          <p:cNvPr id="13" name="Tekstvak 12">
            <a:extLst>
              <a:ext uri="{FF2B5EF4-FFF2-40B4-BE49-F238E27FC236}">
                <a16:creationId xmlns:a16="http://schemas.microsoft.com/office/drawing/2014/main" id="{EF061F83-457C-CEB1-ED4A-B3A078CD5AE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94916122-803B-5E7C-14C0-128D30470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862F85E8-FB32-D0B4-1854-B83301E2040F}"/>
              </a:ext>
            </a:extLst>
          </p:cNvPr>
          <p:cNvSpPr txBox="1"/>
          <p:nvPr/>
        </p:nvSpPr>
        <p:spPr>
          <a:xfrm>
            <a:off x="2070316" y="210967"/>
            <a:ext cx="813608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Opdrachten voor het circuit</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42882801-F3EB-EDF2-CD29-69E1F01B9B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0422" y="1006709"/>
            <a:ext cx="3816000" cy="5400000"/>
          </a:xfrm>
          <a:prstGeom prst="rect">
            <a:avLst/>
          </a:prstGeom>
        </p:spPr>
      </p:pic>
      <p:pic>
        <p:nvPicPr>
          <p:cNvPr id="7" name="Afbeelding 6">
            <a:extLst>
              <a:ext uri="{FF2B5EF4-FFF2-40B4-BE49-F238E27FC236}">
                <a16:creationId xmlns:a16="http://schemas.microsoft.com/office/drawing/2014/main" id="{5542006C-5B0A-E7ED-306C-D0D325C2CF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5579" y="1006709"/>
            <a:ext cx="3816000" cy="5400000"/>
          </a:xfrm>
          <a:prstGeom prst="rect">
            <a:avLst/>
          </a:prstGeom>
        </p:spPr>
      </p:pic>
    </p:spTree>
    <p:extLst>
      <p:ext uri="{BB962C8B-B14F-4D97-AF65-F5344CB8AC3E}">
        <p14:creationId xmlns:p14="http://schemas.microsoft.com/office/powerpoint/2010/main" val="38604309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01E94-490B-8B47-4E9F-70EF5B5C2784}"/>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FCEB4BA5-42DF-B5DD-D56C-BE834875207D}"/>
              </a:ext>
            </a:extLst>
          </p:cNvPr>
          <p:cNvSpPr txBox="1"/>
          <p:nvPr/>
        </p:nvSpPr>
        <p:spPr>
          <a:xfrm>
            <a:off x="3131439" y="0"/>
            <a:ext cx="605468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nieuwe kennis aanbieden</a:t>
            </a:r>
          </a:p>
        </p:txBody>
      </p:sp>
      <p:sp>
        <p:nvSpPr>
          <p:cNvPr id="13" name="Tekstvak 12">
            <a:extLst>
              <a:ext uri="{FF2B5EF4-FFF2-40B4-BE49-F238E27FC236}">
                <a16:creationId xmlns:a16="http://schemas.microsoft.com/office/drawing/2014/main" id="{B0985A65-B3BC-0092-5273-16ECD1CC4D3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C059190B-2E84-524D-DA4D-FDA9EDE7E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792BC01B-FCF5-6A7D-95BC-860C3FEBF04A}"/>
              </a:ext>
            </a:extLst>
          </p:cNvPr>
          <p:cNvSpPr txBox="1"/>
          <p:nvPr/>
        </p:nvSpPr>
        <p:spPr>
          <a:xfrm>
            <a:off x="2070316" y="210967"/>
            <a:ext cx="813608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Opdrachten voor het circuit</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C9D3C575-1E0D-525C-5E9A-9AB6C19667C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920747" y="1006709"/>
            <a:ext cx="3815350" cy="5400000"/>
          </a:xfrm>
          <a:prstGeom prst="rect">
            <a:avLst/>
          </a:prstGeom>
        </p:spPr>
      </p:pic>
      <p:pic>
        <p:nvPicPr>
          <p:cNvPr id="7" name="Afbeelding 6">
            <a:extLst>
              <a:ext uri="{FF2B5EF4-FFF2-40B4-BE49-F238E27FC236}">
                <a16:creationId xmlns:a16="http://schemas.microsoft.com/office/drawing/2014/main" id="{AAD4D090-CE60-A37C-E87A-4EF210BCD84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455579" y="1006709"/>
            <a:ext cx="3816000" cy="5399999"/>
          </a:xfrm>
          <a:prstGeom prst="rect">
            <a:avLst/>
          </a:prstGeom>
        </p:spPr>
      </p:pic>
    </p:spTree>
    <p:extLst>
      <p:ext uri="{BB962C8B-B14F-4D97-AF65-F5344CB8AC3E}">
        <p14:creationId xmlns:p14="http://schemas.microsoft.com/office/powerpoint/2010/main" val="26189020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12B57-44D5-5446-D685-47E7B57ECBA2}"/>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1ED09591-2D11-7546-38DC-B30A19E5EC86}"/>
              </a:ext>
            </a:extLst>
          </p:cNvPr>
          <p:cNvSpPr txBox="1"/>
          <p:nvPr/>
        </p:nvSpPr>
        <p:spPr>
          <a:xfrm>
            <a:off x="3131439" y="0"/>
            <a:ext cx="605468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nieuwe kennis aanbieden</a:t>
            </a:r>
          </a:p>
        </p:txBody>
      </p:sp>
      <p:sp>
        <p:nvSpPr>
          <p:cNvPr id="13" name="Tekstvak 12">
            <a:extLst>
              <a:ext uri="{FF2B5EF4-FFF2-40B4-BE49-F238E27FC236}">
                <a16:creationId xmlns:a16="http://schemas.microsoft.com/office/drawing/2014/main" id="{11061296-703A-C158-1DD2-EBDB1AB0782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82142746-E3B1-1439-2052-6344549C3D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6CEE8CFF-DE47-98FA-0D17-1E51DFDEA3B0}"/>
              </a:ext>
            </a:extLst>
          </p:cNvPr>
          <p:cNvSpPr txBox="1"/>
          <p:nvPr/>
        </p:nvSpPr>
        <p:spPr>
          <a:xfrm>
            <a:off x="2070316" y="210967"/>
            <a:ext cx="813608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Klaaropdrachten</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pic>
        <p:nvPicPr>
          <p:cNvPr id="3" name="Afbeelding 2">
            <a:extLst>
              <a:ext uri="{FF2B5EF4-FFF2-40B4-BE49-F238E27FC236}">
                <a16:creationId xmlns:a16="http://schemas.microsoft.com/office/drawing/2014/main" id="{5941277B-1687-A240-CB0E-3AAE28AF4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372071" y="-63791"/>
            <a:ext cx="4850892" cy="6858000"/>
          </a:xfrm>
          <a:prstGeom prst="rect">
            <a:avLst/>
          </a:prstGeom>
        </p:spPr>
      </p:pic>
      <p:pic>
        <p:nvPicPr>
          <p:cNvPr id="6" name="Afbeelding 5">
            <a:extLst>
              <a:ext uri="{FF2B5EF4-FFF2-40B4-BE49-F238E27FC236}">
                <a16:creationId xmlns:a16="http://schemas.microsoft.com/office/drawing/2014/main" id="{A3AEE21B-E249-7E85-3CAF-BC87ED637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5217" y="451798"/>
            <a:ext cx="4401819" cy="6228989"/>
          </a:xfrm>
          <a:prstGeom prst="rect">
            <a:avLst/>
          </a:prstGeom>
        </p:spPr>
      </p:pic>
      <p:pic>
        <p:nvPicPr>
          <p:cNvPr id="9" name="Afbeelding 8">
            <a:extLst>
              <a:ext uri="{FF2B5EF4-FFF2-40B4-BE49-F238E27FC236}">
                <a16:creationId xmlns:a16="http://schemas.microsoft.com/office/drawing/2014/main" id="{EC7D11D7-59A6-C907-4E35-FF6C03042C6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0287184" y="1437606"/>
            <a:ext cx="1231716" cy="1266940"/>
          </a:xfrm>
          <a:prstGeom prst="rect">
            <a:avLst/>
          </a:prstGeom>
          <a:noFill/>
          <a:ln>
            <a:noFill/>
          </a:ln>
        </p:spPr>
      </p:pic>
      <p:pic>
        <p:nvPicPr>
          <p:cNvPr id="12" name="Afbeelding 11">
            <a:extLst>
              <a:ext uri="{FF2B5EF4-FFF2-40B4-BE49-F238E27FC236}">
                <a16:creationId xmlns:a16="http://schemas.microsoft.com/office/drawing/2014/main" id="{49BFD418-A0CF-1E84-AE1D-F23DAA6F538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63500" y="4696413"/>
            <a:ext cx="1324926" cy="1341938"/>
          </a:xfrm>
          <a:prstGeom prst="rect">
            <a:avLst/>
          </a:prstGeom>
          <a:noFill/>
          <a:ln>
            <a:noFill/>
          </a:ln>
        </p:spPr>
      </p:pic>
    </p:spTree>
    <p:extLst>
      <p:ext uri="{BB962C8B-B14F-4D97-AF65-F5344CB8AC3E}">
        <p14:creationId xmlns:p14="http://schemas.microsoft.com/office/powerpoint/2010/main" val="17460916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DE0E9-0E18-87C0-68E0-86C393D6A065}"/>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05906573-7AC5-8C0E-C300-6F512960165A}"/>
              </a:ext>
            </a:extLst>
          </p:cNvPr>
          <p:cNvSpPr>
            <a:spLocks noChangeArrowheads="1"/>
          </p:cNvSpPr>
          <p:nvPr/>
        </p:nvSpPr>
        <p:spPr bwMode="auto">
          <a:xfrm>
            <a:off x="403545" y="6067992"/>
            <a:ext cx="11779750" cy="584775"/>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600" b="1" dirty="0">
                <a:latin typeface="Kermit" panose="020F0503040000060003" pitchFamily="34" charset="0"/>
                <a:ea typeface="Times New Roman" panose="02020603050405020304" pitchFamily="18" charset="0"/>
              </a:rPr>
              <a:t>Klaar-/verdiepingsopdrachten</a:t>
            </a:r>
            <a:r>
              <a:rPr lang="nl-NL" sz="1600" b="1" dirty="0">
                <a:effectLst/>
                <a:latin typeface="Kermit" panose="020F0503040000060003" pitchFamily="34" charset="0"/>
                <a:ea typeface="Times New Roman" panose="02020603050405020304" pitchFamily="18" charset="0"/>
              </a:rPr>
              <a:t>: </a:t>
            </a:r>
            <a:endParaRPr lang="nl-NL" sz="16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600" dirty="0">
                <a:effectLst/>
                <a:latin typeface="Kermit" panose="020F0503040000060003" pitchFamily="34" charset="0"/>
                <a:ea typeface="Times New Roman" panose="02020603050405020304" pitchFamily="18" charset="0"/>
              </a:rPr>
              <a:t>De kinderen monteren hun klokhuisitem inclusief een intro en een </a:t>
            </a:r>
            <a:r>
              <a:rPr lang="nl-NL" sz="1600" dirty="0" err="1">
                <a:effectLst/>
                <a:latin typeface="Kermit" panose="020F0503040000060003" pitchFamily="34" charset="0"/>
                <a:ea typeface="Times New Roman" panose="02020603050405020304" pitchFamily="18" charset="0"/>
              </a:rPr>
              <a:t>outro</a:t>
            </a:r>
            <a:r>
              <a:rPr lang="nl-NL" sz="1600" dirty="0">
                <a:effectLst/>
                <a:latin typeface="Kermit" panose="020F0503040000060003" pitchFamily="34" charset="0"/>
                <a:ea typeface="Times New Roman" panose="02020603050405020304" pitchFamily="18" charset="0"/>
              </a:rPr>
              <a:t>.</a:t>
            </a:r>
          </a:p>
        </p:txBody>
      </p:sp>
      <p:sp>
        <p:nvSpPr>
          <p:cNvPr id="8" name="Tekstvak 7">
            <a:extLst>
              <a:ext uri="{FF2B5EF4-FFF2-40B4-BE49-F238E27FC236}">
                <a16:creationId xmlns:a16="http://schemas.microsoft.com/office/drawing/2014/main" id="{5D1B523C-7DB0-7D2F-C688-523067916A2F}"/>
              </a:ext>
            </a:extLst>
          </p:cNvPr>
          <p:cNvSpPr txBox="1"/>
          <p:nvPr/>
        </p:nvSpPr>
        <p:spPr>
          <a:xfrm>
            <a:off x="29935" y="9144"/>
            <a:ext cx="12162065"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Vaardigheden 8+ (Vervangende opdracht 7-8)</a:t>
            </a:r>
          </a:p>
        </p:txBody>
      </p:sp>
      <p:pic>
        <p:nvPicPr>
          <p:cNvPr id="11" name="Afbeelding 10" descr="Afbeelding met Lettertype, Graphics, rood, tekst&#10;&#10;Automatisch gegenereerde beschrijving">
            <a:extLst>
              <a:ext uri="{FF2B5EF4-FFF2-40B4-BE49-F238E27FC236}">
                <a16:creationId xmlns:a16="http://schemas.microsoft.com/office/drawing/2014/main" id="{D4C80C39-F4D6-0367-04E5-330F7B5D9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B7F86992-C0FC-B5F9-696F-5C7C0AD95803}"/>
              </a:ext>
            </a:extLst>
          </p:cNvPr>
          <p:cNvSpPr>
            <a:spLocks noChangeArrowheads="1"/>
          </p:cNvSpPr>
          <p:nvPr/>
        </p:nvSpPr>
        <p:spPr bwMode="auto">
          <a:xfrm>
            <a:off x="403546" y="1088104"/>
            <a:ext cx="11379465"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Opdracht</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Maak een klokhuisitem over wat er gebeurt als de Golfstroom stilvalt.</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Je werkt in tweetallen.</a:t>
            </a:r>
            <a:endParaRPr lang="nl-NL"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3480876C-AD37-D45C-0AAA-A0A0BEB2AEBE}"/>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8+</a:t>
            </a:r>
            <a:endParaRPr lang="nl-NL" dirty="0">
              <a:latin typeface="Kermit" panose="020F0503040000060003" pitchFamily="34" charset="0"/>
            </a:endParaRPr>
          </a:p>
        </p:txBody>
      </p:sp>
      <p:sp>
        <p:nvSpPr>
          <p:cNvPr id="6" name="Tekstvak 5">
            <a:extLst>
              <a:ext uri="{FF2B5EF4-FFF2-40B4-BE49-F238E27FC236}">
                <a16:creationId xmlns:a16="http://schemas.microsoft.com/office/drawing/2014/main" id="{F908B7B3-3E34-B368-B570-38EB712735EF}"/>
              </a:ext>
            </a:extLst>
          </p:cNvPr>
          <p:cNvSpPr txBox="1"/>
          <p:nvPr/>
        </p:nvSpPr>
        <p:spPr>
          <a:xfrm>
            <a:off x="403545" y="2157353"/>
            <a:ext cx="7688895" cy="3754874"/>
          </a:xfrm>
          <a:prstGeom prst="rect">
            <a:avLst/>
          </a:prstGeom>
          <a:noFill/>
          <a:ln>
            <a:solidFill>
              <a:srgbClr val="E16C7F"/>
            </a:solidFill>
          </a:ln>
        </p:spPr>
        <p:txBody>
          <a:bodyPr wrap="square">
            <a:spAutoFit/>
          </a:bodyPr>
          <a:lstStyle/>
          <a:p>
            <a:r>
              <a:rPr lang="nl-NL" sz="1700"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sz="1700" dirty="0">
                <a:latin typeface="Kermit" panose="020F0503040000060003" pitchFamily="34" charset="0"/>
                <a:ea typeface="Times New Roman" panose="02020603050405020304" pitchFamily="18" charset="0"/>
              </a:rPr>
              <a:t>We hebben een deel van het klokhuisitem over oceaanstromen gekeken als inspiratie: </a:t>
            </a:r>
            <a:r>
              <a:rPr lang="nl-NL" sz="1700" dirty="0">
                <a:latin typeface="Kermit" panose="020F0503040000060003"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https://schooltv.nl/video-item/het-klokhuis-oceanen-oceaanstromen</a:t>
            </a:r>
            <a:r>
              <a:rPr lang="nl-NL" sz="1700" dirty="0">
                <a:latin typeface="Kermit" panose="020F0503040000060003" pitchFamily="34" charset="0"/>
                <a:ea typeface="Times New Roman" panose="02020603050405020304" pitchFamily="18" charset="0"/>
              </a:rPr>
              <a:t> </a:t>
            </a:r>
          </a:p>
          <a:p>
            <a:pPr marL="342900" indent="-342900">
              <a:buFont typeface="Wingdings" panose="05000000000000000000" pitchFamily="2" charset="2"/>
              <a:buChar char="ü"/>
            </a:pPr>
            <a:r>
              <a:rPr lang="nl-NL" sz="1700" dirty="0">
                <a:latin typeface="Kermit" panose="020F0503040000060003" pitchFamily="34" charset="0"/>
                <a:ea typeface="Times New Roman" panose="02020603050405020304" pitchFamily="18" charset="0"/>
              </a:rPr>
              <a:t>We hebben het artikel van Greenpeace over de Golfstroom gelezen: </a:t>
            </a:r>
            <a:r>
              <a:rPr lang="nl-NL" sz="1700" dirty="0">
                <a:latin typeface="Kermit" panose="020F0503040000060003" pitchFamily="34" charset="0"/>
                <a:ea typeface="Times New Roman" panose="02020603050405020304" pitchFamily="18" charset="0"/>
                <a:hlinkClick r:id="rId4">
                  <a:extLst>
                    <a:ext uri="{A12FA001-AC4F-418D-AE19-62706E023703}">
                      <ahyp:hlinkClr xmlns:ahyp="http://schemas.microsoft.com/office/drawing/2018/hyperlinkcolor" val="tx"/>
                    </a:ext>
                  </a:extLst>
                </a:hlinkClick>
              </a:rPr>
              <a:t>https://www.greenpeace.org/nl/algemeen/72179/meestgestelde-vragen-over-de-Golfstroom/</a:t>
            </a:r>
            <a:r>
              <a:rPr lang="nl-NL" sz="1700" dirty="0">
                <a:latin typeface="Kermit" panose="020F0503040000060003" pitchFamily="34" charset="0"/>
                <a:ea typeface="Times New Roman" panose="02020603050405020304" pitchFamily="18" charset="0"/>
              </a:rPr>
              <a:t> </a:t>
            </a:r>
          </a:p>
          <a:p>
            <a:pPr marL="342900" indent="-342900">
              <a:buFont typeface="Wingdings" panose="05000000000000000000" pitchFamily="2" charset="2"/>
              <a:buChar char="ü"/>
            </a:pPr>
            <a:r>
              <a:rPr lang="nl-NL" sz="1700" dirty="0">
                <a:latin typeface="Kermit" panose="020F0503040000060003" pitchFamily="34" charset="0"/>
                <a:ea typeface="Times New Roman" panose="02020603050405020304" pitchFamily="18" charset="0"/>
              </a:rPr>
              <a:t>We hebben een klokhuisitem van ongeveer drie minuten bedacht, waarin we allebei een rol hebben. Hierin geven we op het niveau van onze klasgenoten uitleg over: </a:t>
            </a:r>
          </a:p>
          <a:p>
            <a:pPr marL="800100" lvl="1" indent="-342900">
              <a:buFont typeface="Wingdings" panose="05000000000000000000" pitchFamily="2" charset="2"/>
              <a:buChar char="ü"/>
            </a:pPr>
            <a:r>
              <a:rPr lang="nl-NL" sz="1700" dirty="0">
                <a:latin typeface="Kermit" panose="020F0503040000060003" pitchFamily="34" charset="0"/>
                <a:ea typeface="Times New Roman" panose="02020603050405020304" pitchFamily="18" charset="0"/>
              </a:rPr>
              <a:t>Hoe het komt dat de Golfstroom stilvalt;</a:t>
            </a:r>
          </a:p>
          <a:p>
            <a:pPr marL="800100" lvl="1" indent="-342900">
              <a:buFont typeface="Wingdings" panose="05000000000000000000" pitchFamily="2" charset="2"/>
              <a:buChar char="ü"/>
            </a:pPr>
            <a:r>
              <a:rPr lang="nl-NL" sz="1700" dirty="0">
                <a:latin typeface="Kermit" panose="020F0503040000060003" pitchFamily="34" charset="0"/>
                <a:ea typeface="Times New Roman" panose="02020603050405020304" pitchFamily="18" charset="0"/>
              </a:rPr>
              <a:t>Wat er gebeurt als de Golfstroom stilvalt;</a:t>
            </a:r>
          </a:p>
          <a:p>
            <a:pPr marL="800100" lvl="1" indent="-342900">
              <a:buFont typeface="Wingdings" panose="05000000000000000000" pitchFamily="2" charset="2"/>
              <a:buChar char="ü"/>
            </a:pPr>
            <a:r>
              <a:rPr lang="nl-NL" sz="1700" dirty="0">
                <a:latin typeface="Kermit" panose="020F0503040000060003" pitchFamily="34" charset="0"/>
                <a:ea typeface="Times New Roman" panose="02020603050405020304" pitchFamily="18" charset="0"/>
              </a:rPr>
              <a:t>Wat we kunnen doen om dit te voorkomen.</a:t>
            </a:r>
          </a:p>
          <a:p>
            <a:pPr marL="342900" indent="-342900">
              <a:buFont typeface="Wingdings" panose="05000000000000000000" pitchFamily="2" charset="2"/>
              <a:buChar char="ü"/>
            </a:pPr>
            <a:r>
              <a:rPr lang="nl-NL" sz="1700" dirty="0">
                <a:latin typeface="Kermit" panose="020F0503040000060003" pitchFamily="34" charset="0"/>
                <a:ea typeface="Times New Roman" panose="02020603050405020304" pitchFamily="18" charset="0"/>
              </a:rPr>
              <a:t>We hebben het item opgenomen of presenteren </a:t>
            </a:r>
            <a:r>
              <a:rPr lang="nl-NL" sz="1700">
                <a:latin typeface="Kermit" panose="020F0503040000060003" pitchFamily="34" charset="0"/>
                <a:ea typeface="Times New Roman" panose="02020603050405020304" pitchFamily="18" charset="0"/>
              </a:rPr>
              <a:t>het klassikaal.</a:t>
            </a:r>
            <a:endParaRPr lang="nl-NL" sz="1700" dirty="0">
              <a:latin typeface="Kermit" panose="020F0503040000060003" pitchFamily="34" charset="0"/>
              <a:ea typeface="Times New Roman" panose="02020603050405020304" pitchFamily="18" charset="0"/>
            </a:endParaRPr>
          </a:p>
        </p:txBody>
      </p:sp>
      <p:sp>
        <p:nvSpPr>
          <p:cNvPr id="23" name="Tekstvak 22">
            <a:extLst>
              <a:ext uri="{FF2B5EF4-FFF2-40B4-BE49-F238E27FC236}">
                <a16:creationId xmlns:a16="http://schemas.microsoft.com/office/drawing/2014/main" id="{E3152827-8988-8E7D-44BC-C50D45EBFFB1}"/>
              </a:ext>
            </a:extLst>
          </p:cNvPr>
          <p:cNvSpPr txBox="1"/>
          <p:nvPr/>
        </p:nvSpPr>
        <p:spPr>
          <a:xfrm>
            <a:off x="9333694" y="2433230"/>
            <a:ext cx="2907460" cy="1569660"/>
          </a:xfrm>
          <a:prstGeom prst="rect">
            <a:avLst/>
          </a:prstGeom>
          <a:noFill/>
        </p:spPr>
        <p:txBody>
          <a:bodyPr wrap="square">
            <a:spAutoFit/>
          </a:bodyPr>
          <a:lstStyle/>
          <a:p>
            <a:pPr lvl="0">
              <a:defRPr/>
            </a:pPr>
            <a:r>
              <a:rPr lang="nl-NL" sz="1600" dirty="0">
                <a:solidFill>
                  <a:srgbClr val="2BB1C6"/>
                </a:solidFill>
                <a:latin typeface="Kermit" panose="020F0503040000060003" pitchFamily="34" charset="0"/>
              </a:rPr>
              <a:t>Hoe komt het dat de Golfstroom stilvalt?</a:t>
            </a:r>
          </a:p>
          <a:p>
            <a:pPr>
              <a:defRPr/>
            </a:pPr>
            <a:r>
              <a:rPr lang="nl-NL" sz="1600" dirty="0">
                <a:solidFill>
                  <a:srgbClr val="2BB1C6"/>
                </a:solidFill>
                <a:latin typeface="Kermit" panose="020F0503040000060003" pitchFamily="34" charset="0"/>
              </a:rPr>
              <a:t>Wat gebeurt er als de Golfstroom stilvalt?</a:t>
            </a:r>
          </a:p>
          <a:p>
            <a:pPr>
              <a:defRPr/>
            </a:pPr>
            <a:r>
              <a:rPr lang="nl-NL" sz="1600" dirty="0">
                <a:solidFill>
                  <a:srgbClr val="2BB1C6"/>
                </a:solidFill>
                <a:latin typeface="Kermit" panose="020F0503040000060003" pitchFamily="34" charset="0"/>
              </a:rPr>
              <a:t>Hoe kunnen we voorkomen dat de Golfstroom stilvalt?</a:t>
            </a:r>
          </a:p>
        </p:txBody>
      </p:sp>
      <p:sp>
        <p:nvSpPr>
          <p:cNvPr id="12" name="Tekstvak 11">
            <a:extLst>
              <a:ext uri="{FF2B5EF4-FFF2-40B4-BE49-F238E27FC236}">
                <a16:creationId xmlns:a16="http://schemas.microsoft.com/office/drawing/2014/main" id="{E3B81519-55BD-BA4C-98D2-C56CAB15A216}"/>
              </a:ext>
            </a:extLst>
          </p:cNvPr>
          <p:cNvSpPr txBox="1"/>
          <p:nvPr/>
        </p:nvSpPr>
        <p:spPr>
          <a:xfrm>
            <a:off x="-8705" y="689643"/>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Klokhuisitem over de stilvallende Golfstroom</a:t>
            </a:r>
          </a:p>
        </p:txBody>
      </p:sp>
      <p:pic>
        <p:nvPicPr>
          <p:cNvPr id="10" name="Afbeelding 9">
            <a:extLst>
              <a:ext uri="{FF2B5EF4-FFF2-40B4-BE49-F238E27FC236}">
                <a16:creationId xmlns:a16="http://schemas.microsoft.com/office/drawing/2014/main" id="{598B2D32-5E57-CC8E-630E-0CF9099BB4C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193024" y="2297624"/>
            <a:ext cx="1177457" cy="1152000"/>
          </a:xfrm>
          <a:prstGeom prst="rect">
            <a:avLst/>
          </a:prstGeom>
          <a:noFill/>
          <a:ln>
            <a:noFill/>
          </a:ln>
        </p:spPr>
      </p:pic>
      <p:pic>
        <p:nvPicPr>
          <p:cNvPr id="16" name="Afbeelding 15">
            <a:extLst>
              <a:ext uri="{FF2B5EF4-FFF2-40B4-BE49-F238E27FC236}">
                <a16:creationId xmlns:a16="http://schemas.microsoft.com/office/drawing/2014/main" id="{42430DB2-4D2A-7D26-5748-BFED53F30A0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8314874" y="2971644"/>
            <a:ext cx="1137395" cy="1152000"/>
          </a:xfrm>
          <a:prstGeom prst="rect">
            <a:avLst/>
          </a:prstGeom>
          <a:noFill/>
          <a:ln>
            <a:noFill/>
          </a:ln>
        </p:spPr>
      </p:pic>
      <p:pic>
        <p:nvPicPr>
          <p:cNvPr id="22" name="Afbeelding 21">
            <a:extLst>
              <a:ext uri="{FF2B5EF4-FFF2-40B4-BE49-F238E27FC236}">
                <a16:creationId xmlns:a16="http://schemas.microsoft.com/office/drawing/2014/main" id="{842C5676-45C9-BF53-D902-2912F4C715D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8220456" y="4404856"/>
            <a:ext cx="1177457" cy="1152000"/>
          </a:xfrm>
          <a:prstGeom prst="rect">
            <a:avLst/>
          </a:prstGeom>
          <a:noFill/>
          <a:ln>
            <a:noFill/>
          </a:ln>
        </p:spPr>
      </p:pic>
      <p:pic>
        <p:nvPicPr>
          <p:cNvPr id="19" name="Afbeelding 18">
            <a:extLst>
              <a:ext uri="{FF2B5EF4-FFF2-40B4-BE49-F238E27FC236}">
                <a16:creationId xmlns:a16="http://schemas.microsoft.com/office/drawing/2014/main" id="{293AF672-7B21-97F8-44CA-F68D02F02B6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8339328" y="5030579"/>
            <a:ext cx="1119972" cy="1152000"/>
          </a:xfrm>
          <a:prstGeom prst="rect">
            <a:avLst/>
          </a:prstGeom>
          <a:noFill/>
          <a:ln>
            <a:noFill/>
          </a:ln>
        </p:spPr>
      </p:pic>
      <p:sp>
        <p:nvSpPr>
          <p:cNvPr id="25" name="Tekstvak 24">
            <a:extLst>
              <a:ext uri="{FF2B5EF4-FFF2-40B4-BE49-F238E27FC236}">
                <a16:creationId xmlns:a16="http://schemas.microsoft.com/office/drawing/2014/main" id="{8C5EA910-A5DF-C7B3-0A4F-A1747CCB24F6}"/>
              </a:ext>
            </a:extLst>
          </p:cNvPr>
          <p:cNvSpPr txBox="1"/>
          <p:nvPr/>
        </p:nvSpPr>
        <p:spPr>
          <a:xfrm>
            <a:off x="9333694" y="4558042"/>
            <a:ext cx="2907460" cy="830997"/>
          </a:xfrm>
          <a:prstGeom prst="rect">
            <a:avLst/>
          </a:prstGeom>
          <a:noFill/>
        </p:spPr>
        <p:txBody>
          <a:bodyPr wrap="square">
            <a:spAutoFit/>
          </a:bodyPr>
          <a:lstStyle/>
          <a:p>
            <a:pPr lvl="0">
              <a:defRPr/>
            </a:pPr>
            <a:r>
              <a:rPr lang="nl-NL" sz="1600" dirty="0">
                <a:solidFill>
                  <a:srgbClr val="663753"/>
                </a:solidFill>
                <a:latin typeface="Kermit" panose="020F0503040000060003" pitchFamily="34" charset="0"/>
              </a:rPr>
              <a:t>Hoe kunnen we dit </a:t>
            </a:r>
          </a:p>
          <a:p>
            <a:pPr lvl="0">
              <a:defRPr/>
            </a:pPr>
            <a:r>
              <a:rPr lang="nl-NL" sz="1600" dirty="0">
                <a:solidFill>
                  <a:srgbClr val="663753"/>
                </a:solidFill>
                <a:latin typeface="Kermit" panose="020F0503040000060003" pitchFamily="34" charset="0"/>
              </a:rPr>
              <a:t>uitleggen in een </a:t>
            </a:r>
            <a:r>
              <a:rPr lang="nl-NL" sz="1600">
                <a:solidFill>
                  <a:srgbClr val="663753"/>
                </a:solidFill>
                <a:latin typeface="Kermit" panose="020F0503040000060003" pitchFamily="34" charset="0"/>
              </a:rPr>
              <a:t>begrijpelijk klokhuisitem</a:t>
            </a:r>
            <a:r>
              <a:rPr lang="nl-NL" sz="1600" dirty="0">
                <a:solidFill>
                  <a:srgbClr val="663753"/>
                </a:solidFill>
                <a:latin typeface="Kermit" panose="020F0503040000060003" pitchFamily="34" charset="0"/>
              </a:rPr>
              <a:t>?</a:t>
            </a:r>
          </a:p>
        </p:txBody>
      </p:sp>
    </p:spTree>
    <p:extLst>
      <p:ext uri="{BB962C8B-B14F-4D97-AF65-F5344CB8AC3E}">
        <p14:creationId xmlns:p14="http://schemas.microsoft.com/office/powerpoint/2010/main" val="28526188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8A2B2-1258-4973-85E8-2221F0FD799D}"/>
            </a:ext>
          </a:extLst>
        </p:cNvPr>
        <p:cNvGrpSpPr/>
        <p:nvPr/>
      </p:nvGrpSpPr>
      <p:grpSpPr>
        <a:xfrm>
          <a:off x="0" y="0"/>
          <a:ext cx="0" cy="0"/>
          <a:chOff x="0" y="0"/>
          <a:chExt cx="0" cy="0"/>
        </a:xfrm>
      </p:grpSpPr>
      <p:pic>
        <p:nvPicPr>
          <p:cNvPr id="3" name="Afbeelding 2" descr="Glas water met bellen">
            <a:extLst>
              <a:ext uri="{FF2B5EF4-FFF2-40B4-BE49-F238E27FC236}">
                <a16:creationId xmlns:a16="http://schemas.microsoft.com/office/drawing/2014/main" id="{1DAEF787-DE6A-4621-9552-DAE244383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628650"/>
            <a:ext cx="4152900" cy="6229350"/>
          </a:xfrm>
          <a:prstGeom prst="rect">
            <a:avLst/>
          </a:prstGeom>
        </p:spPr>
      </p:pic>
      <p:sp>
        <p:nvSpPr>
          <p:cNvPr id="5" name="Tekstvak 4">
            <a:extLst>
              <a:ext uri="{FF2B5EF4-FFF2-40B4-BE49-F238E27FC236}">
                <a16:creationId xmlns:a16="http://schemas.microsoft.com/office/drawing/2014/main" id="{BB28489E-2FB2-3322-E851-159BA8D68186}"/>
              </a:ext>
            </a:extLst>
          </p:cNvPr>
          <p:cNvSpPr txBox="1"/>
          <p:nvPr/>
        </p:nvSpPr>
        <p:spPr>
          <a:xfrm>
            <a:off x="0" y="5423"/>
            <a:ext cx="12192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Reflectiewerkvorm</a:t>
            </a:r>
          </a:p>
        </p:txBody>
      </p:sp>
      <p:sp>
        <p:nvSpPr>
          <p:cNvPr id="6" name="Tekstvak 5">
            <a:extLst>
              <a:ext uri="{FF2B5EF4-FFF2-40B4-BE49-F238E27FC236}">
                <a16:creationId xmlns:a16="http://schemas.microsoft.com/office/drawing/2014/main" id="{2110ED7C-4EAC-3239-FFAA-5F73490EFA83}"/>
              </a:ext>
            </a:extLst>
          </p:cNvPr>
          <p:cNvSpPr txBox="1"/>
          <p:nvPr/>
        </p:nvSpPr>
        <p:spPr>
          <a:xfrm>
            <a:off x="0" y="628861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7-8</a:t>
            </a: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Afbeelding 6" descr="Afbeelding met Lettertype, Graphics, rood, tekst&#10;&#10;Automatisch gegenereerde beschrijving">
            <a:extLst>
              <a:ext uri="{FF2B5EF4-FFF2-40B4-BE49-F238E27FC236}">
                <a16:creationId xmlns:a16="http://schemas.microsoft.com/office/drawing/2014/main" id="{30A0D5C7-8950-D3AC-7B5C-63B5D6E27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199931"/>
            <a:ext cx="1831694" cy="633766"/>
          </a:xfrm>
          <a:prstGeom prst="rect">
            <a:avLst/>
          </a:prstGeom>
        </p:spPr>
      </p:pic>
      <p:sp>
        <p:nvSpPr>
          <p:cNvPr id="8" name="Tekstvak 7">
            <a:extLst>
              <a:ext uri="{FF2B5EF4-FFF2-40B4-BE49-F238E27FC236}">
                <a16:creationId xmlns:a16="http://schemas.microsoft.com/office/drawing/2014/main" id="{037BB83F-F6F9-A4BF-9925-1BC54FFE1B9B}"/>
              </a:ext>
            </a:extLst>
          </p:cNvPr>
          <p:cNvSpPr txBox="1"/>
          <p:nvPr/>
        </p:nvSpPr>
        <p:spPr>
          <a:xfrm>
            <a:off x="-2721" y="307777"/>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srgbClr val="E16C7F"/>
                </a:solidFill>
                <a:effectLst/>
                <a:uLnTx/>
                <a:uFillTx/>
                <a:latin typeface="Kermit" panose="020F0503040000060003" pitchFamily="34" charset="0"/>
                <a:ea typeface="+mn-ea"/>
                <a:cs typeface="+mn-cs"/>
              </a:rPr>
              <a:t>Wat is er gebeurd?</a:t>
            </a:r>
            <a:endParaRPr kumimoji="0" lang="nl-NL" sz="3200" b="0" i="0" u="none" strike="noStrike" kern="1200" cap="none" spc="0" normalizeH="0" baseline="0" noProof="0" dirty="0">
              <a:ln>
                <a:noFill/>
              </a:ln>
              <a:solidFill>
                <a:srgbClr val="E16C7F"/>
              </a:solidFill>
              <a:effectLst/>
              <a:uLnTx/>
              <a:uFillTx/>
              <a:latin typeface="Calibri" panose="020F0502020204030204"/>
              <a:ea typeface="+mn-ea"/>
              <a:cs typeface="+mn-cs"/>
            </a:endParaRPr>
          </a:p>
        </p:txBody>
      </p:sp>
      <p:sp>
        <p:nvSpPr>
          <p:cNvPr id="9" name="Tekstvak 8">
            <a:extLst>
              <a:ext uri="{FF2B5EF4-FFF2-40B4-BE49-F238E27FC236}">
                <a16:creationId xmlns:a16="http://schemas.microsoft.com/office/drawing/2014/main" id="{28DF8331-F319-2DFB-8940-1E28F98EF36C}"/>
              </a:ext>
            </a:extLst>
          </p:cNvPr>
          <p:cNvSpPr txBox="1"/>
          <p:nvPr/>
        </p:nvSpPr>
        <p:spPr>
          <a:xfrm>
            <a:off x="4013568" y="2440957"/>
            <a:ext cx="7505332"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rPr>
              <a:t>Bespreek klassikaal de opdrachten die jullie hebben gedaan.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prstClr val="black"/>
              </a:solidFill>
              <a:effectLst/>
              <a:uLnTx/>
              <a:uFillTx/>
              <a:latin typeface="Kermit" panose="020F0503040000060003" pitchFamily="34"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Hebben jullie dezelfde ontdekkingen gedaan?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Wat ga je onthouden?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rPr>
              <a:t>Waar zou je meer over willen weten?</a:t>
            </a:r>
            <a:endParaRPr kumimoji="0" lang="nl-NL"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Afbeelding 10">
            <a:extLst>
              <a:ext uri="{FF2B5EF4-FFF2-40B4-BE49-F238E27FC236}">
                <a16:creationId xmlns:a16="http://schemas.microsoft.com/office/drawing/2014/main" id="{5B2E4331-C7A4-3EF3-7361-2E3E993BAD3F}"/>
              </a:ext>
            </a:extLst>
          </p:cNvPr>
          <p:cNvPicPr>
            <a:picLocks noChangeAspect="1"/>
          </p:cNvPicPr>
          <p:nvPr/>
        </p:nvPicPr>
        <p:blipFill>
          <a:blip r:embed="rId4">
            <a:extLst>
              <a:ext uri="{28A0092B-C50C-407E-A947-70E740481C1C}">
                <a14:useLocalDpi xmlns:a14="http://schemas.microsoft.com/office/drawing/2010/main" val="0"/>
              </a:ext>
            </a:extLst>
          </a:blip>
          <a:srcRect t="1290" b="1290"/>
          <a:stretch/>
        </p:blipFill>
        <p:spPr bwMode="auto">
          <a:xfrm>
            <a:off x="9578561" y="2934084"/>
            <a:ext cx="1684957" cy="162806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284684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4B3F9-AF60-BF9F-1009-05D5D0E2305C}"/>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ADCF9669-2282-D7FC-B995-2D227BCBE5BE}"/>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a:extLst>
              <a:ext uri="{FF2B5EF4-FFF2-40B4-BE49-F238E27FC236}">
                <a16:creationId xmlns:a16="http://schemas.microsoft.com/office/drawing/2014/main" id="{66930F64-E393-210B-C9C4-631280B91F40}"/>
              </a:ext>
            </a:extLst>
          </p:cNvPr>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9C69342F-8552-EB82-E734-C18DFA65122C}"/>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C7449E1E-5D57-4C70-AF0D-0B82FE5F7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2B10DE5B-87E9-B61B-9EA5-BD502D200945}"/>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2D5772CC-6A8F-6B42-D7B4-591B44C0A577}"/>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6B058FD8-7472-0FE1-F5B4-C10E1B271AE5}"/>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1DC68684-1B69-FB1C-DDE9-0E7AC80490FD}"/>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DDF194F5-35BF-987A-126B-8AC18B37CFA0}"/>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B3497B9B-38C7-3F0F-C5D6-90DF270BB9D9}"/>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0D214EAF-439E-8490-679B-8AAA7A5103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87C1D962-744F-78E8-8216-134F60EC9A1B}"/>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2E781B55-1AB9-45F2-6F70-E2B3D6F782CE}"/>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B135C60A-6990-F313-BD50-C1E63FEF4FAC}"/>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951FA3BF-9EEA-471B-2B67-B8CF2D2D7A3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19EF27B4-3209-ACE4-D8F7-0F8CACB0C214}"/>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76E28232-376B-A23C-0602-B036D42D386B}"/>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8A8E3A1D-9528-3422-0897-05AD925ED606}"/>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34FE6A98-7E9F-3B0F-065E-82CB5623808B}"/>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5E7B922C-5011-36CC-8239-40F0BCF3CDCA}"/>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C31F57ED-7511-AB03-ADA0-8FA686CE2AB0}"/>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1A116C36-D203-90B9-A490-5A82D543A1A8}"/>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3D594473-CADD-CF1D-5FE9-AAA860C72DCE}"/>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CCB274DA-F0EB-49A7-C639-E23B19D3148A}"/>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C75ECDC0-DF7A-EEE2-4924-B641F0DDDD8E}"/>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4688AC0D-DA74-AA8C-B4DD-B781BAAC6C86}"/>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C6952EBC-23E0-6629-5EAD-36CE9D39077B}"/>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F0E54D1D-464D-2B59-E478-9EBA7C0D6C48}"/>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DEFC6583-BDF6-8954-1D88-B14874E621DE}"/>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1D370372-9116-6FA1-E1F4-B03B4807BF1B}"/>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420F1893-662A-92C4-1CEF-37833BF3C1C0}"/>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FDAF05A6-C37A-87B4-E0DE-4B362D8E6EBA}"/>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61E462D5-975F-7502-FEC8-07B52140DE0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spTree>
    <p:extLst>
      <p:ext uri="{BB962C8B-B14F-4D97-AF65-F5344CB8AC3E}">
        <p14:creationId xmlns:p14="http://schemas.microsoft.com/office/powerpoint/2010/main" val="2963148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FA2C3-9BF5-B3CC-0C67-AC4E9907967D}"/>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AD224301-61C9-B557-55E6-AFE4366D1EE9}"/>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Hoe gebruik je de PowerPoint</a:t>
            </a:r>
          </a:p>
        </p:txBody>
      </p:sp>
      <p:pic>
        <p:nvPicPr>
          <p:cNvPr id="5" name="Afbeelding 4" descr="Afbeelding met Lettertype, Graphics, rood, tekst&#10;&#10;Automatisch gegenereerde beschrijving">
            <a:extLst>
              <a:ext uri="{FF2B5EF4-FFF2-40B4-BE49-F238E27FC236}">
                <a16:creationId xmlns:a16="http://schemas.microsoft.com/office/drawing/2014/main" id="{3092BD00-DC9A-AE70-FD9D-399856410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C8813C5E-93ED-8C78-3339-6E1467334073}"/>
              </a:ext>
            </a:extLst>
          </p:cNvPr>
          <p:cNvSpPr>
            <a:spLocks noChangeArrowheads="1"/>
          </p:cNvSpPr>
          <p:nvPr/>
        </p:nvSpPr>
        <p:spPr bwMode="auto">
          <a:xfrm>
            <a:off x="878564" y="809571"/>
            <a:ext cx="10434871"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a:ln>
                  <a:noFill/>
                </a:ln>
                <a:solidFill>
                  <a:schemeClr val="tx1"/>
                </a:solidFill>
                <a:effectLst/>
                <a:latin typeface="Kermit" panose="020F0503040000060003" pitchFamily="34" charset="0"/>
              </a:rPr>
              <a:t>In elke PowerPoint is één les te vinden uit het atelier.</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a:ln>
                  <a:noFill/>
                </a:ln>
                <a:solidFill>
                  <a:schemeClr val="tx1"/>
                </a:solidFill>
                <a:effectLst/>
                <a:latin typeface="Kermit" panose="020F0503040000060003" pitchFamily="34" charset="0"/>
              </a:rPr>
              <a:t>Elke les is gedifferentieerd naar groep 3-4, groep 5-6 en groep 7-8. Deze staan achter elkaar in de PowerPoint en worden gescheiden door een dia. </a:t>
            </a:r>
            <a:r>
              <a:rPr lang="nl-NL" altLang="nl-NL" dirty="0">
                <a:latin typeface="Kermit" panose="020F0503040000060003" pitchFamily="34" charset="0"/>
              </a:rPr>
              <a:t>In de linkeronderhoek van elke dia kun je zien voor welke groep die dia is bedoeld. </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a:p>
            <a:pPr lvl="0" eaLnBrk="0" fontAlgn="base" hangingPunct="0">
              <a:spcBef>
                <a:spcPct val="0"/>
              </a:spcBef>
              <a:spcAft>
                <a:spcPct val="0"/>
              </a:spcAft>
            </a:pPr>
            <a:r>
              <a:rPr lang="nl-NL" altLang="nl-NL">
                <a:latin typeface="Kermit" panose="020F0503040000060003" pitchFamily="34" charset="0"/>
              </a:rPr>
              <a:t>Elke les bestaat </a:t>
            </a:r>
            <a:r>
              <a:rPr lang="nl-NL" altLang="nl-NL" dirty="0">
                <a:latin typeface="Kermit" panose="020F0503040000060003" pitchFamily="34" charset="0"/>
              </a:rPr>
              <a:t>uit: </a:t>
            </a:r>
          </a:p>
          <a:p>
            <a:pPr marL="285750" lvl="0" indent="-285750" eaLnBrk="0" fontAlgn="base" hangingPunct="0">
              <a:spcBef>
                <a:spcPct val="0"/>
              </a:spcBef>
              <a:spcAft>
                <a:spcPct val="0"/>
              </a:spcAft>
              <a:buFontTx/>
              <a:buChar char="-"/>
            </a:pPr>
            <a:r>
              <a:rPr lang="nl-NL" altLang="nl-NL" dirty="0">
                <a:latin typeface="Kermit" panose="020F0503040000060003" pitchFamily="34" charset="0"/>
              </a:rPr>
              <a:t>Inspiratie 1: nieuwsgierigheid prikkelen en voorkennis activeren</a:t>
            </a:r>
          </a:p>
          <a:p>
            <a:pPr marL="285750" lvl="0" indent="-285750" eaLnBrk="0" fontAlgn="base" hangingPunct="0">
              <a:spcBef>
                <a:spcPct val="0"/>
              </a:spcBef>
              <a:spcAft>
                <a:spcPct val="0"/>
              </a:spcAft>
              <a:buFontTx/>
              <a:buChar char="-"/>
            </a:pPr>
            <a:r>
              <a:rPr lang="nl-NL" altLang="nl-NL" dirty="0">
                <a:latin typeface="Kermit" panose="020F0503040000060003" pitchFamily="34" charset="0"/>
              </a:rPr>
              <a:t>Inspiratie 2: nieuwe kennis opdoen</a:t>
            </a:r>
          </a:p>
          <a:p>
            <a:pPr marL="285750" lvl="0" indent="-285750" eaLnBrk="0" fontAlgn="base" hangingPunct="0">
              <a:spcBef>
                <a:spcPct val="0"/>
              </a:spcBef>
              <a:spcAft>
                <a:spcPct val="0"/>
              </a:spcAft>
              <a:buFontTx/>
              <a:buChar char="-"/>
            </a:pPr>
            <a:r>
              <a:rPr lang="nl-NL" altLang="nl-NL" dirty="0">
                <a:latin typeface="Kermit" panose="020F0503040000060003" pitchFamily="34" charset="0"/>
              </a:rPr>
              <a:t>Vaardigheden</a:t>
            </a:r>
          </a:p>
          <a:p>
            <a:pPr marL="285750" lvl="0" indent="-285750" eaLnBrk="0" fontAlgn="base" hangingPunct="0">
              <a:spcBef>
                <a:spcPct val="0"/>
              </a:spcBef>
              <a:spcAft>
                <a:spcPct val="0"/>
              </a:spcAft>
              <a:buFontTx/>
              <a:buChar char="-"/>
            </a:pPr>
            <a:r>
              <a:rPr lang="nl-NL" altLang="nl-NL" dirty="0">
                <a:latin typeface="Kermit" panose="020F0503040000060003" pitchFamily="34" charset="0"/>
              </a:rPr>
              <a:t>Reflectie</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latin typeface="Kermit" panose="020F0503040000060003" pitchFamily="34" charset="0"/>
              </a:rPr>
              <a:t>In de notities staan vaak nog extra opmerkingen en tips.</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latin typeface="Kermit" panose="020F0503040000060003" pitchFamily="34" charset="0"/>
              </a:rPr>
              <a:t>De bijlagen waarnaar wordt verwezen zijn te vinden in het bijlagenboekje. </a:t>
            </a:r>
          </a:p>
          <a:p>
            <a:pPr lvl="0" eaLnBrk="0" fontAlgn="base" hangingPunct="0">
              <a:spcBef>
                <a:spcPct val="0"/>
              </a:spcBef>
              <a:spcAft>
                <a:spcPct val="0"/>
              </a:spcAft>
            </a:pPr>
            <a:br>
              <a:rPr lang="nl-NL" altLang="nl-NL" dirty="0">
                <a:latin typeface="Kermit" panose="020F0503040000060003" pitchFamily="34" charset="0"/>
              </a:rPr>
            </a:br>
            <a:r>
              <a:rPr lang="nl-NL" altLang="nl-NL" dirty="0">
                <a:latin typeface="Kermit" panose="020F0503040000060003" pitchFamily="34" charset="0"/>
              </a:rPr>
              <a:t>Maak zelf een keuze passend bij jouw voorkeur en doelen die nog behaald moeten worden uit jullie volgsysteem.</a:t>
            </a:r>
          </a:p>
          <a:p>
            <a:pPr eaLnBrk="0" fontAlgn="base" hangingPunct="0">
              <a:spcBef>
                <a:spcPct val="0"/>
              </a:spcBef>
              <a:spcAft>
                <a:spcPct val="0"/>
              </a:spcAft>
            </a:pPr>
            <a:endParaRPr lang="nl-NL" altLang="nl-NL" dirty="0">
              <a:latin typeface="Kermit" panose="020F0503040000060003" pitchFamily="34" charset="0"/>
            </a:endParaRPr>
          </a:p>
          <a:p>
            <a:pPr eaLnBrk="0" fontAlgn="base" hangingPunct="0">
              <a:spcBef>
                <a:spcPct val="0"/>
              </a:spcBef>
              <a:spcAft>
                <a:spcPct val="0"/>
              </a:spcAft>
            </a:pPr>
            <a:r>
              <a:rPr lang="nl-NL" altLang="nl-NL" dirty="0">
                <a:latin typeface="Kermit" panose="020F0503040000060003" pitchFamily="34" charset="0"/>
              </a:rPr>
              <a:t>Let op: in de notities onder de slides staat soms een toelichting of een antwoord.</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p:txBody>
      </p:sp>
    </p:spTree>
    <p:extLst>
      <p:ext uri="{BB962C8B-B14F-4D97-AF65-F5344CB8AC3E}">
        <p14:creationId xmlns:p14="http://schemas.microsoft.com/office/powerpoint/2010/main" val="17129735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451FF-271D-2F19-7ED5-CE8B776C36A6}"/>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6E0FE92-FA79-5306-DE97-21F8EC9D4D0A}"/>
              </a:ext>
            </a:extLst>
          </p:cNvPr>
          <p:cNvPicPr>
            <a:picLocks noChangeAspect="1"/>
          </p:cNvPicPr>
          <p:nvPr/>
        </p:nvPicPr>
        <p:blipFill>
          <a:blip r:embed="rId2"/>
          <a:stretch>
            <a:fillRect/>
          </a:stretch>
        </p:blipFill>
        <p:spPr>
          <a:xfrm>
            <a:off x="1856668" y="715583"/>
            <a:ext cx="8478661" cy="5587019"/>
          </a:xfrm>
          <a:prstGeom prst="rect">
            <a:avLst/>
          </a:prstGeom>
        </p:spPr>
      </p:pic>
      <p:sp>
        <p:nvSpPr>
          <p:cNvPr id="2" name="Titel 1">
            <a:extLst>
              <a:ext uri="{FF2B5EF4-FFF2-40B4-BE49-F238E27FC236}">
                <a16:creationId xmlns:a16="http://schemas.microsoft.com/office/drawing/2014/main" id="{AAA881B5-35F1-D2D3-235F-6F0453F3E0A9}"/>
              </a:ext>
            </a:extLst>
          </p:cNvPr>
          <p:cNvSpPr>
            <a:spLocks noGrp="1"/>
          </p:cNvSpPr>
          <p:nvPr>
            <p:ph type="title"/>
          </p:nvPr>
        </p:nvSpPr>
        <p:spPr>
          <a:xfrm>
            <a:off x="0" y="44625"/>
            <a:ext cx="12191999" cy="1008112"/>
          </a:xfrm>
        </p:spPr>
        <p:txBody>
          <a:bodyPr>
            <a:normAutofit/>
          </a:bodyPr>
          <a:lstStyle/>
          <a:p>
            <a:pPr algn="ctr">
              <a:lnSpc>
                <a:spcPts val="3200"/>
              </a:lnSpc>
              <a:defRPr/>
            </a:pPr>
            <a:r>
              <a:rPr lang="nl-NL" sz="3600">
                <a:solidFill>
                  <a:srgbClr val="E96D7E"/>
                </a:solidFill>
                <a:latin typeface="Kermit" panose="020F0503040000060003" pitchFamily="34" charset="0"/>
                <a:ea typeface="American Typewriter" charset="0"/>
                <a:cs typeface="American Typewriter" charset="0"/>
              </a:rPr>
              <a:t>Voorbeeld ingevuld doelenblad met criteria</a:t>
            </a:r>
          </a:p>
        </p:txBody>
      </p:sp>
      <p:pic>
        <p:nvPicPr>
          <p:cNvPr id="5" name="Afbeelding 4">
            <a:extLst>
              <a:ext uri="{FF2B5EF4-FFF2-40B4-BE49-F238E27FC236}">
                <a16:creationId xmlns:a16="http://schemas.microsoft.com/office/drawing/2014/main" id="{17A2A3B8-0ACB-0D24-9A79-A9F47DDD1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6866" y="5782553"/>
            <a:ext cx="2355134" cy="1113800"/>
          </a:xfrm>
          <a:prstGeom prst="rect">
            <a:avLst/>
          </a:prstGeom>
        </p:spPr>
      </p:pic>
      <p:sp>
        <p:nvSpPr>
          <p:cNvPr id="10" name="Tekstvak 2">
            <a:extLst>
              <a:ext uri="{FF2B5EF4-FFF2-40B4-BE49-F238E27FC236}">
                <a16:creationId xmlns:a16="http://schemas.microsoft.com/office/drawing/2014/main" id="{CEBBEE88-AC98-3E7F-00D8-1B09851FDBBC}"/>
              </a:ext>
            </a:extLst>
          </p:cNvPr>
          <p:cNvSpPr txBox="1">
            <a:spLocks noChangeArrowheads="1"/>
          </p:cNvSpPr>
          <p:nvPr/>
        </p:nvSpPr>
        <p:spPr bwMode="auto">
          <a:xfrm>
            <a:off x="3415711" y="5965448"/>
            <a:ext cx="536057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endParaRPr lang="nl-NL" altLang="nl-NL" sz="1600">
              <a:solidFill>
                <a:schemeClr val="tx1">
                  <a:lumMod val="75000"/>
                  <a:lumOff val="25000"/>
                </a:schemeClr>
              </a:solidFill>
              <a:latin typeface="Kermit" panose="020F0503040000060003" pitchFamily="34" charset="0"/>
              <a:ea typeface="American Typewriter" charset="0"/>
              <a:cs typeface="American Typewriter" charset="0"/>
            </a:endParaRPr>
          </a:p>
          <a:p>
            <a:r>
              <a:rPr lang="nl-NL" altLang="nl-NL">
                <a:solidFill>
                  <a:srgbClr val="E96D7E"/>
                </a:solidFill>
                <a:latin typeface="Kermit" panose="020F0503040000060003" pitchFamily="34" charset="0"/>
                <a:ea typeface="American Typewriter" charset="0"/>
                <a:cs typeface="American Typewriter" charset="0"/>
              </a:rPr>
              <a:t>Het format doelenblad is te vinden op de portal bij materialen midden- en bovenbouw. </a:t>
            </a:r>
            <a:endParaRPr lang="nl-NL" altLang="nl-NL" sz="160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684590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latin typeface="Kermit" panose="020F0503040000060003" pitchFamily="34" charset="0"/>
            </a:endParaRPr>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latin typeface="Kermit" panose="020F0503040000060003" pitchFamily="34" charset="0"/>
              </a:rPr>
            </a:br>
            <a:endParaRPr lang="nl-NL">
              <a:latin typeface="Kermit" panose="020F0503040000060003" pitchFamily="34" charset="0"/>
            </a:endParaRPr>
          </a:p>
          <a:p>
            <a:endParaRPr lang="nl-NL">
              <a:latin typeface="Kermit" panose="020F0503040000060003" pitchFamily="34" charset="0"/>
            </a:endParaRPr>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latin typeface="Kermit" panose="020F0503040000060003" pitchFamily="34" charset="0"/>
            </a:endParaRPr>
          </a:p>
          <a:p>
            <a:endParaRPr lang="nl-NL">
              <a:latin typeface="Kermit" panose="020F0503040000060003" pitchFamily="34" charset="0"/>
            </a:endParaRPr>
          </a:p>
        </p:txBody>
      </p:sp>
      <p:sp>
        <p:nvSpPr>
          <p:cNvPr id="2" name="Tekstvak 1">
            <a:extLst>
              <a:ext uri="{FF2B5EF4-FFF2-40B4-BE49-F238E27FC236}">
                <a16:creationId xmlns:a16="http://schemas.microsoft.com/office/drawing/2014/main" id="{1B86CCAF-1E50-CE49-8D62-37654D3DCB36}"/>
              </a:ext>
            </a:extLst>
          </p:cNvPr>
          <p:cNvSpPr txBox="1"/>
          <p:nvPr/>
        </p:nvSpPr>
        <p:spPr>
          <a:xfrm>
            <a:off x="1267595" y="207238"/>
            <a:ext cx="9656811" cy="646331"/>
          </a:xfrm>
          <a:prstGeom prst="rect">
            <a:avLst/>
          </a:prstGeom>
          <a:noFill/>
        </p:spPr>
        <p:txBody>
          <a:bodyPr wrap="none" rtlCol="0">
            <a:spAutoFit/>
          </a:bodyPr>
          <a:lstStyle/>
          <a:p>
            <a:r>
              <a:rPr lang="nl-NL" sz="3600" dirty="0">
                <a:solidFill>
                  <a:srgbClr val="E16C7F"/>
                </a:solidFill>
                <a:latin typeface="Kermit" panose="020F0503040000060003" pitchFamily="34" charset="0"/>
              </a:rPr>
              <a:t>Losse Denkbubbels om te gebruiken bij je les</a:t>
            </a: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285738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latin typeface="Kermit" panose="020F0503040000060003" pitchFamily="34" charset="0"/>
            </a:endParaRPr>
          </a:p>
        </p:txBody>
      </p:sp>
      <p:pic>
        <p:nvPicPr>
          <p:cNvPr id="12" name="Afbeelding 11">
            <a:extLst>
              <a:ext uri="{FF2B5EF4-FFF2-40B4-BE49-F238E27FC236}">
                <a16:creationId xmlns:a16="http://schemas.microsoft.com/office/drawing/2014/main" id="{701AC72F-8E9E-4003-BF4E-7A8BFEF1563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4157396" y="1473975"/>
            <a:ext cx="2319693" cy="2134266"/>
          </a:xfrm>
          <a:prstGeom prst="rect">
            <a:avLst/>
          </a:prstGeom>
          <a:noFill/>
          <a:ln>
            <a:noFill/>
          </a:ln>
        </p:spPr>
      </p:pic>
      <p:pic>
        <p:nvPicPr>
          <p:cNvPr id="14" name="Afbeelding 13">
            <a:extLst>
              <a:ext uri="{FF2B5EF4-FFF2-40B4-BE49-F238E27FC236}">
                <a16:creationId xmlns:a16="http://schemas.microsoft.com/office/drawing/2014/main" id="{EAD944B7-6400-4275-A3B4-55E2C18FAD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1116463" y="3910802"/>
            <a:ext cx="2319693" cy="2349479"/>
          </a:xfrm>
          <a:prstGeom prst="rect">
            <a:avLst/>
          </a:prstGeom>
          <a:noFill/>
          <a:ln>
            <a:noFill/>
          </a:ln>
        </p:spPr>
      </p:pic>
      <p:pic>
        <p:nvPicPr>
          <p:cNvPr id="15" name="Afbeelding 14">
            <a:extLst>
              <a:ext uri="{FF2B5EF4-FFF2-40B4-BE49-F238E27FC236}">
                <a16:creationId xmlns:a16="http://schemas.microsoft.com/office/drawing/2014/main" id="{FD8DFE33-3CEE-4505-BF62-AFCC93743A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7436668" y="950277"/>
            <a:ext cx="2319693" cy="2269540"/>
          </a:xfrm>
          <a:prstGeom prst="rect">
            <a:avLst/>
          </a:prstGeom>
          <a:noFill/>
          <a:ln>
            <a:noFill/>
          </a:ln>
        </p:spPr>
      </p:pic>
      <p:pic>
        <p:nvPicPr>
          <p:cNvPr id="16" name="Afbeelding 15">
            <a:extLst>
              <a:ext uri="{FF2B5EF4-FFF2-40B4-BE49-F238E27FC236}">
                <a16:creationId xmlns:a16="http://schemas.microsoft.com/office/drawing/2014/main" id="{BC5DE565-2E17-4D1B-BE2D-6EF6167C5C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254684" y="4231053"/>
            <a:ext cx="2125980" cy="2186777"/>
          </a:xfrm>
          <a:prstGeom prst="rect">
            <a:avLst/>
          </a:prstGeom>
          <a:noFill/>
          <a:ln>
            <a:noFill/>
          </a:ln>
        </p:spPr>
      </p:pic>
      <p:pic>
        <p:nvPicPr>
          <p:cNvPr id="17" name="Afbeelding 16">
            <a:extLst>
              <a:ext uri="{FF2B5EF4-FFF2-40B4-BE49-F238E27FC236}">
                <a16:creationId xmlns:a16="http://schemas.microsoft.com/office/drawing/2014/main" id="{37CE2DF1-7C89-464F-9043-4F525313001B}"/>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9756361" y="2419235"/>
            <a:ext cx="2348837" cy="2269533"/>
          </a:xfrm>
          <a:prstGeom prst="rect">
            <a:avLst/>
          </a:prstGeom>
          <a:noFill/>
          <a:ln>
            <a:noFill/>
          </a:ln>
          <a:extLst>
            <a:ext uri="{53640926-AAD7-44D8-BBD7-CCE9431645EC}">
              <a14:shadowObscured xmlns:a14="http://schemas.microsoft.com/office/drawing/2010/main"/>
            </a:ext>
          </a:extLst>
        </p:spPr>
      </p:pic>
      <p:pic>
        <p:nvPicPr>
          <p:cNvPr id="18" name="Afbeelding 17">
            <a:extLst>
              <a:ext uri="{FF2B5EF4-FFF2-40B4-BE49-F238E27FC236}">
                <a16:creationId xmlns:a16="http://schemas.microsoft.com/office/drawing/2014/main" id="{7C8AC67C-92A4-45E8-A4B4-6BEAF0DF53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7313572" y="3910802"/>
            <a:ext cx="2125980" cy="2092601"/>
          </a:xfrm>
          <a:prstGeom prst="rect">
            <a:avLst/>
          </a:prstGeom>
          <a:noFill/>
          <a:ln>
            <a:noFill/>
          </a:ln>
        </p:spPr>
      </p:pic>
      <p:pic>
        <p:nvPicPr>
          <p:cNvPr id="19" name="Afbeelding 18">
            <a:extLst>
              <a:ext uri="{FF2B5EF4-FFF2-40B4-BE49-F238E27FC236}">
                <a16:creationId xmlns:a16="http://schemas.microsoft.com/office/drawing/2014/main" id="{FE10E912-3D46-4C9A-B8D7-EFA7724C968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871167" y="1159460"/>
            <a:ext cx="2319693" cy="2269540"/>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E8B9CCB1-3535-2DEE-D47B-20ACFC69B8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418119676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B11BAA320F5249B4BDF5CDEE2FF242" ma:contentTypeVersion="20" ma:contentTypeDescription="Een nieuw document maken." ma:contentTypeScope="" ma:versionID="e2ef49660ffc61f027ca56fa43aadce4">
  <xsd:schema xmlns:xsd="http://www.w3.org/2001/XMLSchema" xmlns:xs="http://www.w3.org/2001/XMLSchema" xmlns:p="http://schemas.microsoft.com/office/2006/metadata/properties" xmlns:ns2="7a6d047e-c7c9-48a3-8f43-db3ffccf2247" xmlns:ns3="6aeb2e26-bba5-43b1-a0a2-5b6d2e9179d0" targetNamespace="http://schemas.microsoft.com/office/2006/metadata/properties" ma:root="true" ma:fieldsID="45580ace3f3b45f9a7bd457cb67b0ecb" ns2:_="" ns3:_="">
    <xsd:import namespace="7a6d047e-c7c9-48a3-8f43-db3ffccf2247"/>
    <xsd:import namespace="6aeb2e26-bba5-43b1-a0a2-5b6d2e9179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Afbeeldi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d047e-c7c9-48a3-8f43-db3ffccf22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bc594551-4bf9-4bd3-8489-c159e07133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Afbeelding" ma:index="27" nillable="true" ma:displayName="Afbeelding" ma:format="Thumbnail" ma:internalName="Afbeelding">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eb2e26-bba5-43b1-a0a2-5b6d2e9179d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229d3af7-e122-46e5-b7bc-40126057de53}" ma:internalName="TaxCatchAll" ma:showField="CatchAllData" ma:web="6aeb2e26-bba5-43b1-a0a2-5b6d2e9179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a6d047e-c7c9-48a3-8f43-db3ffccf2247">
      <Terms xmlns="http://schemas.microsoft.com/office/infopath/2007/PartnerControls"/>
    </lcf76f155ced4ddcb4097134ff3c332f>
    <TaxCatchAll xmlns="6aeb2e26-bba5-43b1-a0a2-5b6d2e9179d0" xsi:nil="true"/>
    <Afbeelding xmlns="7a6d047e-c7c9-48a3-8f43-db3ffccf224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92A828-4F60-49D1-9778-A22EF8F760E8}">
  <ds:schemaRefs>
    <ds:schemaRef ds:uri="6aeb2e26-bba5-43b1-a0a2-5b6d2e9179d0"/>
    <ds:schemaRef ds:uri="7a6d047e-c7c9-48a3-8f43-db3ffccf22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67F6BC-912F-45B4-9349-DB025424C625}">
  <ds:schemaRefs>
    <ds:schemaRef ds:uri="http://www.w3.org/XML/1998/namespace"/>
    <ds:schemaRef ds:uri="http://purl.org/dc/elements/1.1/"/>
    <ds:schemaRef ds:uri="http://schemas.microsoft.com/office/2006/documentManagement/types"/>
    <ds:schemaRef ds:uri="6aeb2e26-bba5-43b1-a0a2-5b6d2e9179d0"/>
    <ds:schemaRef ds:uri="http://schemas.openxmlformats.org/package/2006/metadata/core-properties"/>
    <ds:schemaRef ds:uri="http://purl.org/dc/terms/"/>
    <ds:schemaRef ds:uri="http://schemas.microsoft.com/office/infopath/2007/PartnerControls"/>
    <ds:schemaRef ds:uri="7a6d047e-c7c9-48a3-8f43-db3ffccf2247"/>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75DEFA8B-426E-4CD1-800B-85564E59DE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5355</Words>
  <Application>Microsoft Office PowerPoint</Application>
  <PresentationFormat>Breedbeeld</PresentationFormat>
  <Paragraphs>701</Paragraphs>
  <Slides>56</Slides>
  <Notes>34</Notes>
  <HiddenSlides>0</HiddenSlides>
  <MMClips>1</MMClips>
  <ScaleCrop>false</ScaleCrop>
  <HeadingPairs>
    <vt:vector size="6" baseType="variant">
      <vt:variant>
        <vt:lpstr>Gebruikte lettertypen</vt:lpstr>
      </vt:variant>
      <vt:variant>
        <vt:i4>11</vt:i4>
      </vt:variant>
      <vt:variant>
        <vt:lpstr>Thema</vt:lpstr>
      </vt:variant>
      <vt:variant>
        <vt:i4>1</vt:i4>
      </vt:variant>
      <vt:variant>
        <vt:lpstr>Diatitels</vt:lpstr>
      </vt:variant>
      <vt:variant>
        <vt:i4>56</vt:i4>
      </vt:variant>
    </vt:vector>
  </HeadingPairs>
  <TitlesOfParts>
    <vt:vector size="68" baseType="lpstr">
      <vt:lpstr>American Typewriter</vt:lpstr>
      <vt:lpstr>Arial</vt:lpstr>
      <vt:lpstr>Calibri</vt:lpstr>
      <vt:lpstr>Calibri Light</vt:lpstr>
      <vt:lpstr>Kermit</vt:lpstr>
      <vt:lpstr>Kermit  </vt:lpstr>
      <vt:lpstr>Kermit Semibold</vt:lpstr>
      <vt:lpstr>Kermit semibold </vt:lpstr>
      <vt:lpstr>Symbol</vt:lpstr>
      <vt:lpstr>Times New Roman</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Voorbeeld ingevuld doelenblad met criteria</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Inge | Noordwijkse Methode</dc:creator>
  <cp:lastModifiedBy>Pien Roelofs</cp:lastModifiedBy>
  <cp:revision>3</cp:revision>
  <dcterms:created xsi:type="dcterms:W3CDTF">2024-02-07T10:42:23Z</dcterms:created>
  <dcterms:modified xsi:type="dcterms:W3CDTF">2026-09-29T08:51:53Z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0x01010004B11BAA320F5249B4BDF5CDEE2FF242</vt:lpwstr>
  </property>
  <property fmtid="{D5CDD505-2E9C-101B-9397-08002B2CF9AE}" pid="3" name="MediaServiceImageTags">
    <vt:lpwstr/>
  </property>
</Properties>
</file>