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5"/>
  </p:notesMasterIdLst>
  <p:sldIdLst>
    <p:sldId id="2274" r:id="rId5"/>
    <p:sldId id="1351" r:id="rId6"/>
    <p:sldId id="2283" r:id="rId7"/>
    <p:sldId id="2284" r:id="rId8"/>
    <p:sldId id="1331" r:id="rId9"/>
    <p:sldId id="2207" r:id="rId10"/>
    <p:sldId id="1348" r:id="rId11"/>
    <p:sldId id="1368" r:id="rId12"/>
    <p:sldId id="2133" r:id="rId13"/>
    <p:sldId id="1332" r:id="rId14"/>
    <p:sldId id="1310" r:id="rId15"/>
    <p:sldId id="2402" r:id="rId16"/>
    <p:sldId id="2401" r:id="rId17"/>
    <p:sldId id="2317" r:id="rId18"/>
    <p:sldId id="2318" r:id="rId19"/>
    <p:sldId id="1330" r:id="rId20"/>
    <p:sldId id="2319" r:id="rId21"/>
    <p:sldId id="2320" r:id="rId22"/>
    <p:sldId id="1934" r:id="rId23"/>
    <p:sldId id="2321" r:id="rId24"/>
    <p:sldId id="2134" r:id="rId25"/>
    <p:sldId id="2196" r:id="rId26"/>
    <p:sldId id="1426" r:id="rId27"/>
    <p:sldId id="1938" r:id="rId28"/>
    <p:sldId id="2279" r:id="rId29"/>
    <p:sldId id="2280" r:id="rId30"/>
    <p:sldId id="2286" r:id="rId31"/>
    <p:sldId id="2287" r:id="rId32"/>
    <p:sldId id="2289" r:id="rId33"/>
    <p:sldId id="2290" r:id="rId34"/>
    <p:sldId id="2291" r:id="rId35"/>
    <p:sldId id="2292" r:id="rId36"/>
    <p:sldId id="2293" r:id="rId37"/>
    <p:sldId id="1416" r:id="rId38"/>
    <p:sldId id="2294" r:id="rId39"/>
    <p:sldId id="2296" r:id="rId40"/>
    <p:sldId id="1935" r:id="rId41"/>
    <p:sldId id="2288" r:id="rId42"/>
    <p:sldId id="1939" r:id="rId43"/>
    <p:sldId id="2135" r:id="rId44"/>
    <p:sldId id="2297" r:id="rId45"/>
    <p:sldId id="2298" r:id="rId46"/>
    <p:sldId id="2300" r:id="rId47"/>
    <p:sldId id="2301" r:id="rId48"/>
    <p:sldId id="2302" r:id="rId49"/>
    <p:sldId id="2303" r:id="rId50"/>
    <p:sldId id="2304" r:id="rId51"/>
    <p:sldId id="2305" r:id="rId52"/>
    <p:sldId id="2306" r:id="rId53"/>
    <p:sldId id="2307" r:id="rId54"/>
    <p:sldId id="2308" r:id="rId55"/>
    <p:sldId id="2315" r:id="rId56"/>
    <p:sldId id="2316" r:id="rId57"/>
    <p:sldId id="2309" r:id="rId58"/>
    <p:sldId id="2310" r:id="rId59"/>
    <p:sldId id="2311" r:id="rId60"/>
    <p:sldId id="2312" r:id="rId61"/>
    <p:sldId id="2313" r:id="rId62"/>
    <p:sldId id="2277" r:id="rId63"/>
    <p:sldId id="2314" r:id="rId6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AC8C5A4-FC86-6B36-0E07-690FFF9092FE}" name="sebastiaan.truyens@gmail.com" initials="se" userId="S::urn:spo:guest#sebastiaan.truyens@gmail.com::"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6C1D1"/>
    <a:srgbClr val="24AC57"/>
    <a:srgbClr val="00A9E2"/>
    <a:srgbClr val="6EA1CA"/>
    <a:srgbClr val="6C3E59"/>
    <a:srgbClr val="7E74A5"/>
    <a:srgbClr val="DE6C4B"/>
    <a:srgbClr val="663855"/>
    <a:srgbClr val="FFFFFF"/>
    <a:srgbClr val="94D3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4AFAD-39C4-36CD-8897-747A2DF881BB}" v="290" dt="2026-01-14T09:26:14.552"/>
    <p1510:client id="{7554691A-1F40-7B0D-4BF5-C8A46CC00828}" v="50" dt="2026-01-14T14:12:51.856"/>
    <p1510:client id="{A6A7622F-A4A8-4CFF-BBAB-4EDCE9666EB7}" v="83" dt="2026-01-14T09:22:05.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i | Noordwijkse methode" userId="S::niki@noordwijksemethode.nl::c2de0364-2ff1-49e9-aa1f-7ee7b41df33a" providerId="AD" clId="Web-{7554691A-1F40-7B0D-4BF5-C8A46CC00828}"/>
    <pc:docChg chg="modSld">
      <pc:chgData name="Niki | Noordwijkse methode" userId="S::niki@noordwijksemethode.nl::c2de0364-2ff1-49e9-aa1f-7ee7b41df33a" providerId="AD" clId="Web-{7554691A-1F40-7B0D-4BF5-C8A46CC00828}" dt="2026-01-14T14:11:52.571" v="27"/>
      <pc:docMkLst>
        <pc:docMk/>
      </pc:docMkLst>
      <pc:sldChg chg="modSp">
        <pc:chgData name="Niki | Noordwijkse methode" userId="S::niki@noordwijksemethode.nl::c2de0364-2ff1-49e9-aa1f-7ee7b41df33a" providerId="AD" clId="Web-{7554691A-1F40-7B0D-4BF5-C8A46CC00828}" dt="2026-01-14T14:08:56.758" v="13"/>
        <pc:sldMkLst>
          <pc:docMk/>
          <pc:sldMk cId="676831141" sldId="1332"/>
        </pc:sldMkLst>
        <pc:graphicFrameChg chg="mod modGraphic">
          <ac:chgData name="Niki | Noordwijkse methode" userId="S::niki@noordwijksemethode.nl::c2de0364-2ff1-49e9-aa1f-7ee7b41df33a" providerId="AD" clId="Web-{7554691A-1F40-7B0D-4BF5-C8A46CC00828}" dt="2026-01-14T14:08:56.758" v="13"/>
          <ac:graphicFrameMkLst>
            <pc:docMk/>
            <pc:sldMk cId="676831141" sldId="1332"/>
            <ac:graphicFrameMk id="4" creationId="{D8803D90-7CD8-4E33-82F9-B04229AF7E0C}"/>
          </ac:graphicFrameMkLst>
        </pc:graphicFrameChg>
      </pc:sldChg>
      <pc:sldChg chg="modSp">
        <pc:chgData name="Niki | Noordwijkse methode" userId="S::niki@noordwijksemethode.nl::c2de0364-2ff1-49e9-aa1f-7ee7b41df33a" providerId="AD" clId="Web-{7554691A-1F40-7B0D-4BF5-C8A46CC00828}" dt="2026-01-14T14:08:15.956" v="9"/>
        <pc:sldMkLst>
          <pc:docMk/>
          <pc:sldMk cId="3605491619" sldId="2196"/>
        </pc:sldMkLst>
        <pc:graphicFrameChg chg="mod modGraphic">
          <ac:chgData name="Niki | Noordwijkse methode" userId="S::niki@noordwijksemethode.nl::c2de0364-2ff1-49e9-aa1f-7ee7b41df33a" providerId="AD" clId="Web-{7554691A-1F40-7B0D-4BF5-C8A46CC00828}" dt="2026-01-14T14:08:15.956" v="9"/>
          <ac:graphicFrameMkLst>
            <pc:docMk/>
            <pc:sldMk cId="3605491619" sldId="2196"/>
            <ac:graphicFrameMk id="4" creationId="{D8803D90-7CD8-4E33-82F9-B04229AF7E0C}"/>
          </ac:graphicFrameMkLst>
        </pc:graphicFrameChg>
      </pc:sldChg>
      <pc:sldChg chg="modSp">
        <pc:chgData name="Niki | Noordwijkse methode" userId="S::niki@noordwijksemethode.nl::c2de0364-2ff1-49e9-aa1f-7ee7b41df33a" providerId="AD" clId="Web-{7554691A-1F40-7B0D-4BF5-C8A46CC00828}" dt="2026-01-14T14:11:52.571" v="27"/>
        <pc:sldMkLst>
          <pc:docMk/>
          <pc:sldMk cId="1637125823" sldId="2297"/>
        </pc:sldMkLst>
        <pc:graphicFrameChg chg="mod modGraphic">
          <ac:chgData name="Niki | Noordwijkse methode" userId="S::niki@noordwijksemethode.nl::c2de0364-2ff1-49e9-aa1f-7ee7b41df33a" providerId="AD" clId="Web-{7554691A-1F40-7B0D-4BF5-C8A46CC00828}" dt="2026-01-14T14:11:52.571" v="27"/>
          <ac:graphicFrameMkLst>
            <pc:docMk/>
            <pc:sldMk cId="1637125823" sldId="2297"/>
            <ac:graphicFrameMk id="4" creationId="{F6419F2C-90DF-C516-BD91-C7D492573CA6}"/>
          </ac:graphicFrameMkLst>
        </pc:graphicFrameChg>
      </pc:sldChg>
    </pc:docChg>
  </pc:docChgLst>
  <pc:docChgLst>
    <pc:chgData name="Niki | Noordwijkse methode" userId="S::niki@noordwijksemethode.nl::c2de0364-2ff1-49e9-aa1f-7ee7b41df33a" providerId="AD" clId="Web-{4244AFAD-39C4-36CD-8897-747A2DF881BB}"/>
    <pc:docChg chg="modSld">
      <pc:chgData name="Niki | Noordwijkse methode" userId="S::niki@noordwijksemethode.nl::c2de0364-2ff1-49e9-aa1f-7ee7b41df33a" providerId="AD" clId="Web-{4244AFAD-39C4-36CD-8897-747A2DF881BB}" dt="2026-01-14T09:26:14.552" v="264"/>
      <pc:docMkLst>
        <pc:docMk/>
      </pc:docMkLst>
      <pc:sldChg chg="modSp">
        <pc:chgData name="Niki | Noordwijkse methode" userId="S::niki@noordwijksemethode.nl::c2de0364-2ff1-49e9-aa1f-7ee7b41df33a" providerId="AD" clId="Web-{4244AFAD-39C4-36CD-8897-747A2DF881BB}" dt="2026-01-14T09:19:32.795" v="193"/>
        <pc:sldMkLst>
          <pc:docMk/>
          <pc:sldMk cId="676831141" sldId="1332"/>
        </pc:sldMkLst>
        <pc:graphicFrameChg chg="mod modGraphic">
          <ac:chgData name="Niki | Noordwijkse methode" userId="S::niki@noordwijksemethode.nl::c2de0364-2ff1-49e9-aa1f-7ee7b41df33a" providerId="AD" clId="Web-{4244AFAD-39C4-36CD-8897-747A2DF881BB}" dt="2026-01-14T09:19:32.795" v="193"/>
          <ac:graphicFrameMkLst>
            <pc:docMk/>
            <pc:sldMk cId="676831141" sldId="1332"/>
            <ac:graphicFrameMk id="4" creationId="{D8803D90-7CD8-4E33-82F9-B04229AF7E0C}"/>
          </ac:graphicFrameMkLst>
        </pc:graphicFrameChg>
      </pc:sldChg>
      <pc:sldChg chg="modSp">
        <pc:chgData name="Niki | Noordwijkse methode" userId="S::niki@noordwijksemethode.nl::c2de0364-2ff1-49e9-aa1f-7ee7b41df33a" providerId="AD" clId="Web-{4244AFAD-39C4-36CD-8897-747A2DF881BB}" dt="2026-01-14T09:25:41.595" v="250"/>
        <pc:sldMkLst>
          <pc:docMk/>
          <pc:sldMk cId="3605491619" sldId="2196"/>
        </pc:sldMkLst>
        <pc:graphicFrameChg chg="mod modGraphic">
          <ac:chgData name="Niki | Noordwijkse methode" userId="S::niki@noordwijksemethode.nl::c2de0364-2ff1-49e9-aa1f-7ee7b41df33a" providerId="AD" clId="Web-{4244AFAD-39C4-36CD-8897-747A2DF881BB}" dt="2026-01-14T09:25:41.595" v="250"/>
          <ac:graphicFrameMkLst>
            <pc:docMk/>
            <pc:sldMk cId="3605491619" sldId="2196"/>
            <ac:graphicFrameMk id="4" creationId="{D8803D90-7CD8-4E33-82F9-B04229AF7E0C}"/>
          </ac:graphicFrameMkLst>
        </pc:graphicFrameChg>
      </pc:sldChg>
      <pc:sldChg chg="modSp">
        <pc:chgData name="Niki | Noordwijkse methode" userId="S::niki@noordwijksemethode.nl::c2de0364-2ff1-49e9-aa1f-7ee7b41df33a" providerId="AD" clId="Web-{4244AFAD-39C4-36CD-8897-747A2DF881BB}" dt="2026-01-14T09:26:14.552" v="264"/>
        <pc:sldMkLst>
          <pc:docMk/>
          <pc:sldMk cId="1637125823" sldId="2297"/>
        </pc:sldMkLst>
        <pc:graphicFrameChg chg="mod modGraphic">
          <ac:chgData name="Niki | Noordwijkse methode" userId="S::niki@noordwijksemethode.nl::c2de0364-2ff1-49e9-aa1f-7ee7b41df33a" providerId="AD" clId="Web-{4244AFAD-39C4-36CD-8897-747A2DF881BB}" dt="2026-01-14T09:26:14.552" v="264"/>
          <ac:graphicFrameMkLst>
            <pc:docMk/>
            <pc:sldMk cId="1637125823" sldId="2297"/>
            <ac:graphicFrameMk id="4" creationId="{F6419F2C-90DF-C516-BD91-C7D492573CA6}"/>
          </ac:graphicFrameMkLst>
        </pc:graphicFrameChg>
      </pc:sldChg>
    </pc:docChg>
  </pc:docChgLst>
  <pc:docChgLst>
    <pc:chgData name="Linda | Noordwijkse Methode" userId="3a1e4dda-21cf-4e60-b3a1-d8aae009ee00" providerId="ADAL" clId="{4236BD8C-6542-4378-8D04-0ED47397152C}"/>
    <pc:docChg chg="modSld">
      <pc:chgData name="Linda | Noordwijkse Methode" userId="3a1e4dda-21cf-4e60-b3a1-d8aae009ee00" providerId="ADAL" clId="{4236BD8C-6542-4378-8D04-0ED47397152C}" dt="2026-01-14T09:22:05.053" v="82" actId="20577"/>
      <pc:docMkLst>
        <pc:docMk/>
      </pc:docMkLst>
      <pc:sldChg chg="modSp mod">
        <pc:chgData name="Linda | Noordwijkse Methode" userId="3a1e4dda-21cf-4e60-b3a1-d8aae009ee00" providerId="ADAL" clId="{4236BD8C-6542-4378-8D04-0ED47397152C}" dt="2026-01-14T09:22:05.053" v="82" actId="20577"/>
        <pc:sldMkLst>
          <pc:docMk/>
          <pc:sldMk cId="676831141" sldId="1332"/>
        </pc:sldMkLst>
        <pc:graphicFrameChg chg="modGraphic">
          <ac:chgData name="Linda | Noordwijkse Methode" userId="3a1e4dda-21cf-4e60-b3a1-d8aae009ee00" providerId="ADAL" clId="{4236BD8C-6542-4378-8D04-0ED47397152C}" dt="2026-01-14T09:22:05.053" v="82" actId="20577"/>
          <ac:graphicFrameMkLst>
            <pc:docMk/>
            <pc:sldMk cId="676831141" sldId="1332"/>
            <ac:graphicFrameMk id="4" creationId="{D8803D90-7CD8-4E33-82F9-B04229AF7E0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14-1-2026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oordenbeeldclub.com/wp-content/uploads/2018/02/xrays.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47483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400161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7</a:t>
            </a:fld>
            <a:endParaRPr lang="nl-NL"/>
          </a:p>
        </p:txBody>
      </p:sp>
    </p:spTree>
    <p:extLst>
      <p:ext uri="{BB962C8B-B14F-4D97-AF65-F5344CB8AC3E}">
        <p14:creationId xmlns:p14="http://schemas.microsoft.com/office/powerpoint/2010/main" val="3379578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F6082-8087-1A4B-F654-791E464959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32C4A5-28E3-A3B9-FD0B-B2DF6A4A6C2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F6E40C4-9345-B8C1-5F19-2D8E2966C08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72E8BFF-87DC-4163-C7AE-190572938476}"/>
              </a:ext>
            </a:extLst>
          </p:cNvPr>
          <p:cNvSpPr>
            <a:spLocks noGrp="1"/>
          </p:cNvSpPr>
          <p:nvPr>
            <p:ph type="sldNum" sz="quarter" idx="5"/>
          </p:nvPr>
        </p:nvSpPr>
        <p:spPr/>
        <p:txBody>
          <a:bodyPr/>
          <a:lstStyle/>
          <a:p>
            <a:fld id="{14B9C266-6BA2-43B1-BFBA-7C3D359042D9}" type="slidenum">
              <a:rPr lang="nl-NL" smtClean="0"/>
              <a:t>8</a:t>
            </a:fld>
            <a:endParaRPr lang="nl-NL"/>
          </a:p>
        </p:txBody>
      </p:sp>
    </p:spTree>
    <p:extLst>
      <p:ext uri="{BB962C8B-B14F-4D97-AF65-F5344CB8AC3E}">
        <p14:creationId xmlns:p14="http://schemas.microsoft.com/office/powerpoint/2010/main" val="130332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a:t>Lees de tekst voor:</a:t>
            </a:r>
          </a:p>
          <a:p>
            <a:pPr algn="l"/>
            <a:endParaRPr lang="nl-NL"/>
          </a:p>
          <a:p>
            <a:pPr algn="l"/>
            <a:r>
              <a:rPr lang="nl-NL" sz="1200" b="0" i="0" u="none" strike="noStrike" kern="1200">
                <a:solidFill>
                  <a:schemeClr val="tx1"/>
                </a:solidFill>
                <a:effectLst/>
                <a:latin typeface="Kermit" panose="020F0503040000060003" pitchFamily="34" charset="0"/>
                <a:ea typeface="+mn-ea"/>
                <a:cs typeface="+mn-cs"/>
              </a:rPr>
              <a:t>Hallo kinderen, </a:t>
            </a:r>
          </a:p>
          <a:p>
            <a:pPr algn="l"/>
            <a:endParaRPr lang="nl-NL" sz="1200" b="0" i="0" u="none" strike="noStrike" kern="1200">
              <a:solidFill>
                <a:schemeClr val="tx1"/>
              </a:solidFill>
              <a:effectLst/>
              <a:latin typeface="Kermit" panose="020F0503040000060003" pitchFamily="34" charset="0"/>
              <a:ea typeface="+mn-ea"/>
              <a:cs typeface="+mn-cs"/>
            </a:endParaRPr>
          </a:p>
          <a:p>
            <a:pPr algn="l"/>
            <a:r>
              <a:rPr lang="nl-NL"/>
              <a:t>Na een ochtend hooi sjouwen voelde ik mijn armen en benen trillen. Ik had spierpijn! Toen vroeg ik me af: welke onderdelen in mijn lichaam zorgen ervoor dat ik zulke zware dingen kan tillen? En hoe werken mijn botten, spieren en gewrichten eigenlijk samen als ik beweeg?</a:t>
            </a:r>
            <a:endParaRPr lang="nl-NL" sz="1200">
              <a:latin typeface="Kermit" panose="020F0503040000060003" pitchFamily="34" charset="0"/>
            </a:endParaRP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3050834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3EF7B-9D28-889F-C7C4-7F98EB1545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8127698-EE5E-F08D-27F3-1BD93C81DF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DC8E0C-5999-8150-1871-46800123BCEC}"/>
              </a:ext>
            </a:extLst>
          </p:cNvPr>
          <p:cNvSpPr>
            <a:spLocks noGrp="1"/>
          </p:cNvSpPr>
          <p:nvPr>
            <p:ph type="body" idx="1"/>
          </p:nvPr>
        </p:nvSpPr>
        <p:spPr/>
        <p:txBody>
          <a:bodyPr/>
          <a:lstStyle/>
          <a:p>
            <a:r>
              <a:rPr lang="nl-NL"/>
              <a:t>Leg uit dat we dit met de klas gaan testen!</a:t>
            </a:r>
          </a:p>
        </p:txBody>
      </p:sp>
      <p:sp>
        <p:nvSpPr>
          <p:cNvPr id="4" name="Tijdelijke aanduiding voor dianummer 3">
            <a:extLst>
              <a:ext uri="{FF2B5EF4-FFF2-40B4-BE49-F238E27FC236}">
                <a16:creationId xmlns:a16="http://schemas.microsoft.com/office/drawing/2014/main" id="{0C0D5423-2F21-D4B6-CE61-3BE8DF458818}"/>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3283612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584C-D02B-36A8-870C-E0F5F3672A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4E55DD-0485-3B89-050E-5B44C34A248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15D74A-C79E-44CB-BCBE-1C9C34E6373D}"/>
              </a:ext>
            </a:extLst>
          </p:cNvPr>
          <p:cNvSpPr>
            <a:spLocks noGrp="1"/>
          </p:cNvSpPr>
          <p:nvPr>
            <p:ph type="body" idx="1"/>
          </p:nvPr>
        </p:nvSpPr>
        <p:spPr/>
        <p:txBody>
          <a:bodyPr/>
          <a:lstStyle/>
          <a:p>
            <a:r>
              <a:rPr lang="nl-NL" sz="1200" b="1" i="0" u="none" strike="noStrike" kern="1200">
                <a:solidFill>
                  <a:schemeClr val="tx1"/>
                </a:solidFill>
                <a:effectLst/>
                <a:latin typeface="+mn-lt"/>
                <a:ea typeface="+mn-ea"/>
                <a:cs typeface="+mn-cs"/>
              </a:rPr>
              <a:t>Wat gebeurt er?</a:t>
            </a:r>
          </a:p>
          <a:p>
            <a:r>
              <a:rPr lang="nl-NL" sz="1200" b="0" i="0" u="none" strike="noStrike" kern="1200">
                <a:solidFill>
                  <a:schemeClr val="tx1"/>
                </a:solidFill>
                <a:effectLst/>
                <a:latin typeface="+mn-lt"/>
                <a:ea typeface="+mn-ea"/>
                <a:cs typeface="+mn-cs"/>
              </a:rPr>
              <a:t>Wanneer je probeert om de </a:t>
            </a:r>
            <a:r>
              <a:rPr lang="nl-NL" sz="1200" b="1" i="0" u="none" strike="noStrike" kern="1200">
                <a:solidFill>
                  <a:schemeClr val="tx1"/>
                </a:solidFill>
                <a:effectLst/>
                <a:latin typeface="+mn-lt"/>
                <a:ea typeface="+mn-ea"/>
                <a:cs typeface="+mn-cs"/>
              </a:rPr>
              <a:t>wijsvinger</a:t>
            </a:r>
            <a:r>
              <a:rPr lang="nl-NL" sz="1200" b="0" i="0" u="none" strike="noStrike" kern="1200">
                <a:solidFill>
                  <a:schemeClr val="tx1"/>
                </a:solidFill>
                <a:effectLst/>
                <a:latin typeface="+mn-lt"/>
                <a:ea typeface="+mn-ea"/>
                <a:cs typeface="+mn-cs"/>
              </a:rPr>
              <a:t> of </a:t>
            </a:r>
            <a:r>
              <a:rPr lang="nl-NL" sz="1200" b="1" i="0" u="none" strike="noStrike" kern="1200">
                <a:solidFill>
                  <a:schemeClr val="tx1"/>
                </a:solidFill>
                <a:effectLst/>
                <a:latin typeface="+mn-lt"/>
                <a:ea typeface="+mn-ea"/>
                <a:cs typeface="+mn-cs"/>
              </a:rPr>
              <a:t>ringvinger</a:t>
            </a:r>
            <a:r>
              <a:rPr lang="nl-NL" sz="1200" b="0" i="0" u="none" strike="noStrike" kern="1200">
                <a:solidFill>
                  <a:schemeClr val="tx1"/>
                </a:solidFill>
                <a:effectLst/>
                <a:latin typeface="+mn-lt"/>
                <a:ea typeface="+mn-ea"/>
                <a:cs typeface="+mn-cs"/>
              </a:rPr>
              <a:t> op te tillen, merk je waarschijnlijk dat ze moeilijker bewegen dan je denkt. Dit komt doordat de </a:t>
            </a:r>
            <a:r>
              <a:rPr lang="nl-NL" sz="1200" b="1" i="0" u="none" strike="noStrike" kern="1200">
                <a:solidFill>
                  <a:schemeClr val="tx1"/>
                </a:solidFill>
                <a:effectLst/>
                <a:latin typeface="+mn-lt"/>
                <a:ea typeface="+mn-ea"/>
                <a:cs typeface="+mn-cs"/>
              </a:rPr>
              <a:t>pezen en spieren</a:t>
            </a:r>
            <a:r>
              <a:rPr lang="nl-NL" sz="1200" b="0" i="0" u="none" strike="noStrike" kern="1200">
                <a:solidFill>
                  <a:schemeClr val="tx1"/>
                </a:solidFill>
                <a:effectLst/>
                <a:latin typeface="+mn-lt"/>
                <a:ea typeface="+mn-ea"/>
                <a:cs typeface="+mn-cs"/>
              </a:rPr>
              <a:t> die deze vingers aansteken niet los van elkaar kunnen bewegen. Onze vingers werken vaak in </a:t>
            </a:r>
            <a:r>
              <a:rPr lang="nl-NL" sz="1200" b="1" i="0" u="none" strike="noStrike" kern="1200">
                <a:solidFill>
                  <a:schemeClr val="tx1"/>
                </a:solidFill>
                <a:effectLst/>
                <a:latin typeface="+mn-lt"/>
                <a:ea typeface="+mn-ea"/>
                <a:cs typeface="+mn-cs"/>
              </a:rPr>
              <a:t>groepen</a:t>
            </a:r>
            <a:r>
              <a:rPr lang="nl-NL" sz="1200" b="0" i="0" u="none" strike="noStrike" kern="1200">
                <a:solidFill>
                  <a:schemeClr val="tx1"/>
                </a:solidFill>
                <a:effectLst/>
                <a:latin typeface="+mn-lt"/>
                <a:ea typeface="+mn-ea"/>
                <a:cs typeface="+mn-cs"/>
              </a:rPr>
              <a:t> (bijvoorbeeld de wijs- en middelvinger, of ring- en pink), en het is moeilijk om één vinger volledig onafhankelijk van de anderen te bewegen.</a:t>
            </a:r>
          </a:p>
          <a:p>
            <a:r>
              <a:rPr lang="nl-NL" sz="1200" b="1" i="0" u="none" strike="noStrike" kern="1200">
                <a:solidFill>
                  <a:schemeClr val="tx1"/>
                </a:solidFill>
                <a:effectLst/>
                <a:latin typeface="+mn-lt"/>
                <a:ea typeface="+mn-ea"/>
                <a:cs typeface="+mn-cs"/>
              </a:rPr>
              <a:t>Waarom gebeurt dit?</a:t>
            </a:r>
          </a:p>
          <a:p>
            <a:r>
              <a:rPr lang="nl-NL" sz="1200" b="0" i="0" u="none" strike="noStrike" kern="1200">
                <a:solidFill>
                  <a:schemeClr val="tx1"/>
                </a:solidFill>
                <a:effectLst/>
                <a:latin typeface="+mn-lt"/>
                <a:ea typeface="+mn-ea"/>
                <a:cs typeface="+mn-cs"/>
              </a:rPr>
              <a:t>De spieren en pezen van de vingers zijn </a:t>
            </a:r>
            <a:r>
              <a:rPr lang="nl-NL" sz="1200" b="1" i="0" u="none" strike="noStrike" kern="1200">
                <a:solidFill>
                  <a:schemeClr val="tx1"/>
                </a:solidFill>
                <a:effectLst/>
                <a:latin typeface="+mn-lt"/>
                <a:ea typeface="+mn-ea"/>
                <a:cs typeface="+mn-cs"/>
              </a:rPr>
              <a:t>met elkaar verbonden</a:t>
            </a:r>
            <a:r>
              <a:rPr lang="nl-NL" sz="1200" b="0" i="0" u="none" strike="noStrike" kern="1200">
                <a:solidFill>
                  <a:schemeClr val="tx1"/>
                </a:solidFill>
                <a:effectLst/>
                <a:latin typeface="+mn-lt"/>
                <a:ea typeface="+mn-ea"/>
                <a:cs typeface="+mn-cs"/>
              </a:rPr>
              <a:t>. De beweging van één vinger beïnvloedt vaak de beweging van andere vingers. Dit komt doordat de </a:t>
            </a:r>
            <a:r>
              <a:rPr lang="nl-NL" sz="1200" b="1" i="0" u="none" strike="noStrike" kern="1200" err="1">
                <a:solidFill>
                  <a:schemeClr val="tx1"/>
                </a:solidFill>
                <a:effectLst/>
                <a:latin typeface="+mn-lt"/>
                <a:ea typeface="+mn-ea"/>
                <a:cs typeface="+mn-cs"/>
              </a:rPr>
              <a:t>flexoren</a:t>
            </a:r>
            <a:r>
              <a:rPr lang="nl-NL" sz="1200" b="1" i="0" u="none" strike="noStrike" kern="1200">
                <a:solidFill>
                  <a:schemeClr val="tx1"/>
                </a:solidFill>
                <a:effectLst/>
                <a:latin typeface="+mn-lt"/>
                <a:ea typeface="+mn-ea"/>
                <a:cs typeface="+mn-cs"/>
              </a:rPr>
              <a:t> en </a:t>
            </a:r>
            <a:r>
              <a:rPr lang="nl-NL" sz="1200" b="1" i="0" u="none" strike="noStrike" kern="1200" err="1">
                <a:solidFill>
                  <a:schemeClr val="tx1"/>
                </a:solidFill>
                <a:effectLst/>
                <a:latin typeface="+mn-lt"/>
                <a:ea typeface="+mn-ea"/>
                <a:cs typeface="+mn-cs"/>
              </a:rPr>
              <a:t>extensoren</a:t>
            </a:r>
            <a:r>
              <a:rPr lang="nl-NL" sz="1200" b="0" i="0" u="none" strike="noStrike" kern="1200">
                <a:solidFill>
                  <a:schemeClr val="tx1"/>
                </a:solidFill>
                <a:effectLst/>
                <a:latin typeface="+mn-lt"/>
                <a:ea typeface="+mn-ea"/>
                <a:cs typeface="+mn-cs"/>
              </a:rPr>
              <a:t> die de beweging van de vingers aansteken niet altijd heel flexibel kunnen bewegen zonder de andere vingers mee te trekken.</a:t>
            </a:r>
          </a:p>
          <a:p>
            <a:r>
              <a:rPr lang="nl-NL" sz="1200" b="0" i="0" u="none" strike="noStrike" kern="1200">
                <a:solidFill>
                  <a:schemeClr val="tx1"/>
                </a:solidFill>
                <a:effectLst/>
                <a:latin typeface="+mn-lt"/>
                <a:ea typeface="+mn-ea"/>
                <a:cs typeface="+mn-cs"/>
              </a:rPr>
              <a:t>Bijvoorbeeld: de </a:t>
            </a:r>
            <a:r>
              <a:rPr lang="nl-NL" sz="1200" b="1" i="0" u="none" strike="noStrike" kern="1200">
                <a:solidFill>
                  <a:schemeClr val="tx1"/>
                </a:solidFill>
                <a:effectLst/>
                <a:latin typeface="+mn-lt"/>
                <a:ea typeface="+mn-ea"/>
                <a:cs typeface="+mn-cs"/>
              </a:rPr>
              <a:t>middelvinger</a:t>
            </a:r>
            <a:r>
              <a:rPr lang="nl-NL" sz="1200" b="0" i="0" u="none" strike="noStrike" kern="1200">
                <a:solidFill>
                  <a:schemeClr val="tx1"/>
                </a:solidFill>
                <a:effectLst/>
                <a:latin typeface="+mn-lt"/>
                <a:ea typeface="+mn-ea"/>
                <a:cs typeface="+mn-cs"/>
              </a:rPr>
              <a:t> heeft vaak het grootste bereik van bewegingen, maar door de verbindingen in je hand wordt het lastig om de andere vingers onafhankelijk te bewegen.</a:t>
            </a:r>
          </a:p>
          <a:p>
            <a:endParaRPr lang="nl-NL"/>
          </a:p>
        </p:txBody>
      </p:sp>
      <p:sp>
        <p:nvSpPr>
          <p:cNvPr id="4" name="Tijdelijke aanduiding voor dianummer 3">
            <a:extLst>
              <a:ext uri="{FF2B5EF4-FFF2-40B4-BE49-F238E27FC236}">
                <a16:creationId xmlns:a16="http://schemas.microsoft.com/office/drawing/2014/main" id="{35583AE2-A93D-0550-176C-C01A57AE3747}"/>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1305645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Symbol" panose="05050102010706020507" pitchFamily="18" charset="2"/>
              <a:buNone/>
            </a:pPr>
            <a:r>
              <a:rPr lang="nl-NL"/>
              <a:t>De leerkracht hangt zelf nummers bij de röntgenfoto’s.</a:t>
            </a:r>
          </a:p>
          <a:p>
            <a:pPr marL="0" lvl="0" indent="0">
              <a:buFont typeface="Symbol" panose="05050102010706020507" pitchFamily="18" charset="2"/>
              <a:buNone/>
            </a:pPr>
            <a:endParaRPr lang="nl-NL"/>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a:t>De röntgenfoto’s en plaatjes zijn te vinden op: </a:t>
            </a:r>
            <a:r>
              <a:rPr lang="nl-NL" sz="1200" u="sng">
                <a:solidFill>
                  <a:schemeClr val="tx1"/>
                </a:solidFill>
                <a:effectLst/>
                <a:latin typeface="Arial" panose="020B06040202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https://woordenbeeldclub.com/wp-content/uploads/2018/02/xrays.pdf</a:t>
            </a:r>
            <a:r>
              <a:rPr lang="nl-NL" sz="1200">
                <a:solidFill>
                  <a:schemeClr val="tx1"/>
                </a:solidFill>
                <a:effectLst/>
                <a:latin typeface="Arial" panose="020B0604020202020204" pitchFamily="34" charset="0"/>
                <a:ea typeface="Times New Roman" panose="02020603050405020304" pitchFamily="18" charset="0"/>
              </a:rPr>
              <a:t> </a:t>
            </a:r>
            <a:endParaRPr lang="nl-NL" sz="1400">
              <a:solidFill>
                <a:schemeClr val="tx1"/>
              </a:solidFill>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nl-NL"/>
          </a:p>
          <a:p>
            <a:pPr marL="0" lvl="0" indent="0">
              <a:buFont typeface="Symbol" panose="05050102010706020507" pitchFamily="18" charset="2"/>
              <a:buNone/>
            </a:pPr>
            <a:r>
              <a:rPr lang="nl-NL"/>
              <a:t>Differentiatie: </a:t>
            </a:r>
          </a:p>
          <a:p>
            <a:pPr marL="171450" lvl="0" indent="-171450">
              <a:buFont typeface="Arial" panose="020B0604020202020204" pitchFamily="34" charset="0"/>
              <a:buChar char="•"/>
            </a:pPr>
            <a:r>
              <a:rPr lang="nl-NL"/>
              <a:t>de kinderen schrijven op hun wisbordje welk lichaamsdeel of dier op de röntgenfoto te zien is. Ze gebruiken hiervoor niet de tekeningen van de lichaamsdelen. </a:t>
            </a:r>
          </a:p>
          <a:p>
            <a:pPr marL="171450" lvl="0" indent="-171450">
              <a:buFont typeface="Arial" panose="020B0604020202020204" pitchFamily="34" charset="0"/>
              <a:buChar char="•"/>
            </a:pPr>
            <a:r>
              <a:rPr lang="nl-NL" sz="1200">
                <a:effectLst/>
                <a:latin typeface="Arial" panose="020B0604020202020204" pitchFamily="34" charset="0"/>
                <a:ea typeface="Times New Roman" panose="02020603050405020304" pitchFamily="18" charset="0"/>
              </a:rPr>
              <a:t>Stel extra vragen, bijvoorbeeld: Waar zie je op deze foto gewrichten? Zijn er verschillen tussen botten? Welke verschillen zie je en waarom zou dat zijn? Denk hierbij aan vorm en functie.</a:t>
            </a:r>
            <a:endParaRPr lang="nl-NL" sz="1400">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pPr>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 zijn twee mogelijkheden voor het aanbieden van de nieuwe kennis.</a:t>
            </a:r>
          </a:p>
          <a:p>
            <a:endParaRPr lang="nl-NL"/>
          </a:p>
          <a:p>
            <a:r>
              <a:rPr lang="nl-NL" err="1"/>
              <a:t>Youtube</a:t>
            </a:r>
            <a:r>
              <a:rPr lang="nl-NL"/>
              <a:t>-filmpje: een speelse manier van het aanbieden van kennis over botten en spieren https://www.youtube.com/watch?v=aBqiaVD8KNI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Nieuws uit de Natuur: een iets moeilijker filmpje over botten en spieren https://schooltv.nl/video-item/nieuws-uit-de-natuur-klaar-voor-de-start-1 </a:t>
            </a:r>
          </a:p>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82267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762FF-55B0-9455-6E33-BDF312025A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2D42E2-6577-FE64-4726-1EBC5B74E52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88A1C66-54CB-DC04-894B-95BA4C58162F}"/>
              </a:ext>
            </a:extLst>
          </p:cNvPr>
          <p:cNvSpPr>
            <a:spLocks noGrp="1"/>
          </p:cNvSpPr>
          <p:nvPr>
            <p:ph type="body" idx="1"/>
          </p:nvPr>
        </p:nvSpPr>
        <p:spPr/>
        <p:txBody>
          <a:bodyPr/>
          <a:lstStyle/>
          <a:p>
            <a:r>
              <a:rPr lang="nl-NL"/>
              <a:t>Er zijn twee mogelijkheden voor het aanbieden van de nieuwe kennis.</a:t>
            </a:r>
          </a:p>
          <a:p>
            <a:endParaRPr lang="nl-NL"/>
          </a:p>
          <a:p>
            <a:r>
              <a:rPr lang="nl-NL" err="1"/>
              <a:t>Youtube</a:t>
            </a:r>
            <a:r>
              <a:rPr lang="nl-NL"/>
              <a:t>-filmpje: een speelse manier van het aanbieden van kennis over botten en spieren https://www.youtube.com/watch?v=aBqiaVD8KNI </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Nieuws uit de Natuur: een iets moeilijker filmpje over botten en spieren https://schooltv.nl/video-item/nieuws-uit-de-natuur-klaar-voor-de-start-1 </a:t>
            </a:r>
          </a:p>
        </p:txBody>
      </p:sp>
      <p:sp>
        <p:nvSpPr>
          <p:cNvPr id="4" name="Tijdelijke aanduiding voor dianummer 3">
            <a:extLst>
              <a:ext uri="{FF2B5EF4-FFF2-40B4-BE49-F238E27FC236}">
                <a16:creationId xmlns:a16="http://schemas.microsoft.com/office/drawing/2014/main" id="{AD0BCD1C-E52D-9EFD-18FC-ADD0E4671473}"/>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339066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2899291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Leg uit dat we dit met de klas gaan testen!</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301365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u="none" strike="noStrike" kern="1200">
                <a:solidFill>
                  <a:schemeClr val="tx1"/>
                </a:solidFill>
                <a:effectLst/>
                <a:latin typeface="+mn-lt"/>
                <a:ea typeface="+mn-ea"/>
                <a:cs typeface="+mn-cs"/>
              </a:rPr>
              <a:t>Wat gebeurt er?</a:t>
            </a:r>
          </a:p>
          <a:p>
            <a:r>
              <a:rPr lang="nl-NL" sz="1200" b="0" i="0" u="none" strike="noStrike" kern="1200">
                <a:solidFill>
                  <a:schemeClr val="tx1"/>
                </a:solidFill>
                <a:effectLst/>
                <a:latin typeface="+mn-lt"/>
                <a:ea typeface="+mn-ea"/>
                <a:cs typeface="+mn-cs"/>
              </a:rPr>
              <a:t>Wanneer je probeert om de </a:t>
            </a:r>
            <a:r>
              <a:rPr lang="nl-NL" sz="1200" b="1" i="0" u="none" strike="noStrike" kern="1200">
                <a:solidFill>
                  <a:schemeClr val="tx1"/>
                </a:solidFill>
                <a:effectLst/>
                <a:latin typeface="+mn-lt"/>
                <a:ea typeface="+mn-ea"/>
                <a:cs typeface="+mn-cs"/>
              </a:rPr>
              <a:t>wijsvinger</a:t>
            </a:r>
            <a:r>
              <a:rPr lang="nl-NL" sz="1200" b="0" i="0" u="none" strike="noStrike" kern="1200">
                <a:solidFill>
                  <a:schemeClr val="tx1"/>
                </a:solidFill>
                <a:effectLst/>
                <a:latin typeface="+mn-lt"/>
                <a:ea typeface="+mn-ea"/>
                <a:cs typeface="+mn-cs"/>
              </a:rPr>
              <a:t> of </a:t>
            </a:r>
            <a:r>
              <a:rPr lang="nl-NL" sz="1200" b="1" i="0" u="none" strike="noStrike" kern="1200">
                <a:solidFill>
                  <a:schemeClr val="tx1"/>
                </a:solidFill>
                <a:effectLst/>
                <a:latin typeface="+mn-lt"/>
                <a:ea typeface="+mn-ea"/>
                <a:cs typeface="+mn-cs"/>
              </a:rPr>
              <a:t>ringvinger</a:t>
            </a:r>
            <a:r>
              <a:rPr lang="nl-NL" sz="1200" b="0" i="0" u="none" strike="noStrike" kern="1200">
                <a:solidFill>
                  <a:schemeClr val="tx1"/>
                </a:solidFill>
                <a:effectLst/>
                <a:latin typeface="+mn-lt"/>
                <a:ea typeface="+mn-ea"/>
                <a:cs typeface="+mn-cs"/>
              </a:rPr>
              <a:t> op te tillen, merk je waarschijnlijk dat ze moeilijker bewegen dan je denkt. Dit komt doordat de </a:t>
            </a:r>
            <a:r>
              <a:rPr lang="nl-NL" sz="1200" b="1" i="0" u="none" strike="noStrike" kern="1200">
                <a:solidFill>
                  <a:schemeClr val="tx1"/>
                </a:solidFill>
                <a:effectLst/>
                <a:latin typeface="+mn-lt"/>
                <a:ea typeface="+mn-ea"/>
                <a:cs typeface="+mn-cs"/>
              </a:rPr>
              <a:t>pezen en spieren</a:t>
            </a:r>
            <a:r>
              <a:rPr lang="nl-NL" sz="1200" b="0" i="0" u="none" strike="noStrike" kern="1200">
                <a:solidFill>
                  <a:schemeClr val="tx1"/>
                </a:solidFill>
                <a:effectLst/>
                <a:latin typeface="+mn-lt"/>
                <a:ea typeface="+mn-ea"/>
                <a:cs typeface="+mn-cs"/>
              </a:rPr>
              <a:t> die deze vingers aansteken niet los van elkaar kunnen bewegen. Onze vingers werken vaak in </a:t>
            </a:r>
            <a:r>
              <a:rPr lang="nl-NL" sz="1200" b="1" i="0" u="none" strike="noStrike" kern="1200">
                <a:solidFill>
                  <a:schemeClr val="tx1"/>
                </a:solidFill>
                <a:effectLst/>
                <a:latin typeface="+mn-lt"/>
                <a:ea typeface="+mn-ea"/>
                <a:cs typeface="+mn-cs"/>
              </a:rPr>
              <a:t>groepen</a:t>
            </a:r>
            <a:r>
              <a:rPr lang="nl-NL" sz="1200" b="0" i="0" u="none" strike="noStrike" kern="1200">
                <a:solidFill>
                  <a:schemeClr val="tx1"/>
                </a:solidFill>
                <a:effectLst/>
                <a:latin typeface="+mn-lt"/>
                <a:ea typeface="+mn-ea"/>
                <a:cs typeface="+mn-cs"/>
              </a:rPr>
              <a:t> (bijvoorbeeld de wijs- en middelvinger, of ring- en pink), en het is moeilijk om één vinger volledig onafhankelijk van de anderen te bewegen.</a:t>
            </a:r>
          </a:p>
          <a:p>
            <a:r>
              <a:rPr lang="nl-NL" sz="1200" b="1" i="0" u="none" strike="noStrike" kern="1200">
                <a:solidFill>
                  <a:schemeClr val="tx1"/>
                </a:solidFill>
                <a:effectLst/>
                <a:latin typeface="+mn-lt"/>
                <a:ea typeface="+mn-ea"/>
                <a:cs typeface="+mn-cs"/>
              </a:rPr>
              <a:t>Waarom gebeurt dit?</a:t>
            </a:r>
          </a:p>
          <a:p>
            <a:r>
              <a:rPr lang="nl-NL" sz="1200" b="0" i="0" u="none" strike="noStrike" kern="1200">
                <a:solidFill>
                  <a:schemeClr val="tx1"/>
                </a:solidFill>
                <a:effectLst/>
                <a:latin typeface="+mn-lt"/>
                <a:ea typeface="+mn-ea"/>
                <a:cs typeface="+mn-cs"/>
              </a:rPr>
              <a:t>De spieren en pezen van de vingers zijn </a:t>
            </a:r>
            <a:r>
              <a:rPr lang="nl-NL" sz="1200" b="1" i="0" u="none" strike="noStrike" kern="1200">
                <a:solidFill>
                  <a:schemeClr val="tx1"/>
                </a:solidFill>
                <a:effectLst/>
                <a:latin typeface="+mn-lt"/>
                <a:ea typeface="+mn-ea"/>
                <a:cs typeface="+mn-cs"/>
              </a:rPr>
              <a:t>met elkaar verbonden</a:t>
            </a:r>
            <a:r>
              <a:rPr lang="nl-NL" sz="1200" b="0" i="0" u="none" strike="noStrike" kern="1200">
                <a:solidFill>
                  <a:schemeClr val="tx1"/>
                </a:solidFill>
                <a:effectLst/>
                <a:latin typeface="+mn-lt"/>
                <a:ea typeface="+mn-ea"/>
                <a:cs typeface="+mn-cs"/>
              </a:rPr>
              <a:t>. De beweging van één vinger beïnvloedt vaak de beweging van andere vingers. Dit komt doordat de </a:t>
            </a:r>
            <a:r>
              <a:rPr lang="nl-NL" sz="1200" b="1" i="0" u="none" strike="noStrike" kern="1200" err="1">
                <a:solidFill>
                  <a:schemeClr val="tx1"/>
                </a:solidFill>
                <a:effectLst/>
                <a:latin typeface="+mn-lt"/>
                <a:ea typeface="+mn-ea"/>
                <a:cs typeface="+mn-cs"/>
              </a:rPr>
              <a:t>flexoren</a:t>
            </a:r>
            <a:r>
              <a:rPr lang="nl-NL" sz="1200" b="1" i="0" u="none" strike="noStrike" kern="1200">
                <a:solidFill>
                  <a:schemeClr val="tx1"/>
                </a:solidFill>
                <a:effectLst/>
                <a:latin typeface="+mn-lt"/>
                <a:ea typeface="+mn-ea"/>
                <a:cs typeface="+mn-cs"/>
              </a:rPr>
              <a:t> en </a:t>
            </a:r>
            <a:r>
              <a:rPr lang="nl-NL" sz="1200" b="1" i="0" u="none" strike="noStrike" kern="1200" err="1">
                <a:solidFill>
                  <a:schemeClr val="tx1"/>
                </a:solidFill>
                <a:effectLst/>
                <a:latin typeface="+mn-lt"/>
                <a:ea typeface="+mn-ea"/>
                <a:cs typeface="+mn-cs"/>
              </a:rPr>
              <a:t>extensoren</a:t>
            </a:r>
            <a:r>
              <a:rPr lang="nl-NL" sz="1200" b="0" i="0" u="none" strike="noStrike" kern="1200">
                <a:solidFill>
                  <a:schemeClr val="tx1"/>
                </a:solidFill>
                <a:effectLst/>
                <a:latin typeface="+mn-lt"/>
                <a:ea typeface="+mn-ea"/>
                <a:cs typeface="+mn-cs"/>
              </a:rPr>
              <a:t> die de beweging van de vingers aansteken niet altijd heel flexibel kunnen bewegen zonder de andere vingers mee te trekken.</a:t>
            </a:r>
          </a:p>
          <a:p>
            <a:r>
              <a:rPr lang="nl-NL" sz="1200" b="0" i="0" u="none" strike="noStrike" kern="1200">
                <a:solidFill>
                  <a:schemeClr val="tx1"/>
                </a:solidFill>
                <a:effectLst/>
                <a:latin typeface="+mn-lt"/>
                <a:ea typeface="+mn-ea"/>
                <a:cs typeface="+mn-cs"/>
              </a:rPr>
              <a:t>Bijvoorbeeld: de </a:t>
            </a:r>
            <a:r>
              <a:rPr lang="nl-NL" sz="1200" b="1" i="0" u="none" strike="noStrike" kern="1200">
                <a:solidFill>
                  <a:schemeClr val="tx1"/>
                </a:solidFill>
                <a:effectLst/>
                <a:latin typeface="+mn-lt"/>
                <a:ea typeface="+mn-ea"/>
                <a:cs typeface="+mn-cs"/>
              </a:rPr>
              <a:t>middelvinger</a:t>
            </a:r>
            <a:r>
              <a:rPr lang="nl-NL" sz="1200" b="0" i="0" u="none" strike="noStrike" kern="1200">
                <a:solidFill>
                  <a:schemeClr val="tx1"/>
                </a:solidFill>
                <a:effectLst/>
                <a:latin typeface="+mn-lt"/>
                <a:ea typeface="+mn-ea"/>
                <a:cs typeface="+mn-cs"/>
              </a:rPr>
              <a:t> heeft vaak het grootste bereik van bewegingen, maar door de verbindingen in je hand wordt het lastig om de andere vingers onafhankelijk te bewegen.</a:t>
            </a:r>
          </a:p>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25</a:t>
            </a:fld>
            <a:endParaRPr lang="nl-NL"/>
          </a:p>
        </p:txBody>
      </p:sp>
    </p:spTree>
    <p:extLst>
      <p:ext uri="{BB962C8B-B14F-4D97-AF65-F5344CB8AC3E}">
        <p14:creationId xmlns:p14="http://schemas.microsoft.com/office/powerpoint/2010/main" val="2001599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Stop het filmpje na 40 seconden en doe het met de klas</a:t>
            </a:r>
          </a:p>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4263470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449102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Je kunt het filmpje verder afspelen vanaf seconde 40: daarin wordt uitleg gegeven.</a:t>
            </a:r>
          </a:p>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4286988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4064-76EF-62D1-1C55-A529CF82BA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55109F-3438-CF6C-6FD4-1ECFB1BA3F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B38D45-4018-53DE-C08C-9E3927E208AD}"/>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F994749A-CC77-14C5-6CDB-019A376EA9E1}"/>
              </a:ext>
            </a:extLst>
          </p:cNvPr>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2644682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EC724-8103-1310-3476-CB3B220185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5132A5-77F2-E6FF-7490-A0B374CCB5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CE7BF3E-56E1-EDD8-ACEB-E9CF6D02064D}"/>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FB4E6EED-445A-E9F4-002B-3A583660B656}"/>
              </a:ext>
            </a:extLst>
          </p:cNvPr>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4081870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C8472-FB49-17F0-6437-36725C3E65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D79FB44-7DC9-C154-B8CF-8F42BDA68E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51153E-524D-5C2F-6407-EA781DD05D5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7D86237-212B-B00A-1A76-2CB8645DC3AC}"/>
              </a:ext>
            </a:extLst>
          </p:cNvPr>
          <p:cNvSpPr>
            <a:spLocks noGrp="1"/>
          </p:cNvSpPr>
          <p:nvPr>
            <p:ph type="sldNum" sz="quarter" idx="5"/>
          </p:nvPr>
        </p:nvSpPr>
        <p:spPr/>
        <p:txBody>
          <a:bodyPr/>
          <a:lstStyle/>
          <a:p>
            <a:fld id="{046B0619-5E7D-4043-9E64-AB5674A10325}" type="slidenum">
              <a:rPr lang="nl-NL" smtClean="0"/>
              <a:t>31</a:t>
            </a:fld>
            <a:endParaRPr lang="nl-NL"/>
          </a:p>
        </p:txBody>
      </p:sp>
    </p:spTree>
    <p:extLst>
      <p:ext uri="{BB962C8B-B14F-4D97-AF65-F5344CB8AC3E}">
        <p14:creationId xmlns:p14="http://schemas.microsoft.com/office/powerpoint/2010/main" val="3226271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E0B6F-ACEE-0A36-CB8F-19CA019BA8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AEBE52F-115B-2A62-7CFE-17AF98F2BA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FD23B4-B82F-9C2D-EC0B-F79061A3E54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6A1B3B8-27E9-FF83-67D3-2EEE5A6B6ACC}"/>
              </a:ext>
            </a:extLst>
          </p:cNvPr>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1745529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35855-69AF-EE91-ECE8-26A32E1A442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35DC2A0-029F-F7FC-3E9C-89F49819A1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8C43E1F-677F-2DC5-E05E-A6C58E7F51C4}"/>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DD2C9178-34DB-7B57-5381-C860B201E9EC}"/>
              </a:ext>
            </a:extLst>
          </p:cNvPr>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622813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err="1"/>
              <a:t>https</a:t>
            </a:r>
            <a:r>
              <a:rPr lang="nl-NL"/>
              <a:t>://</a:t>
            </a:r>
            <a:r>
              <a:rPr lang="nl-NL" err="1"/>
              <a:t>www.youtube.com</a:t>
            </a:r>
            <a:r>
              <a:rPr lang="nl-NL"/>
              <a:t>/</a:t>
            </a:r>
            <a:r>
              <a:rPr lang="nl-NL" err="1"/>
              <a:t>watch?v</a:t>
            </a:r>
            <a:r>
              <a:rPr lang="nl-NL"/>
              <a:t>=EhV5xD5XzjA (7:04)</a:t>
            </a:r>
          </a:p>
          <a:p>
            <a:pPr marL="0" lvl="0" indent="0">
              <a:buFont typeface="Symbol" panose="05050102010706020507" pitchFamily="18" charset="2"/>
              <a:buNone/>
            </a:pPr>
            <a:endParaRPr lang="nl-NL"/>
          </a:p>
          <a:p>
            <a:pPr marL="0" lvl="0" indent="0">
              <a:buFont typeface="Symbol" panose="05050102010706020507" pitchFamily="18" charset="2"/>
              <a:buNone/>
            </a:pPr>
            <a:r>
              <a:rPr lang="nl-NL"/>
              <a:t>In plaats van het filmpje kan je ook de kinderen de </a:t>
            </a:r>
            <a:r>
              <a:rPr lang="nl-NL" err="1"/>
              <a:t>tektst</a:t>
            </a:r>
            <a:r>
              <a:rPr lang="nl-NL"/>
              <a:t> laten lezen: </a:t>
            </a:r>
            <a:r>
              <a:rPr lang="nl-NL" err="1"/>
              <a:t>https</a:t>
            </a:r>
            <a:r>
              <a:rPr lang="nl-NL"/>
              <a:t>://cdn3.schooltv.nl/</a:t>
            </a:r>
            <a:r>
              <a:rPr lang="nl-NL" err="1"/>
              <a:t>fileadmin</a:t>
            </a:r>
            <a:r>
              <a:rPr lang="nl-NL"/>
              <a:t>/PROGRAMMA/Basisonderwijs/</a:t>
            </a:r>
            <a:r>
              <a:rPr lang="nl-NL" err="1"/>
              <a:t>DeBuitendienst</a:t>
            </a:r>
            <a:r>
              <a:rPr lang="nl-NL"/>
              <a:t>/</a:t>
            </a:r>
            <a:r>
              <a:rPr lang="nl-NL" err="1"/>
              <a:t>Botten.pdf</a:t>
            </a:r>
            <a:endParaRPr lang="nl-NL"/>
          </a:p>
          <a:p>
            <a:pPr marL="0" lvl="0" indent="0">
              <a:buFont typeface="Symbol" panose="05050102010706020507" pitchFamily="18" charset="2"/>
              <a:buNone/>
            </a:pPr>
            <a:endParaRPr lang="nl-NL"/>
          </a:p>
          <a:p>
            <a:pPr marL="0" lvl="0" indent="0">
              <a:buFont typeface="Symbol" panose="05050102010706020507" pitchFamily="18" charset="2"/>
              <a:buNone/>
            </a:pPr>
            <a:r>
              <a:rPr lang="nl-NL"/>
              <a:t>(De tekst is ook te lezen in het inspiratieboekje</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3430575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DCE0-06EE-3751-863F-D20E72B6FF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19749D-DA43-D728-7BE7-A023975BE5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741AEAD-EBFE-D901-B0DE-076CD6F1D081}"/>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4E7406C9-893D-EBA8-4B91-8949F88B41FE}"/>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3367080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241A2-41BC-47D1-4BD6-7C42685610B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7A49DB3-1ECD-A5DA-207A-5879320E595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FFB271D-D32C-6894-8ECD-6BA178B8C8DF}"/>
              </a:ext>
            </a:extLst>
          </p:cNvPr>
          <p:cNvSpPr>
            <a:spLocks noGrp="1"/>
          </p:cNvSpPr>
          <p:nvPr>
            <p:ph type="body" idx="1"/>
          </p:nvPr>
        </p:nvSpPr>
        <p:spPr/>
        <p:txBody>
          <a:bodyPr/>
          <a:lstStyle/>
          <a:p>
            <a:pPr marL="0" lvl="0" indent="0">
              <a:buFont typeface="Symbol" panose="05050102010706020507" pitchFamily="18" charset="2"/>
              <a:buNone/>
            </a:pPr>
            <a:r>
              <a:rPr lang="nl-NL"/>
              <a:t>Geef de kinderen de tijd om het blad in te vullen. </a:t>
            </a:r>
          </a:p>
          <a:p>
            <a:pPr marL="0" lvl="0" indent="0">
              <a:buFont typeface="Symbol" panose="05050102010706020507" pitchFamily="18" charset="2"/>
              <a:buNone/>
            </a:pPr>
            <a:endParaRPr lang="nl-NL"/>
          </a:p>
          <a:p>
            <a:pPr marL="0" lvl="0" indent="0">
              <a:buFont typeface="Symbol" panose="05050102010706020507" pitchFamily="18" charset="2"/>
              <a:buNone/>
            </a:pPr>
            <a:r>
              <a:rPr lang="nl-NL"/>
              <a:t>Laat daarna alle groepjes hun samenvatting oplezen!</a:t>
            </a:r>
          </a:p>
        </p:txBody>
      </p:sp>
      <p:sp>
        <p:nvSpPr>
          <p:cNvPr id="4" name="Tijdelijke aanduiding voor dianummer 3">
            <a:extLst>
              <a:ext uri="{FF2B5EF4-FFF2-40B4-BE49-F238E27FC236}">
                <a16:creationId xmlns:a16="http://schemas.microsoft.com/office/drawing/2014/main" id="{EB5641D1-1E3C-3164-5353-6DB7CC30A726}"/>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2209156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2859663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A67CC-40A7-F8D3-4F9A-F7058813089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190640-ED09-8211-F040-081856B2A7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2A4736-8AED-5D8E-A5D8-0F19D0FD94AB}"/>
              </a:ext>
            </a:extLst>
          </p:cNvPr>
          <p:cNvSpPr>
            <a:spLocks noGrp="1"/>
          </p:cNvSpPr>
          <p:nvPr>
            <p:ph type="body" idx="1"/>
          </p:nvPr>
        </p:nvSpPr>
        <p:spPr/>
        <p:txBody>
          <a:bodyPr/>
          <a:lstStyle/>
          <a:p>
            <a:r>
              <a:rPr lang="nl-NL"/>
              <a:t>Bron: Pinterest</a:t>
            </a:r>
          </a:p>
        </p:txBody>
      </p:sp>
      <p:sp>
        <p:nvSpPr>
          <p:cNvPr id="4" name="Tijdelijke aanduiding voor dianummer 3">
            <a:extLst>
              <a:ext uri="{FF2B5EF4-FFF2-40B4-BE49-F238E27FC236}">
                <a16:creationId xmlns:a16="http://schemas.microsoft.com/office/drawing/2014/main" id="{B467A69B-4007-CAF1-3F6B-0D6DE9678B56}"/>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1810572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8CB2A-AC5C-17D3-F826-1FEF3561350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CECDAC-BE7C-8DCB-91D4-4ED8272FB3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B21C3A-489A-9EA4-A5E2-D7FFB69600EC}"/>
              </a:ext>
            </a:extLst>
          </p:cNvPr>
          <p:cNvSpPr>
            <a:spLocks noGrp="1"/>
          </p:cNvSpPr>
          <p:nvPr>
            <p:ph type="body" idx="1"/>
          </p:nvPr>
        </p:nvSpPr>
        <p:spPr/>
        <p:txBody>
          <a:bodyPr/>
          <a:lstStyle/>
          <a:p>
            <a:r>
              <a:rPr lang="nl-NL"/>
              <a:t>Leg uit dat we dit met de klas gaan testen!</a:t>
            </a:r>
          </a:p>
        </p:txBody>
      </p:sp>
      <p:sp>
        <p:nvSpPr>
          <p:cNvPr id="4" name="Tijdelijke aanduiding voor dianummer 3">
            <a:extLst>
              <a:ext uri="{FF2B5EF4-FFF2-40B4-BE49-F238E27FC236}">
                <a16:creationId xmlns:a16="http://schemas.microsoft.com/office/drawing/2014/main" id="{D2AD38AE-7A6F-39B3-83DB-5F580A89D964}"/>
              </a:ext>
            </a:extLst>
          </p:cNvPr>
          <p:cNvSpPr>
            <a:spLocks noGrp="1"/>
          </p:cNvSpPr>
          <p:nvPr>
            <p:ph type="sldNum" sz="quarter" idx="5"/>
          </p:nvPr>
        </p:nvSpPr>
        <p:spPr/>
        <p:txBody>
          <a:bodyPr/>
          <a:lstStyle/>
          <a:p>
            <a:fld id="{046B0619-5E7D-4043-9E64-AB5674A10325}" type="slidenum">
              <a:rPr lang="nl-NL" smtClean="0"/>
              <a:t>43</a:t>
            </a:fld>
            <a:endParaRPr lang="nl-NL"/>
          </a:p>
        </p:txBody>
      </p:sp>
    </p:spTree>
    <p:extLst>
      <p:ext uri="{BB962C8B-B14F-4D97-AF65-F5344CB8AC3E}">
        <p14:creationId xmlns:p14="http://schemas.microsoft.com/office/powerpoint/2010/main" val="2144221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43FAC-32AE-05B5-EB70-4AABCBCD24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2AD1AA4-419C-5811-604A-740D7D11924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AD12AC8-D2CF-40B5-784B-9A7824EE288A}"/>
              </a:ext>
            </a:extLst>
          </p:cNvPr>
          <p:cNvSpPr>
            <a:spLocks noGrp="1"/>
          </p:cNvSpPr>
          <p:nvPr>
            <p:ph type="body" idx="1"/>
          </p:nvPr>
        </p:nvSpPr>
        <p:spPr/>
        <p:txBody>
          <a:bodyPr/>
          <a:lstStyle/>
          <a:p>
            <a:r>
              <a:rPr lang="nl-NL" sz="1200" b="1" i="0" u="none" strike="noStrike" kern="1200">
                <a:solidFill>
                  <a:schemeClr val="tx1"/>
                </a:solidFill>
                <a:effectLst/>
                <a:latin typeface="+mn-lt"/>
                <a:ea typeface="+mn-ea"/>
                <a:cs typeface="+mn-cs"/>
              </a:rPr>
              <a:t>Wat gebeurt er?</a:t>
            </a:r>
          </a:p>
          <a:p>
            <a:r>
              <a:rPr lang="nl-NL" sz="1200" b="0" i="0" u="none" strike="noStrike" kern="1200">
                <a:solidFill>
                  <a:schemeClr val="tx1"/>
                </a:solidFill>
                <a:effectLst/>
                <a:latin typeface="+mn-lt"/>
                <a:ea typeface="+mn-ea"/>
                <a:cs typeface="+mn-cs"/>
              </a:rPr>
              <a:t>Wanneer je probeert om de </a:t>
            </a:r>
            <a:r>
              <a:rPr lang="nl-NL" sz="1200" b="1" i="0" u="none" strike="noStrike" kern="1200">
                <a:solidFill>
                  <a:schemeClr val="tx1"/>
                </a:solidFill>
                <a:effectLst/>
                <a:latin typeface="+mn-lt"/>
                <a:ea typeface="+mn-ea"/>
                <a:cs typeface="+mn-cs"/>
              </a:rPr>
              <a:t>wijsvinger</a:t>
            </a:r>
            <a:r>
              <a:rPr lang="nl-NL" sz="1200" b="0" i="0" u="none" strike="noStrike" kern="1200">
                <a:solidFill>
                  <a:schemeClr val="tx1"/>
                </a:solidFill>
                <a:effectLst/>
                <a:latin typeface="+mn-lt"/>
                <a:ea typeface="+mn-ea"/>
                <a:cs typeface="+mn-cs"/>
              </a:rPr>
              <a:t> of </a:t>
            </a:r>
            <a:r>
              <a:rPr lang="nl-NL" sz="1200" b="1" i="0" u="none" strike="noStrike" kern="1200">
                <a:solidFill>
                  <a:schemeClr val="tx1"/>
                </a:solidFill>
                <a:effectLst/>
                <a:latin typeface="+mn-lt"/>
                <a:ea typeface="+mn-ea"/>
                <a:cs typeface="+mn-cs"/>
              </a:rPr>
              <a:t>ringvinger</a:t>
            </a:r>
            <a:r>
              <a:rPr lang="nl-NL" sz="1200" b="0" i="0" u="none" strike="noStrike" kern="1200">
                <a:solidFill>
                  <a:schemeClr val="tx1"/>
                </a:solidFill>
                <a:effectLst/>
                <a:latin typeface="+mn-lt"/>
                <a:ea typeface="+mn-ea"/>
                <a:cs typeface="+mn-cs"/>
              </a:rPr>
              <a:t> op te tillen, merk je waarschijnlijk dat ze moeilijker bewegen dan je denkt. Dit komt doordat de </a:t>
            </a:r>
            <a:r>
              <a:rPr lang="nl-NL" sz="1200" b="1" i="0" u="none" strike="noStrike" kern="1200">
                <a:solidFill>
                  <a:schemeClr val="tx1"/>
                </a:solidFill>
                <a:effectLst/>
                <a:latin typeface="+mn-lt"/>
                <a:ea typeface="+mn-ea"/>
                <a:cs typeface="+mn-cs"/>
              </a:rPr>
              <a:t>pezen en spieren</a:t>
            </a:r>
            <a:r>
              <a:rPr lang="nl-NL" sz="1200" b="0" i="0" u="none" strike="noStrike" kern="1200">
                <a:solidFill>
                  <a:schemeClr val="tx1"/>
                </a:solidFill>
                <a:effectLst/>
                <a:latin typeface="+mn-lt"/>
                <a:ea typeface="+mn-ea"/>
                <a:cs typeface="+mn-cs"/>
              </a:rPr>
              <a:t> die deze vingers aansteken niet los van elkaar kunnen bewegen. Onze vingers werken vaak in </a:t>
            </a:r>
            <a:r>
              <a:rPr lang="nl-NL" sz="1200" b="1" i="0" u="none" strike="noStrike" kern="1200">
                <a:solidFill>
                  <a:schemeClr val="tx1"/>
                </a:solidFill>
                <a:effectLst/>
                <a:latin typeface="+mn-lt"/>
                <a:ea typeface="+mn-ea"/>
                <a:cs typeface="+mn-cs"/>
              </a:rPr>
              <a:t>groepen</a:t>
            </a:r>
            <a:r>
              <a:rPr lang="nl-NL" sz="1200" b="0" i="0" u="none" strike="noStrike" kern="1200">
                <a:solidFill>
                  <a:schemeClr val="tx1"/>
                </a:solidFill>
                <a:effectLst/>
                <a:latin typeface="+mn-lt"/>
                <a:ea typeface="+mn-ea"/>
                <a:cs typeface="+mn-cs"/>
              </a:rPr>
              <a:t> (bijvoorbeeld de wijs- en middelvinger, of ring- en pink), en het is moeilijk om één vinger volledig onafhankelijk van de anderen te bewegen.</a:t>
            </a:r>
          </a:p>
          <a:p>
            <a:r>
              <a:rPr lang="nl-NL" sz="1200" b="1" i="0" u="none" strike="noStrike" kern="1200">
                <a:solidFill>
                  <a:schemeClr val="tx1"/>
                </a:solidFill>
                <a:effectLst/>
                <a:latin typeface="+mn-lt"/>
                <a:ea typeface="+mn-ea"/>
                <a:cs typeface="+mn-cs"/>
              </a:rPr>
              <a:t>Waarom gebeurt dit?</a:t>
            </a:r>
          </a:p>
          <a:p>
            <a:r>
              <a:rPr lang="nl-NL" sz="1200" b="0" i="0" u="none" strike="noStrike" kern="1200">
                <a:solidFill>
                  <a:schemeClr val="tx1"/>
                </a:solidFill>
                <a:effectLst/>
                <a:latin typeface="+mn-lt"/>
                <a:ea typeface="+mn-ea"/>
                <a:cs typeface="+mn-cs"/>
              </a:rPr>
              <a:t>De spieren en pezen van de vingers zijn </a:t>
            </a:r>
            <a:r>
              <a:rPr lang="nl-NL" sz="1200" b="1" i="0" u="none" strike="noStrike" kern="1200">
                <a:solidFill>
                  <a:schemeClr val="tx1"/>
                </a:solidFill>
                <a:effectLst/>
                <a:latin typeface="+mn-lt"/>
                <a:ea typeface="+mn-ea"/>
                <a:cs typeface="+mn-cs"/>
              </a:rPr>
              <a:t>met elkaar verbonden</a:t>
            </a:r>
            <a:r>
              <a:rPr lang="nl-NL" sz="1200" b="0" i="0" u="none" strike="noStrike" kern="1200">
                <a:solidFill>
                  <a:schemeClr val="tx1"/>
                </a:solidFill>
                <a:effectLst/>
                <a:latin typeface="+mn-lt"/>
                <a:ea typeface="+mn-ea"/>
                <a:cs typeface="+mn-cs"/>
              </a:rPr>
              <a:t>. De beweging van één vinger beïnvloedt vaak de beweging van andere vingers. Dit komt doordat de </a:t>
            </a:r>
            <a:r>
              <a:rPr lang="nl-NL" sz="1200" b="1" i="0" u="none" strike="noStrike" kern="1200" err="1">
                <a:solidFill>
                  <a:schemeClr val="tx1"/>
                </a:solidFill>
                <a:effectLst/>
                <a:latin typeface="+mn-lt"/>
                <a:ea typeface="+mn-ea"/>
                <a:cs typeface="+mn-cs"/>
              </a:rPr>
              <a:t>flexoren</a:t>
            </a:r>
            <a:r>
              <a:rPr lang="nl-NL" sz="1200" b="1" i="0" u="none" strike="noStrike" kern="1200">
                <a:solidFill>
                  <a:schemeClr val="tx1"/>
                </a:solidFill>
                <a:effectLst/>
                <a:latin typeface="+mn-lt"/>
                <a:ea typeface="+mn-ea"/>
                <a:cs typeface="+mn-cs"/>
              </a:rPr>
              <a:t> en </a:t>
            </a:r>
            <a:r>
              <a:rPr lang="nl-NL" sz="1200" b="1" i="0" u="none" strike="noStrike" kern="1200" err="1">
                <a:solidFill>
                  <a:schemeClr val="tx1"/>
                </a:solidFill>
                <a:effectLst/>
                <a:latin typeface="+mn-lt"/>
                <a:ea typeface="+mn-ea"/>
                <a:cs typeface="+mn-cs"/>
              </a:rPr>
              <a:t>extensoren</a:t>
            </a:r>
            <a:r>
              <a:rPr lang="nl-NL" sz="1200" b="0" i="0" u="none" strike="noStrike" kern="1200">
                <a:solidFill>
                  <a:schemeClr val="tx1"/>
                </a:solidFill>
                <a:effectLst/>
                <a:latin typeface="+mn-lt"/>
                <a:ea typeface="+mn-ea"/>
                <a:cs typeface="+mn-cs"/>
              </a:rPr>
              <a:t> die de beweging van de vingers aansteken niet altijd heel flexibel kunnen bewegen zonder de andere vingers mee te trekken.</a:t>
            </a:r>
          </a:p>
          <a:p>
            <a:r>
              <a:rPr lang="nl-NL" sz="1200" b="0" i="0" u="none" strike="noStrike" kern="1200">
                <a:solidFill>
                  <a:schemeClr val="tx1"/>
                </a:solidFill>
                <a:effectLst/>
                <a:latin typeface="+mn-lt"/>
                <a:ea typeface="+mn-ea"/>
                <a:cs typeface="+mn-cs"/>
              </a:rPr>
              <a:t>Bijvoorbeeld: de </a:t>
            </a:r>
            <a:r>
              <a:rPr lang="nl-NL" sz="1200" b="1" i="0" u="none" strike="noStrike" kern="1200">
                <a:solidFill>
                  <a:schemeClr val="tx1"/>
                </a:solidFill>
                <a:effectLst/>
                <a:latin typeface="+mn-lt"/>
                <a:ea typeface="+mn-ea"/>
                <a:cs typeface="+mn-cs"/>
              </a:rPr>
              <a:t>middelvinger</a:t>
            </a:r>
            <a:r>
              <a:rPr lang="nl-NL" sz="1200" b="0" i="0" u="none" strike="noStrike" kern="1200">
                <a:solidFill>
                  <a:schemeClr val="tx1"/>
                </a:solidFill>
                <a:effectLst/>
                <a:latin typeface="+mn-lt"/>
                <a:ea typeface="+mn-ea"/>
                <a:cs typeface="+mn-cs"/>
              </a:rPr>
              <a:t> heeft vaak het grootste bereik van bewegingen, maar door de verbindingen in je hand wordt het lastig om de andere vingers onafhankelijk te bewegen.</a:t>
            </a:r>
          </a:p>
          <a:p>
            <a:endParaRPr lang="nl-NL"/>
          </a:p>
        </p:txBody>
      </p:sp>
      <p:sp>
        <p:nvSpPr>
          <p:cNvPr id="4" name="Tijdelijke aanduiding voor dianummer 3">
            <a:extLst>
              <a:ext uri="{FF2B5EF4-FFF2-40B4-BE49-F238E27FC236}">
                <a16:creationId xmlns:a16="http://schemas.microsoft.com/office/drawing/2014/main" id="{8C0F7552-0E35-AAA9-8D4C-14C94E432FDE}"/>
              </a:ext>
            </a:extLst>
          </p:cNvPr>
          <p:cNvSpPr>
            <a:spLocks noGrp="1"/>
          </p:cNvSpPr>
          <p:nvPr>
            <p:ph type="sldNum" sz="quarter" idx="5"/>
          </p:nvPr>
        </p:nvSpPr>
        <p:spPr/>
        <p:txBody>
          <a:bodyPr/>
          <a:lstStyle/>
          <a:p>
            <a:fld id="{046B0619-5E7D-4043-9E64-AB5674A10325}" type="slidenum">
              <a:rPr lang="nl-NL" smtClean="0"/>
              <a:t>44</a:t>
            </a:fld>
            <a:endParaRPr lang="nl-NL"/>
          </a:p>
        </p:txBody>
      </p:sp>
    </p:spTree>
    <p:extLst>
      <p:ext uri="{BB962C8B-B14F-4D97-AF65-F5344CB8AC3E}">
        <p14:creationId xmlns:p14="http://schemas.microsoft.com/office/powerpoint/2010/main" val="1495026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447FC-147A-60BE-0E89-A59AF4FFB5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30F268-11FC-B165-ED30-A39778B6DE8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F478D0-9BA9-5405-43D6-62F9043C7479}"/>
              </a:ext>
            </a:extLst>
          </p:cNvPr>
          <p:cNvSpPr>
            <a:spLocks noGrp="1"/>
          </p:cNvSpPr>
          <p:nvPr>
            <p:ph type="body" idx="1"/>
          </p:nvPr>
        </p:nvSpPr>
        <p:spPr/>
        <p:txBody>
          <a:bodyPr/>
          <a:lstStyle/>
          <a:p>
            <a:r>
              <a:rPr lang="nl-NL"/>
              <a:t>Stop het filmpje na 40 seconden en doe het met de klas</a:t>
            </a:r>
          </a:p>
          <a:p>
            <a:endParaRPr lang="nl-NL"/>
          </a:p>
        </p:txBody>
      </p:sp>
      <p:sp>
        <p:nvSpPr>
          <p:cNvPr id="4" name="Tijdelijke aanduiding voor dianummer 3">
            <a:extLst>
              <a:ext uri="{FF2B5EF4-FFF2-40B4-BE49-F238E27FC236}">
                <a16:creationId xmlns:a16="http://schemas.microsoft.com/office/drawing/2014/main" id="{98716054-C76D-5974-B204-1AC8100338C6}"/>
              </a:ext>
            </a:extLst>
          </p:cNvPr>
          <p:cNvSpPr>
            <a:spLocks noGrp="1"/>
          </p:cNvSpPr>
          <p:nvPr>
            <p:ph type="sldNum" sz="quarter" idx="5"/>
          </p:nvPr>
        </p:nvSpPr>
        <p:spPr/>
        <p:txBody>
          <a:bodyPr/>
          <a:lstStyle/>
          <a:p>
            <a:fld id="{046B0619-5E7D-4043-9E64-AB5674A10325}" type="slidenum">
              <a:rPr lang="nl-NL" smtClean="0"/>
              <a:t>45</a:t>
            </a:fld>
            <a:endParaRPr lang="nl-NL"/>
          </a:p>
        </p:txBody>
      </p:sp>
    </p:spTree>
    <p:extLst>
      <p:ext uri="{BB962C8B-B14F-4D97-AF65-F5344CB8AC3E}">
        <p14:creationId xmlns:p14="http://schemas.microsoft.com/office/powerpoint/2010/main" val="1686831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4E1AE-8E14-E376-BC37-47406A74E8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B1675C-7B8C-FAED-4B07-D9798CFCBA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705E5DA-6E7F-2436-A2EC-E67F4738BE1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E14B6F2-C950-3069-AA2F-1FEB1778DEED}"/>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2861230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61AF-9A31-8D71-036B-28AB92CD9D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BAFB13-A300-A5C6-6F28-36B8302050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3CDB98-8EF0-BB90-9E25-CB803A86AA6B}"/>
              </a:ext>
            </a:extLst>
          </p:cNvPr>
          <p:cNvSpPr>
            <a:spLocks noGrp="1"/>
          </p:cNvSpPr>
          <p:nvPr>
            <p:ph type="body" idx="1"/>
          </p:nvPr>
        </p:nvSpPr>
        <p:spPr/>
        <p:txBody>
          <a:bodyPr/>
          <a:lstStyle/>
          <a:p>
            <a:r>
              <a:rPr lang="nl-NL"/>
              <a:t>Je kunt het filmpje verder afspelen vanaf seconde 40: daarin wordt uitleg gegeven.</a:t>
            </a:r>
          </a:p>
          <a:p>
            <a:endParaRPr lang="nl-NL"/>
          </a:p>
        </p:txBody>
      </p:sp>
      <p:sp>
        <p:nvSpPr>
          <p:cNvPr id="4" name="Tijdelijke aanduiding voor dianummer 3">
            <a:extLst>
              <a:ext uri="{FF2B5EF4-FFF2-40B4-BE49-F238E27FC236}">
                <a16:creationId xmlns:a16="http://schemas.microsoft.com/office/drawing/2014/main" id="{816F97FC-EE86-A4CE-CA68-937AA4628A28}"/>
              </a:ext>
            </a:extLst>
          </p:cNvPr>
          <p:cNvSpPr>
            <a:spLocks noGrp="1"/>
          </p:cNvSpPr>
          <p:nvPr>
            <p:ph type="sldNum" sz="quarter" idx="5"/>
          </p:nvPr>
        </p:nvSpPr>
        <p:spPr/>
        <p:txBody>
          <a:bodyPr/>
          <a:lstStyle/>
          <a:p>
            <a:fld id="{046B0619-5E7D-4043-9E64-AB5674A10325}" type="slidenum">
              <a:rPr lang="nl-NL" smtClean="0"/>
              <a:t>47</a:t>
            </a:fld>
            <a:endParaRPr lang="nl-NL"/>
          </a:p>
        </p:txBody>
      </p:sp>
    </p:spTree>
    <p:extLst>
      <p:ext uri="{BB962C8B-B14F-4D97-AF65-F5344CB8AC3E}">
        <p14:creationId xmlns:p14="http://schemas.microsoft.com/office/powerpoint/2010/main" val="2136142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EFC8B-F5D6-F145-1419-01A78BEA1C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8770BF8-257F-0499-7BF6-24EEAC3337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21F04C-74EF-3A1C-7B96-69B9A41B2853}"/>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50A320D1-289E-4288-1B80-02849B1CCD5A}"/>
              </a:ext>
            </a:extLst>
          </p:cNvPr>
          <p:cNvSpPr>
            <a:spLocks noGrp="1"/>
          </p:cNvSpPr>
          <p:nvPr>
            <p:ph type="sldNum" sz="quarter" idx="5"/>
          </p:nvPr>
        </p:nvSpPr>
        <p:spPr/>
        <p:txBody>
          <a:bodyPr/>
          <a:lstStyle/>
          <a:p>
            <a:fld id="{046B0619-5E7D-4043-9E64-AB5674A10325}" type="slidenum">
              <a:rPr lang="nl-NL" smtClean="0"/>
              <a:t>48</a:t>
            </a:fld>
            <a:endParaRPr lang="nl-NL"/>
          </a:p>
        </p:txBody>
      </p:sp>
    </p:spTree>
    <p:extLst>
      <p:ext uri="{BB962C8B-B14F-4D97-AF65-F5344CB8AC3E}">
        <p14:creationId xmlns:p14="http://schemas.microsoft.com/office/powerpoint/2010/main" val="614364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0CF02-AB0C-978E-F327-FD8749DAB9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D9D8AEF-CCD9-627A-FEC6-2A4CB794AF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9D279B1-2120-E91B-AFED-DB6A09BCCF2E}"/>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2E0CACA4-40F6-A101-3BF4-9BFA74DC20FA}"/>
              </a:ext>
            </a:extLst>
          </p:cNvPr>
          <p:cNvSpPr>
            <a:spLocks noGrp="1"/>
          </p:cNvSpPr>
          <p:nvPr>
            <p:ph type="sldNum" sz="quarter" idx="5"/>
          </p:nvPr>
        </p:nvSpPr>
        <p:spPr/>
        <p:txBody>
          <a:bodyPr/>
          <a:lstStyle/>
          <a:p>
            <a:fld id="{046B0619-5E7D-4043-9E64-AB5674A10325}" type="slidenum">
              <a:rPr lang="nl-NL" smtClean="0"/>
              <a:t>49</a:t>
            </a:fld>
            <a:endParaRPr lang="nl-NL"/>
          </a:p>
        </p:txBody>
      </p:sp>
    </p:spTree>
    <p:extLst>
      <p:ext uri="{BB962C8B-B14F-4D97-AF65-F5344CB8AC3E}">
        <p14:creationId xmlns:p14="http://schemas.microsoft.com/office/powerpoint/2010/main" val="1191423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709F3-12CA-D52C-9DBE-6BA35FA783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9321FCA-D6F1-94C6-ED3A-FC8A58727C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431F5A-478C-B477-2D0B-18AC5D6936F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C9C4392-3151-BB65-6D0A-2DCAE0DDFD5F}"/>
              </a:ext>
            </a:extLst>
          </p:cNvPr>
          <p:cNvSpPr>
            <a:spLocks noGrp="1"/>
          </p:cNvSpPr>
          <p:nvPr>
            <p:ph type="sldNum" sz="quarter" idx="5"/>
          </p:nvPr>
        </p:nvSpPr>
        <p:spPr/>
        <p:txBody>
          <a:bodyPr/>
          <a:lstStyle/>
          <a:p>
            <a:fld id="{046B0619-5E7D-4043-9E64-AB5674A10325}" type="slidenum">
              <a:rPr lang="nl-NL" smtClean="0"/>
              <a:t>50</a:t>
            </a:fld>
            <a:endParaRPr lang="nl-NL"/>
          </a:p>
        </p:txBody>
      </p:sp>
    </p:spTree>
    <p:extLst>
      <p:ext uri="{BB962C8B-B14F-4D97-AF65-F5344CB8AC3E}">
        <p14:creationId xmlns:p14="http://schemas.microsoft.com/office/powerpoint/2010/main" val="2579617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9A2F1-03CD-6CD9-6E84-3F0AAA6063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00FBF2-03E3-2A8F-6CE0-B7B1BEA4B34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5E006F-7CD9-F98B-20E9-10711CBA516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6802493-16CE-6564-9534-065C9FE737DC}"/>
              </a:ext>
            </a:extLst>
          </p:cNvPr>
          <p:cNvSpPr>
            <a:spLocks noGrp="1"/>
          </p:cNvSpPr>
          <p:nvPr>
            <p:ph type="sldNum" sz="quarter" idx="5"/>
          </p:nvPr>
        </p:nvSpPr>
        <p:spPr/>
        <p:txBody>
          <a:bodyPr/>
          <a:lstStyle/>
          <a:p>
            <a:fld id="{046B0619-5E7D-4043-9E64-AB5674A10325}" type="slidenum">
              <a:rPr lang="nl-NL" smtClean="0"/>
              <a:t>51</a:t>
            </a:fld>
            <a:endParaRPr lang="nl-NL"/>
          </a:p>
        </p:txBody>
      </p:sp>
    </p:spTree>
    <p:extLst>
      <p:ext uri="{BB962C8B-B14F-4D97-AF65-F5344CB8AC3E}">
        <p14:creationId xmlns:p14="http://schemas.microsoft.com/office/powerpoint/2010/main" val="22580583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FFF1B-060B-5745-9776-4F737884D11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0B71BD2-AE6E-94A1-8C5F-E1F0C4E470D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9411EF-5288-5138-603B-E7891AC828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https://www.bioplek.org/1klas/spieren/1klassterktebotten.html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p:txBody>
      </p:sp>
      <p:sp>
        <p:nvSpPr>
          <p:cNvPr id="4" name="Tijdelijke aanduiding voor dianummer 3">
            <a:extLst>
              <a:ext uri="{FF2B5EF4-FFF2-40B4-BE49-F238E27FC236}">
                <a16:creationId xmlns:a16="http://schemas.microsoft.com/office/drawing/2014/main" id="{58331D08-9E6C-A06B-11B6-25F4EFF3525B}"/>
              </a:ext>
            </a:extLst>
          </p:cNvPr>
          <p:cNvSpPr>
            <a:spLocks noGrp="1"/>
          </p:cNvSpPr>
          <p:nvPr>
            <p:ph type="sldNum" sz="quarter" idx="5"/>
          </p:nvPr>
        </p:nvSpPr>
        <p:spPr/>
        <p:txBody>
          <a:bodyPr/>
          <a:lstStyle/>
          <a:p>
            <a:fld id="{046B0619-5E7D-4043-9E64-AB5674A10325}" type="slidenum">
              <a:rPr lang="nl-NL" smtClean="0"/>
              <a:t>52</a:t>
            </a:fld>
            <a:endParaRPr lang="nl-NL"/>
          </a:p>
        </p:txBody>
      </p:sp>
    </p:spTree>
    <p:extLst>
      <p:ext uri="{BB962C8B-B14F-4D97-AF65-F5344CB8AC3E}">
        <p14:creationId xmlns:p14="http://schemas.microsoft.com/office/powerpoint/2010/main" val="29987798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D17C9-CE2D-2501-A9BE-DF5F0DE23E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B4F758-228C-0D27-0320-653AF11C0F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D752E9-AE7E-CCD5-A327-C421392937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https://www.bioplek.org/1klas/spieren/1klassterktebotten.html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p:txBody>
      </p:sp>
      <p:sp>
        <p:nvSpPr>
          <p:cNvPr id="4" name="Tijdelijke aanduiding voor dianummer 3">
            <a:extLst>
              <a:ext uri="{FF2B5EF4-FFF2-40B4-BE49-F238E27FC236}">
                <a16:creationId xmlns:a16="http://schemas.microsoft.com/office/drawing/2014/main" id="{C7A891BB-C15A-65C7-3160-EC624F6182CC}"/>
              </a:ext>
            </a:extLst>
          </p:cNvPr>
          <p:cNvSpPr>
            <a:spLocks noGrp="1"/>
          </p:cNvSpPr>
          <p:nvPr>
            <p:ph type="sldNum" sz="quarter" idx="5"/>
          </p:nvPr>
        </p:nvSpPr>
        <p:spPr/>
        <p:txBody>
          <a:bodyPr/>
          <a:lstStyle/>
          <a:p>
            <a:fld id="{046B0619-5E7D-4043-9E64-AB5674A10325}" type="slidenum">
              <a:rPr lang="nl-NL" smtClean="0"/>
              <a:t>53</a:t>
            </a:fld>
            <a:endParaRPr lang="nl-NL"/>
          </a:p>
        </p:txBody>
      </p:sp>
    </p:spTree>
    <p:extLst>
      <p:ext uri="{BB962C8B-B14F-4D97-AF65-F5344CB8AC3E}">
        <p14:creationId xmlns:p14="http://schemas.microsoft.com/office/powerpoint/2010/main" val="204414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8A05-1597-27CB-5025-E766AADC5B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782A66-D8F1-E24C-ED3F-AB526A37BC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FBA9F8A-C3D9-71E2-87EA-55A848D29764}"/>
              </a:ext>
            </a:extLst>
          </p:cNvPr>
          <p:cNvSpPr>
            <a:spLocks noGrp="1"/>
          </p:cNvSpPr>
          <p:nvPr>
            <p:ph type="body" idx="1"/>
          </p:nvPr>
        </p:nvSpPr>
        <p:spPr/>
        <p:txBody>
          <a:bodyPr/>
          <a:lstStyle/>
          <a:p>
            <a:pPr marL="0" lvl="0" indent="0">
              <a:buFont typeface="Symbol" panose="05050102010706020507" pitchFamily="18" charset="2"/>
              <a:buNone/>
            </a:pPr>
            <a:r>
              <a:rPr lang="nl-NL" err="1"/>
              <a:t>https</a:t>
            </a:r>
            <a:r>
              <a:rPr lang="nl-NL"/>
              <a:t>://</a:t>
            </a:r>
            <a:r>
              <a:rPr lang="nl-NL" err="1"/>
              <a:t>www.youtube.com</a:t>
            </a:r>
            <a:r>
              <a:rPr lang="nl-NL"/>
              <a:t>/</a:t>
            </a:r>
            <a:r>
              <a:rPr lang="nl-NL" err="1"/>
              <a:t>watch?v</a:t>
            </a:r>
            <a:r>
              <a:rPr lang="nl-NL"/>
              <a:t>=EhV5xD5XzjA (7:04)</a:t>
            </a:r>
          </a:p>
          <a:p>
            <a:pPr marL="0" lvl="0" indent="0">
              <a:buFont typeface="Symbol" panose="05050102010706020507" pitchFamily="18" charset="2"/>
              <a:buNone/>
            </a:pPr>
            <a:endParaRPr lang="nl-NL"/>
          </a:p>
          <a:p>
            <a:pPr marL="0" lvl="0" indent="0">
              <a:buFont typeface="Symbol" panose="05050102010706020507" pitchFamily="18" charset="2"/>
              <a:buNone/>
            </a:pPr>
            <a:r>
              <a:rPr lang="nl-NL"/>
              <a:t>In plaats van het filmpje kan je ook de kinderen de </a:t>
            </a:r>
            <a:r>
              <a:rPr lang="nl-NL" err="1"/>
              <a:t>tektst</a:t>
            </a:r>
            <a:r>
              <a:rPr lang="nl-NL"/>
              <a:t> laten lezen: </a:t>
            </a:r>
            <a:r>
              <a:rPr lang="nl-NL" err="1"/>
              <a:t>https</a:t>
            </a:r>
            <a:r>
              <a:rPr lang="nl-NL"/>
              <a:t>://cdn3.schooltv.nl/</a:t>
            </a:r>
            <a:r>
              <a:rPr lang="nl-NL" err="1"/>
              <a:t>fileadmin</a:t>
            </a:r>
            <a:r>
              <a:rPr lang="nl-NL"/>
              <a:t>/PROGRAMMA/Basisonderwijs/</a:t>
            </a:r>
            <a:r>
              <a:rPr lang="nl-NL" err="1"/>
              <a:t>DeBuitendienst</a:t>
            </a:r>
            <a:r>
              <a:rPr lang="nl-NL"/>
              <a:t>/</a:t>
            </a:r>
            <a:r>
              <a:rPr lang="nl-NL" err="1"/>
              <a:t>Botten.pdf</a:t>
            </a:r>
            <a:endParaRPr lang="nl-NL"/>
          </a:p>
          <a:p>
            <a:pPr marL="0" lvl="0" indent="0">
              <a:buFont typeface="Symbol" panose="05050102010706020507" pitchFamily="18" charset="2"/>
              <a:buNone/>
            </a:pPr>
            <a:endParaRPr lang="nl-NL"/>
          </a:p>
          <a:p>
            <a:pPr marL="0" lvl="0" indent="0">
              <a:buFont typeface="Symbol" panose="05050102010706020507" pitchFamily="18" charset="2"/>
              <a:buNone/>
            </a:pPr>
            <a:r>
              <a:rPr lang="nl-NL"/>
              <a:t>(De tekst is ook te lezen in het inspiratieboekje</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0E4AABBC-87B0-AD4E-6820-D3D08ACA4552}"/>
              </a:ext>
            </a:extLst>
          </p:cNvPr>
          <p:cNvSpPr>
            <a:spLocks noGrp="1"/>
          </p:cNvSpPr>
          <p:nvPr>
            <p:ph type="sldNum" sz="quarter" idx="5"/>
          </p:nvPr>
        </p:nvSpPr>
        <p:spPr/>
        <p:txBody>
          <a:bodyPr/>
          <a:lstStyle/>
          <a:p>
            <a:fld id="{046B0619-5E7D-4043-9E64-AB5674A10325}" type="slidenum">
              <a:rPr lang="nl-NL" smtClean="0"/>
              <a:t>54</a:t>
            </a:fld>
            <a:endParaRPr lang="nl-NL"/>
          </a:p>
        </p:txBody>
      </p:sp>
    </p:spTree>
    <p:extLst>
      <p:ext uri="{BB962C8B-B14F-4D97-AF65-F5344CB8AC3E}">
        <p14:creationId xmlns:p14="http://schemas.microsoft.com/office/powerpoint/2010/main" val="3913477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FA9F0-CD69-52AE-A52A-B6A76A84E6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57D77F-EB6A-1005-3C30-A8BA703062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9E3DEDD-70CF-B9EE-568F-9A9F905C7C76}"/>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2D300952-9491-4E4B-8574-250A79370A26}"/>
              </a:ext>
            </a:extLst>
          </p:cNvPr>
          <p:cNvSpPr>
            <a:spLocks noGrp="1"/>
          </p:cNvSpPr>
          <p:nvPr>
            <p:ph type="sldNum" sz="quarter" idx="5"/>
          </p:nvPr>
        </p:nvSpPr>
        <p:spPr/>
        <p:txBody>
          <a:bodyPr/>
          <a:lstStyle/>
          <a:p>
            <a:fld id="{046B0619-5E7D-4043-9E64-AB5674A10325}" type="slidenum">
              <a:rPr lang="nl-NL" smtClean="0"/>
              <a:t>55</a:t>
            </a:fld>
            <a:endParaRPr lang="nl-NL"/>
          </a:p>
        </p:txBody>
      </p:sp>
    </p:spTree>
    <p:extLst>
      <p:ext uri="{BB962C8B-B14F-4D97-AF65-F5344CB8AC3E}">
        <p14:creationId xmlns:p14="http://schemas.microsoft.com/office/powerpoint/2010/main" val="15864572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615B4-97C7-3A58-1BFD-EACC9C5518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EF94F1C-7C14-7D19-974C-F99D1BDDD8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8AD141F-664D-9012-747E-FDBEEA3C4118}"/>
              </a:ext>
            </a:extLst>
          </p:cNvPr>
          <p:cNvSpPr>
            <a:spLocks noGrp="1"/>
          </p:cNvSpPr>
          <p:nvPr>
            <p:ph type="body" idx="1"/>
          </p:nvPr>
        </p:nvSpPr>
        <p:spPr/>
        <p:txBody>
          <a:bodyPr/>
          <a:lstStyle/>
          <a:p>
            <a:pPr marL="0" lvl="0" indent="0">
              <a:buFont typeface="Symbol" panose="05050102010706020507" pitchFamily="18" charset="2"/>
              <a:buNone/>
            </a:pPr>
            <a:r>
              <a:rPr lang="nl-NL"/>
              <a:t>Geef de kinderen de tijd om het blad in te vullen. </a:t>
            </a:r>
          </a:p>
          <a:p>
            <a:pPr marL="0" lvl="0" indent="0">
              <a:buFont typeface="Symbol" panose="05050102010706020507" pitchFamily="18" charset="2"/>
              <a:buNone/>
            </a:pPr>
            <a:endParaRPr lang="nl-NL"/>
          </a:p>
          <a:p>
            <a:pPr marL="0" lvl="0" indent="0">
              <a:buFont typeface="Symbol" panose="05050102010706020507" pitchFamily="18" charset="2"/>
              <a:buNone/>
            </a:pPr>
            <a:r>
              <a:rPr lang="nl-NL"/>
              <a:t>Laat daarna alle groepjes hun samenvatting oplezen!</a:t>
            </a:r>
          </a:p>
        </p:txBody>
      </p:sp>
      <p:sp>
        <p:nvSpPr>
          <p:cNvPr id="4" name="Tijdelijke aanduiding voor dianummer 3">
            <a:extLst>
              <a:ext uri="{FF2B5EF4-FFF2-40B4-BE49-F238E27FC236}">
                <a16:creationId xmlns:a16="http://schemas.microsoft.com/office/drawing/2014/main" id="{6A1FC43A-1C5D-1252-CCA4-451192B3F31D}"/>
              </a:ext>
            </a:extLst>
          </p:cNvPr>
          <p:cNvSpPr>
            <a:spLocks noGrp="1"/>
          </p:cNvSpPr>
          <p:nvPr>
            <p:ph type="sldNum" sz="quarter" idx="5"/>
          </p:nvPr>
        </p:nvSpPr>
        <p:spPr/>
        <p:txBody>
          <a:bodyPr/>
          <a:lstStyle/>
          <a:p>
            <a:fld id="{046B0619-5E7D-4043-9E64-AB5674A10325}" type="slidenum">
              <a:rPr lang="nl-NL" smtClean="0"/>
              <a:t>56</a:t>
            </a:fld>
            <a:endParaRPr lang="nl-NL"/>
          </a:p>
        </p:txBody>
      </p:sp>
    </p:spTree>
    <p:extLst>
      <p:ext uri="{BB962C8B-B14F-4D97-AF65-F5344CB8AC3E}">
        <p14:creationId xmlns:p14="http://schemas.microsoft.com/office/powerpoint/2010/main" val="3301335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AAF4E-E94A-4D4E-F79C-FB774F7CE2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0F821D-000B-2CB0-7364-EFCB5C9D259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793DD93-B5D5-3E3E-6BFF-59F14C4067B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CECF651-7143-B50B-C1D8-2AB64EA1A6F8}"/>
              </a:ext>
            </a:extLst>
          </p:cNvPr>
          <p:cNvSpPr>
            <a:spLocks noGrp="1"/>
          </p:cNvSpPr>
          <p:nvPr>
            <p:ph type="sldNum" sz="quarter" idx="5"/>
          </p:nvPr>
        </p:nvSpPr>
        <p:spPr/>
        <p:txBody>
          <a:bodyPr/>
          <a:lstStyle/>
          <a:p>
            <a:fld id="{046B0619-5E7D-4043-9E64-AB5674A10325}" type="slidenum">
              <a:rPr lang="nl-NL" smtClean="0"/>
              <a:t>57</a:t>
            </a:fld>
            <a:endParaRPr lang="nl-NL"/>
          </a:p>
        </p:txBody>
      </p:sp>
    </p:spTree>
    <p:extLst>
      <p:ext uri="{BB962C8B-B14F-4D97-AF65-F5344CB8AC3E}">
        <p14:creationId xmlns:p14="http://schemas.microsoft.com/office/powerpoint/2010/main" val="10844688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A6AEC-76D1-8A37-B6E4-9FF6DF72F66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7E2689-BEBD-F9DB-3406-DB038617B0B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7D407A1-2BED-F343-C7ED-F7E3D419C274}"/>
              </a:ext>
            </a:extLst>
          </p:cNvPr>
          <p:cNvSpPr>
            <a:spLocks noGrp="1"/>
          </p:cNvSpPr>
          <p:nvPr>
            <p:ph type="body" idx="1"/>
          </p:nvPr>
        </p:nvSpPr>
        <p:spPr/>
        <p:txBody>
          <a:bodyPr/>
          <a:lstStyle/>
          <a:p>
            <a:r>
              <a:rPr lang="nl-NL"/>
              <a:t>Bron: Pinterest</a:t>
            </a:r>
          </a:p>
        </p:txBody>
      </p:sp>
      <p:sp>
        <p:nvSpPr>
          <p:cNvPr id="4" name="Tijdelijke aanduiding voor dianummer 3">
            <a:extLst>
              <a:ext uri="{FF2B5EF4-FFF2-40B4-BE49-F238E27FC236}">
                <a16:creationId xmlns:a16="http://schemas.microsoft.com/office/drawing/2014/main" id="{98473FD5-FC5A-4CA1-D4A2-2954C79098DC}"/>
              </a:ext>
            </a:extLst>
          </p:cNvPr>
          <p:cNvSpPr>
            <a:spLocks noGrp="1"/>
          </p:cNvSpPr>
          <p:nvPr>
            <p:ph type="sldNum" sz="quarter" idx="5"/>
          </p:nvPr>
        </p:nvSpPr>
        <p:spPr/>
        <p:txBody>
          <a:bodyPr/>
          <a:lstStyle/>
          <a:p>
            <a:fld id="{046B0619-5E7D-4043-9E64-AB5674A10325}" type="slidenum">
              <a:rPr lang="nl-NL" smtClean="0"/>
              <a:t>58</a:t>
            </a:fld>
            <a:endParaRPr lang="nl-NL"/>
          </a:p>
        </p:txBody>
      </p:sp>
    </p:spTree>
    <p:extLst>
      <p:ext uri="{BB962C8B-B14F-4D97-AF65-F5344CB8AC3E}">
        <p14:creationId xmlns:p14="http://schemas.microsoft.com/office/powerpoint/2010/main" val="145113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pharos.nl/begrijpjelichaam/botten-gewrichten/spieren-en-pezen/#1" TargetMode="External"/><Relationship Id="rId2" Type="http://schemas.openxmlformats.org/officeDocument/2006/relationships/hyperlink" Target="https://reumazorgnederland.nl/spier-skeletstelsel-skelet/#:~:text=Het%20skelet%20geeft%20steun%2C%20vorm%20en%20stevigheid%20aan%20het%20lichaam.&amp;text=Het%20skelet%20beschermt%20de%20inwendige,het%20hart%20en%20de%20longen.&amp;text=De%20botten%20van%20het%20skelet%20bieden%20aanhechtingsplaatsen%20voor%20de%20spieren" TargetMode="Externa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reumazorgnederland.nl/spier-skeletstelsel-spieren/#:~:text=Je%20lichaam%20telt%20meer%20dan,uit%20acine%20en%20myosine%20filamente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ideo" Target="https://www.youtube.com/embed/aBqiaVD8KNI?feature=oembed" TargetMode="External"/><Relationship Id="rId6" Type="http://schemas.openxmlformats.org/officeDocument/2006/relationships/image" Target="../media/image23.jpeg"/><Relationship Id="rId5" Type="http://schemas.openxmlformats.org/officeDocument/2006/relationships/image" Target="../media/image2.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hyperlink" Target="https://schooltv.nl/video-item/nieuws-uit-de-natuur-klaar-voor-de-start-1" TargetMode="Externa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www.youtube.com/embed/Abg3V-sylXA?feature=oembed" TargetMode="External"/><Relationship Id="rId5" Type="http://schemas.openxmlformats.org/officeDocument/2006/relationships/image" Target="../media/image28.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ideo" Target="https://www.youtube.com/embed/Abg3V-sylXA?feature=oembed" TargetMode="External"/><Relationship Id="rId5" Type="http://schemas.openxmlformats.org/officeDocument/2006/relationships/image" Target="../media/image28.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ideo" Target="https://www.youtube.com/embed/EhV5xD5XzjA?feature=oembed" TargetMode="External"/><Relationship Id="rId5" Type="http://schemas.openxmlformats.org/officeDocument/2006/relationships/image" Target="../media/image2.png"/><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video" Target="https://www.youtube.com/embed/Abg3V-sylXA?feature=oembed" TargetMode="External"/><Relationship Id="rId5" Type="http://schemas.openxmlformats.org/officeDocument/2006/relationships/image" Target="../media/image28.jpe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ideo" Target="https://www.youtube.com/embed/Abg3V-sylXA?feature=oembed" TargetMode="External"/><Relationship Id="rId5" Type="http://schemas.openxmlformats.org/officeDocument/2006/relationships/image" Target="../media/image28.jpe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0.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0.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ideo" Target="https://www.youtube.com/embed/EhV5xD5XzjA?feature=oembed" TargetMode="External"/><Relationship Id="rId5" Type="http://schemas.openxmlformats.org/officeDocument/2006/relationships/image" Target="../media/image2.png"/><Relationship Id="rId4" Type="http://schemas.openxmlformats.org/officeDocument/2006/relationships/image" Target="../media/image40.jpeg"/></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5" name="Afbeelding 4" descr="Afbeelding met meubels, standbeeld, muur, kunst&#10;&#10;Door AI gegenereerde inhoud is mogelijk onjuist.">
            <a:extLst>
              <a:ext uri="{FF2B5EF4-FFF2-40B4-BE49-F238E27FC236}">
                <a16:creationId xmlns:a16="http://schemas.microsoft.com/office/drawing/2014/main" id="{1EE4053C-3B66-36FF-0B09-27231C077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4753" name="Rectangle 3">
            <a:extLst>
              <a:ext uri="{FF2B5EF4-FFF2-40B4-BE49-F238E27FC236}">
                <a16:creationId xmlns:a16="http://schemas.microsoft.com/office/drawing/2014/main" id="{2BB90728-10F5-6DA6-0E86-054BDD7412E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DAF0074-37E7-51DA-9CBB-32C3E9A358F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5C8567-1D0A-292F-7797-A02A5771B55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4DD32A1-9EFB-CAD9-E7F0-3CF9280F1CE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E88C22FD-3397-5A64-8B51-38F5A4C45904}"/>
              </a:ext>
            </a:extLst>
          </p:cNvPr>
          <p:cNvSpPr>
            <a:spLocks noChangeArrowheads="1"/>
          </p:cNvSpPr>
          <p:nvPr/>
        </p:nvSpPr>
        <p:spPr bwMode="auto">
          <a:xfrm>
            <a:off x="4217120" y="6306788"/>
            <a:ext cx="3757760" cy="461665"/>
          </a:xfrm>
          <a:prstGeom prst="rect">
            <a:avLst/>
          </a:prstGeom>
          <a:noFill/>
          <a:ln>
            <a:noFill/>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nl-NL" altLang="nl-NL" sz="2400" b="1">
                <a:solidFill>
                  <a:schemeClr val="bg1"/>
                </a:solidFill>
                <a:latin typeface="Kermit" panose="020F0503040000060003" pitchFamily="34" charset="0"/>
              </a:rPr>
              <a:t>Les 3: Botten en spieren</a:t>
            </a:r>
            <a:endParaRPr kumimoji="0" lang="nl-NL" altLang="nl-NL" sz="2400" b="1" i="0" u="none" strike="noStrike" cap="none" normalizeH="0">
              <a:ln>
                <a:noFill/>
              </a:ln>
              <a:solidFill>
                <a:schemeClr val="bg1"/>
              </a:solidFill>
              <a:effectLst/>
              <a:latin typeface="Kermit" panose="020F0503040000060003" pitchFamily="34" charset="0"/>
            </a:endParaRPr>
          </a:p>
        </p:txBody>
      </p:sp>
      <p:sp>
        <p:nvSpPr>
          <p:cNvPr id="7" name="Tekstvak 6">
            <a:extLst>
              <a:ext uri="{FF2B5EF4-FFF2-40B4-BE49-F238E27FC236}">
                <a16:creationId xmlns:a16="http://schemas.microsoft.com/office/drawing/2014/main" id="{817A5C2E-3EFF-353C-C107-4B9B7DFD8A77}"/>
              </a:ext>
            </a:extLst>
          </p:cNvPr>
          <p:cNvSpPr txBox="1"/>
          <p:nvPr/>
        </p:nvSpPr>
        <p:spPr>
          <a:xfrm>
            <a:off x="1893" y="4716722"/>
            <a:ext cx="12192000" cy="954107"/>
          </a:xfrm>
          <a:prstGeom prst="rect">
            <a:avLst/>
          </a:prstGeom>
          <a:solidFill>
            <a:schemeClr val="bg1">
              <a:alpha val="66000"/>
            </a:schemeClr>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Uitgewerkte lessen thema Voeding en Gezondheid</a:t>
            </a:r>
          </a:p>
          <a:p>
            <a:pPr algn="ctr"/>
            <a:r>
              <a:rPr lang="nl-NL" sz="2800">
                <a:solidFill>
                  <a:srgbClr val="E16C7F"/>
                </a:solidFill>
                <a:latin typeface="Kermit" panose="020F0503040000060003" pitchFamily="34" charset="0"/>
              </a:rPr>
              <a:t>Atelier Beweging</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0471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622660" y="24082"/>
            <a:ext cx="8946680" cy="646331"/>
          </a:xfrm>
          <a:prstGeom prst="rect">
            <a:avLst/>
          </a:prstGeom>
          <a:noFill/>
        </p:spPr>
        <p:txBody>
          <a:bodyPr wrap="none" rtlCol="0">
            <a:spAutoFit/>
          </a:bodyPr>
          <a:lstStyle/>
          <a:p>
            <a:r>
              <a:rPr lang="nl-NL" sz="3600">
                <a:solidFill>
                  <a:srgbClr val="E16C7F"/>
                </a:solidFill>
                <a:latin typeface="Kermit" panose="020F0503040000060003" pitchFamily="34" charset="0"/>
              </a:rPr>
              <a:t>Opbouw van de uitgewerkte </a:t>
            </a:r>
            <a:r>
              <a:rPr lang="nl-NL" sz="3600" err="1">
                <a:solidFill>
                  <a:srgbClr val="E16C7F"/>
                </a:solidFill>
                <a:latin typeface="Kermit" panose="020F0503040000060003" pitchFamily="34" charset="0"/>
              </a:rPr>
              <a:t>voorbeeldles</a:t>
            </a:r>
            <a:endParaRPr lang="nl-NL" sz="3600">
              <a:solidFill>
                <a:srgbClr val="E16C7F"/>
              </a:solidFill>
              <a:latin typeface="Kermit" panose="020F0503040000060003" pitchFamily="34" charset="0"/>
            </a:endParaRP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034883" y="932932"/>
            <a:ext cx="1043487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Onderstaande lessen zijn in </a:t>
            </a:r>
            <a:r>
              <a:rPr lang="nl-NL" altLang="nl-NL">
                <a:latin typeface="Kermit" panose="020F0503040000060003" pitchFamily="34" charset="0"/>
              </a:rPr>
              <a:t>dit atelier </a:t>
            </a:r>
            <a:r>
              <a:rPr kumimoji="0" lang="nl-NL" altLang="nl-NL" sz="1800" b="0" i="0" u="none" strike="noStrike" cap="none" normalizeH="0" baseline="0">
                <a:ln>
                  <a:noFill/>
                </a:ln>
                <a:solidFill>
                  <a:schemeClr val="tx1"/>
                </a:solidFill>
                <a:effectLst/>
                <a:latin typeface="Kermit" panose="020F0503040000060003" pitchFamily="34" charset="0"/>
              </a:rPr>
              <a:t>te vinden: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2: Bloedsomloop</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3: Botten en Spieren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4: Olympische Winterspelen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err="1">
                <a:latin typeface="Kermit" panose="020F0503040000060003" pitchFamily="34" charset="0"/>
              </a:rPr>
              <a:t>Onderzoeksles</a:t>
            </a: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r>
              <a:rPr lang="nl-NL" altLang="nl-NL">
                <a:latin typeface="Kermit"/>
              </a:rPr>
              <a:t>We raden aan om altijd minimaal één </a:t>
            </a:r>
            <a:r>
              <a:rPr lang="nl-NL" altLang="nl-NL" err="1">
                <a:latin typeface="Kermit"/>
              </a:rPr>
              <a:t>onderzoeksles</a:t>
            </a:r>
            <a:r>
              <a:rPr lang="nl-NL" altLang="nl-NL">
                <a:latin typeface="Kermit"/>
              </a:rPr>
              <a:t> in te plannen, zodat de kinderen zelf de diepte in kunnen gaan met een onderwerp waar zij blij van worden.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eaLnBrk="0" fontAlgn="base" hangingPunct="0">
              <a:spcBef>
                <a:spcPct val="0"/>
              </a:spcBef>
              <a:spcAft>
                <a:spcPct val="0"/>
              </a:spcAft>
            </a:pPr>
            <a:r>
              <a:rPr lang="nl-NL" altLang="nl-NL">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eaLnBrk="0" fontAlgn="base" hangingPunct="0">
              <a:spcBef>
                <a:spcPct val="0"/>
              </a:spcBef>
              <a:spcAft>
                <a:spcPct val="0"/>
              </a:spcAft>
            </a:pPr>
            <a:r>
              <a:rPr lang="nl-NL" altLang="nl-NL">
                <a:latin typeface="Kermit"/>
              </a:rPr>
              <a:t>Voorbeeld als je ruimte hebt voor vier lessen in het komende thema: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2: Bloedsomloop</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3: Botten en Spieren</a:t>
            </a: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a:rPr>
              <a:t>Les 4: </a:t>
            </a:r>
            <a:r>
              <a:rPr lang="nl-NL" altLang="nl-NL" err="1">
                <a:latin typeface="Kermit"/>
              </a:rPr>
              <a:t>Onderzoeksles</a:t>
            </a:r>
            <a:endParaRPr kumimoji="0" lang="nl-NL" altLang="nl-NL" sz="1800" b="0" i="0" u="none" strike="noStrike" cap="none" normalizeH="0" baseline="0">
              <a:ln>
                <a:noFill/>
              </a:ln>
              <a:solidFill>
                <a:schemeClr val="tx1"/>
              </a:solidFill>
              <a:effectLst/>
              <a:latin typeface="Kermit"/>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15337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70BC-FF24-362E-4737-15041B464DC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B2C85FE-B7E8-7CB2-EEE5-43359173E63F}"/>
              </a:ext>
            </a:extLst>
          </p:cNvPr>
          <p:cNvSpPr txBox="1"/>
          <p:nvPr/>
        </p:nvSpPr>
        <p:spPr>
          <a:xfrm>
            <a:off x="126617" y="0"/>
            <a:ext cx="11934756"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Burgerschapsdoelen</a:t>
            </a:r>
          </a:p>
        </p:txBody>
      </p:sp>
      <p:pic>
        <p:nvPicPr>
          <p:cNvPr id="2" name="Afbeelding 1" descr="Afbeelding met Lettertype, Graphics, rood, tekst&#10;&#10;Automatisch gegenereerde beschrijving">
            <a:extLst>
              <a:ext uri="{FF2B5EF4-FFF2-40B4-BE49-F238E27FC236}">
                <a16:creationId xmlns:a16="http://schemas.microsoft.com/office/drawing/2014/main" id="{701A6D88-8F66-E5F6-E8B3-0B8D24C12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31F1410F-AD99-C36F-E60D-FA4242BAE1BE}"/>
              </a:ext>
            </a:extLst>
          </p:cNvPr>
          <p:cNvSpPr txBox="1"/>
          <p:nvPr/>
        </p:nvSpPr>
        <p:spPr>
          <a:xfrm>
            <a:off x="635001" y="1859340"/>
            <a:ext cx="10922000" cy="3416320"/>
          </a:xfrm>
          <a:prstGeom prst="rect">
            <a:avLst/>
          </a:prstGeom>
          <a:noFill/>
        </p:spPr>
        <p:txBody>
          <a:bodyPr wrap="square">
            <a:spAutoFit/>
          </a:bodyPr>
          <a:lstStyle/>
          <a:p>
            <a:r>
              <a:rPr lang="nl-NL" b="1">
                <a:latin typeface="Kermit" panose="020F0503040000060003" pitchFamily="34" charset="0"/>
              </a:rPr>
              <a:t>Kerndoel 4 – Maatschappelijke betrokkenheid</a:t>
            </a:r>
          </a:p>
          <a:p>
            <a:r>
              <a:rPr lang="nl-NL" i="1">
                <a:latin typeface="Kermit" panose="020F0503040000060003" pitchFamily="34" charset="0"/>
              </a:rPr>
              <a:t>De les over gezonde botten en spieren maakt leerlingen bewust van hun eigen gezondheid en hoe ze kunnen bijdragen aan het welzijn van zichzelf en anderen in de samenleving.</a:t>
            </a:r>
            <a:br>
              <a:rPr lang="nl-NL" i="1">
                <a:latin typeface="Kermit" panose="020F0503040000060003" pitchFamily="34" charset="0"/>
              </a:rPr>
            </a:br>
            <a:r>
              <a:rPr lang="nl-NL">
                <a:latin typeface="Kermit" panose="020F0503040000060003" pitchFamily="34" charset="0"/>
              </a:rPr>
              <a:t>Ik kan nadenken over hoe ik mijn botten en spieren gezond houd en hoe ik bij kan dragen aan een gezonde gemeenschap.</a:t>
            </a:r>
          </a:p>
          <a:p>
            <a:br>
              <a:rPr lang="nl-NL">
                <a:latin typeface="Kermit" panose="020F0503040000060003" pitchFamily="34" charset="0"/>
              </a:rPr>
            </a:br>
            <a:endParaRPr lang="nl-NL">
              <a:latin typeface="Kermit" panose="020F0503040000060003" pitchFamily="34" charset="0"/>
            </a:endParaRPr>
          </a:p>
          <a:p>
            <a:r>
              <a:rPr lang="nl-NL" b="1">
                <a:latin typeface="Kermit" panose="020F0503040000060003" pitchFamily="34" charset="0"/>
              </a:rPr>
              <a:t>Kerndoel 5 – Democratische betrokkenheid</a:t>
            </a:r>
          </a:p>
          <a:p>
            <a:r>
              <a:rPr lang="nl-NL" i="1">
                <a:latin typeface="Kermit" panose="020F0503040000060003" pitchFamily="34" charset="0"/>
              </a:rPr>
              <a:t>Door in groepjes samen te werken, leren leerlingen hoe zij samen verantwoordelijk zijn voor hun eigen leerproces, en hoe ze door gezond te leven ook kunnen bijdragen aan een betere samenleving.</a:t>
            </a:r>
            <a:br>
              <a:rPr lang="nl-NL" i="1">
                <a:latin typeface="Kermit" panose="020F0503040000060003" pitchFamily="34" charset="0"/>
              </a:rPr>
            </a:br>
            <a:r>
              <a:rPr lang="nl-NL">
                <a:latin typeface="Kermit" panose="020F0503040000060003" pitchFamily="34" charset="0"/>
              </a:rPr>
              <a:t>Ik kan uitleggen waarom het belangrijk is om gezond te blijven en hoe dat bijdraagt aan mijn rol in de samenleving.</a:t>
            </a:r>
          </a:p>
        </p:txBody>
      </p:sp>
      <p:sp>
        <p:nvSpPr>
          <p:cNvPr id="7" name="Tekstvak 6">
            <a:extLst>
              <a:ext uri="{FF2B5EF4-FFF2-40B4-BE49-F238E27FC236}">
                <a16:creationId xmlns:a16="http://schemas.microsoft.com/office/drawing/2014/main" id="{434C46FA-1CF8-2275-3F94-32EB766E7577}"/>
              </a:ext>
            </a:extLst>
          </p:cNvPr>
          <p:cNvSpPr txBox="1"/>
          <p:nvPr/>
        </p:nvSpPr>
        <p:spPr>
          <a:xfrm>
            <a:off x="3048000" y="492442"/>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Volgens de kernconceptdoelen van het SLO (2024)</a:t>
            </a:r>
            <a:endParaRPr lang="nl-NL" sz="1400"/>
          </a:p>
        </p:txBody>
      </p:sp>
    </p:spTree>
    <p:extLst>
      <p:ext uri="{BB962C8B-B14F-4D97-AF65-F5344CB8AC3E}">
        <p14:creationId xmlns:p14="http://schemas.microsoft.com/office/powerpoint/2010/main" val="293977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3C2A-EFD7-F6B3-5124-51A92E98632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DEC2BB1-8099-E98F-EAEE-090254AF1317}"/>
              </a:ext>
            </a:extLst>
          </p:cNvPr>
          <p:cNvSpPr txBox="1"/>
          <p:nvPr/>
        </p:nvSpPr>
        <p:spPr>
          <a:xfrm>
            <a:off x="126617" y="45881"/>
            <a:ext cx="11934756" cy="646331"/>
          </a:xfrm>
          <a:prstGeom prst="rect">
            <a:avLst/>
          </a:prstGeom>
          <a:noFill/>
        </p:spPr>
        <p:txBody>
          <a:bodyPr wrap="square" rtlCol="0">
            <a:spAutoFit/>
          </a:bodyPr>
          <a:lstStyle/>
          <a:p>
            <a:pPr algn="ctr"/>
            <a:r>
              <a:rPr lang="nl-NL" sz="3600" err="1">
                <a:solidFill>
                  <a:srgbClr val="E16C7F"/>
                </a:solidFill>
                <a:latin typeface="Kermit" panose="020F0503040000060003" pitchFamily="34" charset="0"/>
                <a:ea typeface="American Typewriter" charset="0"/>
                <a:cs typeface="American Typewriter" charset="0"/>
              </a:rPr>
              <a:t>Sustainable</a:t>
            </a:r>
            <a:r>
              <a:rPr lang="nl-NL" sz="3600">
                <a:solidFill>
                  <a:srgbClr val="E16C7F"/>
                </a:solidFill>
                <a:latin typeface="Kermit" panose="020F0503040000060003" pitchFamily="34" charset="0"/>
                <a:ea typeface="American Typewriter" charset="0"/>
                <a:cs typeface="American Typewriter" charset="0"/>
              </a:rPr>
              <a:t> Development Goals (SDG)</a:t>
            </a:r>
          </a:p>
        </p:txBody>
      </p:sp>
      <p:pic>
        <p:nvPicPr>
          <p:cNvPr id="2" name="Afbeelding 1" descr="Afbeelding met Lettertype, Graphics, rood, tekst&#10;&#10;Automatisch gegenereerde beschrijving">
            <a:extLst>
              <a:ext uri="{FF2B5EF4-FFF2-40B4-BE49-F238E27FC236}">
                <a16:creationId xmlns:a16="http://schemas.microsoft.com/office/drawing/2014/main" id="{D0D4B3C1-18EB-CEC2-D48E-1CD2F110A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F29E9F06-6314-2C2B-D24E-9552E11001E3}"/>
              </a:ext>
            </a:extLst>
          </p:cNvPr>
          <p:cNvSpPr txBox="1"/>
          <p:nvPr/>
        </p:nvSpPr>
        <p:spPr>
          <a:xfrm>
            <a:off x="1739900" y="1456807"/>
            <a:ext cx="9817100" cy="4801314"/>
          </a:xfrm>
          <a:prstGeom prst="rect">
            <a:avLst/>
          </a:prstGeom>
          <a:noFill/>
        </p:spPr>
        <p:txBody>
          <a:bodyPr wrap="square">
            <a:spAutoFit/>
          </a:bodyPr>
          <a:lstStyle/>
          <a:p>
            <a:r>
              <a:rPr lang="nl-NL" b="1">
                <a:solidFill>
                  <a:srgbClr val="000000"/>
                </a:solidFill>
                <a:latin typeface="Kermit" panose="020F0503040000060003" pitchFamily="34" charset="0"/>
              </a:rPr>
              <a:t>SDG 3 – Goede Gezondheid en Welzijn</a:t>
            </a:r>
            <a:endParaRPr lang="nl-NL">
              <a:solidFill>
                <a:srgbClr val="000000"/>
              </a:solidFill>
              <a:latin typeface="Kermit" panose="020F0503040000060003" pitchFamily="34" charset="0"/>
            </a:endParaRPr>
          </a:p>
          <a:p>
            <a:r>
              <a:rPr lang="nl-NL" i="1">
                <a:solidFill>
                  <a:srgbClr val="000000"/>
                </a:solidFill>
                <a:latin typeface="Kermit" panose="020F0503040000060003" pitchFamily="34" charset="0"/>
              </a:rPr>
              <a:t>De les over botten en spieren gaat direct over het behoud van een gezond lichaam, wat een belangrijk aspect is van SDG 3.</a:t>
            </a:r>
            <a:br>
              <a:rPr lang="nl-NL">
                <a:solidFill>
                  <a:srgbClr val="000000"/>
                </a:solidFill>
                <a:latin typeface="Kermit" panose="020F0503040000060003" pitchFamily="34" charset="0"/>
              </a:rPr>
            </a:br>
            <a:r>
              <a:rPr lang="nl-NL">
                <a:solidFill>
                  <a:srgbClr val="000000"/>
                </a:solidFill>
                <a:latin typeface="Kermit" panose="020F0503040000060003" pitchFamily="34" charset="0"/>
              </a:rPr>
              <a:t>Ik kan uitleggen waarom het belangrijk is om goed voor mijn botten en spieren te zorgen zodat ik gezond blijf.</a:t>
            </a:r>
          </a:p>
          <a:p>
            <a:endParaRPr lang="nl-NL" b="0" i="0" u="none" strike="noStrike">
              <a:solidFill>
                <a:srgbClr val="000000"/>
              </a:solidFill>
              <a:effectLst/>
              <a:latin typeface="Kermit" panose="020F0503040000060003" pitchFamily="34" charset="0"/>
            </a:endParaRPr>
          </a:p>
          <a:p>
            <a:pPr algn="l"/>
            <a:r>
              <a:rPr lang="nl-NL" b="1" i="0" u="none" strike="noStrike">
                <a:solidFill>
                  <a:srgbClr val="000000"/>
                </a:solidFill>
                <a:effectLst/>
                <a:latin typeface="Kermit" panose="020F0503040000060003" pitchFamily="34" charset="0"/>
              </a:rPr>
              <a:t>SDG </a:t>
            </a:r>
            <a:r>
              <a:rPr lang="nl-NL" b="1">
                <a:solidFill>
                  <a:srgbClr val="000000"/>
                </a:solidFill>
                <a:latin typeface="Kermit" panose="020F0503040000060003" pitchFamily="34" charset="0"/>
              </a:rPr>
              <a:t>4 - Kwaliteitsonderwijs</a:t>
            </a:r>
            <a:endParaRPr lang="nl-NL" i="0" u="none" strike="noStrike">
              <a:solidFill>
                <a:srgbClr val="000000"/>
              </a:solidFill>
              <a:effectLst/>
              <a:latin typeface="Kermit" panose="020F0503040000060003" pitchFamily="34" charset="0"/>
            </a:endParaRPr>
          </a:p>
          <a:p>
            <a:pPr algn="l"/>
            <a:r>
              <a:rPr lang="nl-NL" i="1">
                <a:latin typeface="Kermit" panose="020F0503040000060003" pitchFamily="34" charset="0"/>
              </a:rPr>
              <a:t>In de les leren kinderen over het menselijke lichaam, wat bijdraagt aan hun kennis en bewustzijn over gezondheid en welzijn.</a:t>
            </a:r>
            <a:br>
              <a:rPr lang="nl-NL" i="1">
                <a:latin typeface="Kermit" panose="020F0503040000060003" pitchFamily="34" charset="0"/>
              </a:rPr>
            </a:br>
            <a:r>
              <a:rPr lang="nl-NL">
                <a:latin typeface="Kermit" panose="020F0503040000060003" pitchFamily="34" charset="0"/>
              </a:rPr>
              <a:t>Ik kan leren over mijn lichaam, hoe het werkt en wat ik kan doen om het gezond te houden.</a:t>
            </a:r>
          </a:p>
          <a:p>
            <a:pPr algn="l"/>
            <a:br>
              <a:rPr lang="nl-NL">
                <a:latin typeface="Kermit" panose="020F0503040000060003" pitchFamily="34" charset="0"/>
              </a:rPr>
            </a:br>
            <a:r>
              <a:rPr lang="nl-NL" b="1">
                <a:solidFill>
                  <a:srgbClr val="000000"/>
                </a:solidFill>
                <a:latin typeface="Kermit" panose="020F0503040000060003" pitchFamily="34" charset="0"/>
              </a:rPr>
              <a:t>SDG 12 – Verantwoorde Consumptie</a:t>
            </a:r>
          </a:p>
          <a:p>
            <a:pPr algn="l"/>
            <a:r>
              <a:rPr lang="nl-NL" i="1">
                <a:solidFill>
                  <a:srgbClr val="000000"/>
                </a:solidFill>
                <a:latin typeface="Kermit" panose="020F0503040000060003" pitchFamily="34" charset="0"/>
              </a:rPr>
              <a:t>De les over gezondheid kan ook gekoppeld worden aan het belang van verantwoorde keuzes voor voeding en beweging om een gezond lichaam te behouden.</a:t>
            </a:r>
            <a:br>
              <a:rPr lang="nl-NL">
                <a:solidFill>
                  <a:srgbClr val="000000"/>
                </a:solidFill>
                <a:latin typeface="Kermit" panose="020F0503040000060003" pitchFamily="34" charset="0"/>
              </a:rPr>
            </a:br>
            <a:r>
              <a:rPr lang="nl-NL">
                <a:solidFill>
                  <a:srgbClr val="000000"/>
                </a:solidFill>
                <a:latin typeface="Kermit" panose="020F0503040000060003" pitchFamily="34" charset="0"/>
              </a:rPr>
              <a:t>Ik kan uitleggen waarom gezonde voeding en regelmatig bewegen belangrijk zijn voor mijn lichaam.</a:t>
            </a:r>
          </a:p>
        </p:txBody>
      </p:sp>
      <p:sp>
        <p:nvSpPr>
          <p:cNvPr id="10" name="Tekstvak 9">
            <a:extLst>
              <a:ext uri="{FF2B5EF4-FFF2-40B4-BE49-F238E27FC236}">
                <a16:creationId xmlns:a16="http://schemas.microsoft.com/office/drawing/2014/main" id="{3B14382A-C2DF-B6F9-3AAD-FCD3406BD16F}"/>
              </a:ext>
            </a:extLst>
          </p:cNvPr>
          <p:cNvSpPr txBox="1"/>
          <p:nvPr/>
        </p:nvSpPr>
        <p:spPr>
          <a:xfrm>
            <a:off x="3045995" y="538323"/>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Zoals opgesteld door de Verenigde Naties</a:t>
            </a:r>
            <a:endParaRPr lang="nl-NL" sz="1400"/>
          </a:p>
        </p:txBody>
      </p:sp>
      <p:pic>
        <p:nvPicPr>
          <p:cNvPr id="9" name="Afbeelding 8">
            <a:extLst>
              <a:ext uri="{FF2B5EF4-FFF2-40B4-BE49-F238E27FC236}">
                <a16:creationId xmlns:a16="http://schemas.microsoft.com/office/drawing/2014/main" id="{9776663E-330B-6EDB-93AC-045C8A59437B}"/>
              </a:ext>
            </a:extLst>
          </p:cNvPr>
          <p:cNvPicPr>
            <a:picLocks noChangeAspect="1"/>
          </p:cNvPicPr>
          <p:nvPr/>
        </p:nvPicPr>
        <p:blipFill>
          <a:blip r:embed="rId4"/>
          <a:stretch>
            <a:fillRect/>
          </a:stretch>
        </p:blipFill>
        <p:spPr>
          <a:xfrm>
            <a:off x="635000" y="3141291"/>
            <a:ext cx="720000" cy="720000"/>
          </a:xfrm>
          <a:prstGeom prst="rect">
            <a:avLst/>
          </a:prstGeom>
        </p:spPr>
      </p:pic>
      <p:pic>
        <p:nvPicPr>
          <p:cNvPr id="11" name="Afbeelding 10">
            <a:extLst>
              <a:ext uri="{FF2B5EF4-FFF2-40B4-BE49-F238E27FC236}">
                <a16:creationId xmlns:a16="http://schemas.microsoft.com/office/drawing/2014/main" id="{615B1216-A595-0F63-89F0-A9FAEEC49E12}"/>
              </a:ext>
            </a:extLst>
          </p:cNvPr>
          <p:cNvPicPr>
            <a:picLocks noChangeAspect="1"/>
          </p:cNvPicPr>
          <p:nvPr/>
        </p:nvPicPr>
        <p:blipFill>
          <a:blip r:embed="rId5"/>
          <a:stretch>
            <a:fillRect/>
          </a:stretch>
        </p:blipFill>
        <p:spPr>
          <a:xfrm>
            <a:off x="6089650" y="3429000"/>
            <a:ext cx="12700" cy="0"/>
          </a:xfrm>
          <a:prstGeom prst="rect">
            <a:avLst/>
          </a:prstGeom>
        </p:spPr>
      </p:pic>
      <p:pic>
        <p:nvPicPr>
          <p:cNvPr id="5" name="Afbeelding 4">
            <a:extLst>
              <a:ext uri="{FF2B5EF4-FFF2-40B4-BE49-F238E27FC236}">
                <a16:creationId xmlns:a16="http://schemas.microsoft.com/office/drawing/2014/main" id="{0FABCAD6-BEE8-697F-E65C-5CF2C00FDB71}"/>
              </a:ext>
            </a:extLst>
          </p:cNvPr>
          <p:cNvPicPr>
            <a:picLocks noChangeAspect="1"/>
          </p:cNvPicPr>
          <p:nvPr/>
        </p:nvPicPr>
        <p:blipFill>
          <a:blip r:embed="rId6"/>
          <a:stretch>
            <a:fillRect/>
          </a:stretch>
        </p:blipFill>
        <p:spPr>
          <a:xfrm>
            <a:off x="635000" y="1456807"/>
            <a:ext cx="720000" cy="720000"/>
          </a:xfrm>
          <a:prstGeom prst="rect">
            <a:avLst/>
          </a:prstGeom>
        </p:spPr>
      </p:pic>
      <p:pic>
        <p:nvPicPr>
          <p:cNvPr id="7" name="Afbeelding 6">
            <a:extLst>
              <a:ext uri="{FF2B5EF4-FFF2-40B4-BE49-F238E27FC236}">
                <a16:creationId xmlns:a16="http://schemas.microsoft.com/office/drawing/2014/main" id="{D79DC0F3-BD9A-B269-52D6-0B914D321A9A}"/>
              </a:ext>
            </a:extLst>
          </p:cNvPr>
          <p:cNvPicPr>
            <a:picLocks noChangeAspect="1"/>
          </p:cNvPicPr>
          <p:nvPr/>
        </p:nvPicPr>
        <p:blipFill>
          <a:blip r:embed="rId7"/>
          <a:stretch>
            <a:fillRect/>
          </a:stretch>
        </p:blipFill>
        <p:spPr>
          <a:xfrm>
            <a:off x="635000" y="4825775"/>
            <a:ext cx="720000" cy="720000"/>
          </a:xfrm>
          <a:prstGeom prst="rect">
            <a:avLst/>
          </a:prstGeom>
        </p:spPr>
      </p:pic>
    </p:spTree>
    <p:extLst>
      <p:ext uri="{BB962C8B-B14F-4D97-AF65-F5344CB8AC3E}">
        <p14:creationId xmlns:p14="http://schemas.microsoft.com/office/powerpoint/2010/main" val="271088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12" name="Afbeelding 11">
            <a:extLst>
              <a:ext uri="{FF2B5EF4-FFF2-40B4-BE49-F238E27FC236}">
                <a16:creationId xmlns:a16="http://schemas.microsoft.com/office/drawing/2014/main" id="{701AC72F-8E9E-4003-BF4E-7A8BFEF15634}"/>
              </a:ext>
            </a:extLst>
          </p:cNvPr>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82811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583386" y="24082"/>
            <a:ext cx="9025228" cy="646331"/>
          </a:xfrm>
          <a:prstGeom prst="rect">
            <a:avLst/>
          </a:prstGeom>
          <a:noFill/>
        </p:spPr>
        <p:txBody>
          <a:bodyPr wrap="none" rtlCol="0">
            <a:spAutoFit/>
          </a:bodyPr>
          <a:lstStyle/>
          <a:p>
            <a:r>
              <a:rPr lang="nl-NL" sz="3600">
                <a:solidFill>
                  <a:srgbClr val="E16C7F"/>
                </a:solidFill>
                <a:latin typeface="Kermit" panose="020F0503040000060003" pitchFamily="34" charset="0"/>
              </a:rPr>
              <a:t>Achtergrondinformatie voor de leerkracht</a:t>
            </a: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155883" y="1861747"/>
            <a:ext cx="10434871"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a:buFont typeface="Arial" panose="020B0604020202020204" pitchFamily="34" charset="0"/>
              <a:buChar char="•"/>
            </a:pPr>
            <a:r>
              <a:rPr lang="nl-NL" u="sng">
                <a:latin typeface="Kermit"/>
                <a:hlinkClick r:id="rId2">
                  <a:extLst>
                    <a:ext uri="{A12FA001-AC4F-418D-AE19-62706E023703}">
                      <ahyp:hlinkClr xmlns:ahyp="http://schemas.microsoft.com/office/drawing/2018/hyperlinkcolor" val="tx"/>
                    </a:ext>
                  </a:extLst>
                </a:hlinkClick>
              </a:rPr>
              <a:t>https://reumazorgnederland.nl/spier-skeletstelsel-skelet/#:~:text=Het%20skelet%20geeft%20steun%2C%20vorm%20en%20stevigheid%20aan%20het%20lichaam.&amp;text=Het%20skelet%20beschermt%20de%20inwendige,het%20hart%20en%20de%20longen.&amp;text=De%20botten%20van%20het%20skelet%20bieden%20aanhechtingsplaatsen%20voor%20de%20spieren</a:t>
            </a:r>
            <a:r>
              <a:rPr lang="nl-NL">
                <a:latin typeface="Kermit"/>
              </a:rPr>
              <a:t>. </a:t>
            </a:r>
          </a:p>
          <a:p>
            <a:pPr marL="285750" lvl="0" indent="-285750">
              <a:buFont typeface="Arial" panose="020B0604020202020204" pitchFamily="34" charset="0"/>
              <a:buChar char="•"/>
            </a:pPr>
            <a:r>
              <a:rPr lang="nl-NL" u="sng">
                <a:latin typeface="Kermit"/>
                <a:hlinkClick r:id="rId3">
                  <a:extLst>
                    <a:ext uri="{A12FA001-AC4F-418D-AE19-62706E023703}">
                      <ahyp:hlinkClr xmlns:ahyp="http://schemas.microsoft.com/office/drawing/2018/hyperlinkcolor" val="tx"/>
                    </a:ext>
                  </a:extLst>
                </a:hlinkClick>
              </a:rPr>
              <a:t>https://www.pharos.nl/begrijpjelichaam/botten-gewrichten/spieren-en-pezen/#1</a:t>
            </a:r>
            <a:r>
              <a:rPr lang="nl-NL">
                <a:latin typeface="Kermit"/>
              </a:rPr>
              <a:t> </a:t>
            </a:r>
          </a:p>
          <a:p>
            <a:pPr marL="285750" lvl="0" indent="-285750">
              <a:buFont typeface="Arial" panose="020B0604020202020204" pitchFamily="34" charset="0"/>
              <a:buChar char="•"/>
            </a:pPr>
            <a:r>
              <a:rPr lang="nl-NL" u="sng">
                <a:latin typeface="Kermit"/>
                <a:hlinkClick r:id="rId4">
                  <a:extLst>
                    <a:ext uri="{A12FA001-AC4F-418D-AE19-62706E023703}">
                      <ahyp:hlinkClr xmlns:ahyp="http://schemas.microsoft.com/office/drawing/2018/hyperlinkcolor" val="tx"/>
                    </a:ext>
                  </a:extLst>
                </a:hlinkClick>
              </a:rPr>
              <a:t>https://reumazorgnederland.nl/spier-skeletstelsel-spieren/#:~:text=Je%20lichaam%20telt%20meer%20dan,uit%20acine%20en%20myosine%20filamenten</a:t>
            </a:r>
            <a:r>
              <a:rPr lang="nl-NL">
                <a:latin typeface="Kermit"/>
              </a:rPr>
              <a:t>. </a:t>
            </a: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99671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2AA753E9-591D-3E45-4FDA-FFC34F6BDE9E}"/>
              </a:ext>
            </a:extLst>
          </p:cNvPr>
          <p:cNvSpPr txBox="1"/>
          <p:nvPr/>
        </p:nvSpPr>
        <p:spPr>
          <a:xfrm>
            <a:off x="2844382" y="1455491"/>
            <a:ext cx="7500887" cy="3416320"/>
          </a:xfrm>
          <a:prstGeom prst="rect">
            <a:avLst/>
          </a:prstGeom>
          <a:noFill/>
        </p:spPr>
        <p:txBody>
          <a:bodyPr wrap="square" lIns="91440" tIns="45720" rIns="91440" bIns="45720" anchor="t">
            <a:spAutoFit/>
          </a:bodyPr>
          <a:lstStyle/>
          <a:p>
            <a:r>
              <a:rPr lang="nl-NL" sz="2400" b="1">
                <a:solidFill>
                  <a:schemeClr val="tx1"/>
                </a:solidFill>
                <a:latin typeface="Kermit" panose="020F0503040000060003" pitchFamily="34" charset="0"/>
              </a:rPr>
              <a:t>Les 3</a:t>
            </a:r>
          </a:p>
          <a:p>
            <a:pPr marL="285750" indent="-285750">
              <a:buFont typeface="Arial" panose="020B0604020202020204" pitchFamily="34" charset="0"/>
              <a:buChar char="•"/>
            </a:pPr>
            <a:r>
              <a:rPr lang="nl-NL" sz="2400" b="0">
                <a:solidFill>
                  <a:schemeClr val="tx1"/>
                </a:solidFill>
                <a:latin typeface="Kermit" panose="020F0503040000060003" pitchFamily="34" charset="0"/>
              </a:rPr>
              <a:t>Bijlagen horend bij de les </a:t>
            </a:r>
          </a:p>
          <a:p>
            <a:pPr marL="342900" indent="-342900">
              <a:buFont typeface="Arial" panose="020B0604020202020204" pitchFamily="34" charset="0"/>
              <a:buChar char="•"/>
            </a:pPr>
            <a:r>
              <a:rPr lang="nl-NL" sz="2400">
                <a:solidFill>
                  <a:schemeClr val="tx1"/>
                </a:solidFill>
                <a:latin typeface="Kermit" panose="020F0503040000060003" pitchFamily="34" charset="0"/>
              </a:rPr>
              <a:t>Papier</a:t>
            </a:r>
          </a:p>
          <a:p>
            <a:pPr marL="342900" indent="-342900">
              <a:buFont typeface="Arial" panose="020B0604020202020204" pitchFamily="34" charset="0"/>
              <a:buChar char="•"/>
            </a:pPr>
            <a:r>
              <a:rPr lang="nl-NL" sz="2400">
                <a:solidFill>
                  <a:schemeClr val="tx1"/>
                </a:solidFill>
                <a:latin typeface="Kermit" panose="020F0503040000060003" pitchFamily="34" charset="0"/>
              </a:rPr>
              <a:t>Plakband</a:t>
            </a:r>
          </a:p>
          <a:p>
            <a:pPr marL="342900" indent="-342900">
              <a:buFont typeface="Arial" panose="020B0604020202020204" pitchFamily="34" charset="0"/>
              <a:buChar char="•"/>
            </a:pPr>
            <a:r>
              <a:rPr lang="nl-NL" sz="2400">
                <a:solidFill>
                  <a:schemeClr val="tx1"/>
                </a:solidFill>
                <a:latin typeface="Kermit" panose="020F0503040000060003" pitchFamily="34" charset="0"/>
              </a:rPr>
              <a:t>Gewichtjes</a:t>
            </a:r>
          </a:p>
          <a:p>
            <a:pPr marL="342900" indent="-342900">
              <a:buFont typeface="Arial" panose="020B0604020202020204" pitchFamily="34" charset="0"/>
              <a:buChar char="•"/>
            </a:pPr>
            <a:r>
              <a:rPr lang="nl-NL" sz="2400">
                <a:solidFill>
                  <a:schemeClr val="tx1"/>
                </a:solidFill>
                <a:latin typeface="Kermit" panose="020F0503040000060003" pitchFamily="34" charset="0"/>
              </a:rPr>
              <a:t>Touw of lint</a:t>
            </a:r>
          </a:p>
          <a:p>
            <a:pPr marL="342900" indent="-342900">
              <a:buFont typeface="Arial" panose="020B0604020202020204" pitchFamily="34" charset="0"/>
              <a:buChar char="•"/>
            </a:pPr>
            <a:r>
              <a:rPr lang="nl-NL" sz="2400">
                <a:solidFill>
                  <a:schemeClr val="tx1"/>
                </a:solidFill>
                <a:latin typeface="Kermit" panose="020F0503040000060003" pitchFamily="34" charset="0"/>
              </a:rPr>
              <a:t>Zakjes</a:t>
            </a:r>
          </a:p>
          <a:p>
            <a:pPr marL="342900" indent="-342900">
              <a:buFont typeface="Arial" panose="020B0604020202020204" pitchFamily="34" charset="0"/>
              <a:buChar char="•"/>
            </a:pPr>
            <a:r>
              <a:rPr lang="nl-NL" sz="2400">
                <a:solidFill>
                  <a:schemeClr val="tx1"/>
                </a:solidFill>
                <a:latin typeface="Kermit" panose="020F0503040000060003" pitchFamily="34" charset="0"/>
              </a:rPr>
              <a:t>Klei</a:t>
            </a:r>
          </a:p>
          <a:p>
            <a:pPr marL="342900" indent="-342900">
              <a:buFont typeface="Arial" panose="020B0604020202020204" pitchFamily="34" charset="0"/>
              <a:buChar char="•"/>
            </a:pPr>
            <a:r>
              <a:rPr lang="nl-NL" sz="2400">
                <a:latin typeface="Kermit"/>
              </a:rPr>
              <a:t>Satéprikkers, tandenstokers of ijzerdraad</a:t>
            </a:r>
          </a:p>
        </p:txBody>
      </p:sp>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342674"/>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Benodigdheden voor dit atelier</a:t>
            </a: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pic>
        <p:nvPicPr>
          <p:cNvPr id="13" name="Afbeelding 12">
            <a:extLst>
              <a:ext uri="{FF2B5EF4-FFF2-40B4-BE49-F238E27FC236}">
                <a16:creationId xmlns:a16="http://schemas.microsoft.com/office/drawing/2014/main" id="{BD95B1FA-4660-4DD8-AFD2-E87118DA5A8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pic>
        <p:nvPicPr>
          <p:cNvPr id="5" name="Afbeelding 4">
            <a:extLst>
              <a:ext uri="{FF2B5EF4-FFF2-40B4-BE49-F238E27FC236}">
                <a16:creationId xmlns:a16="http://schemas.microsoft.com/office/drawing/2014/main" id="{87203B9E-C711-36C8-0158-C7907AAFAB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008" y="1840209"/>
            <a:ext cx="302523" cy="302523"/>
          </a:xfrm>
          <a:prstGeom prst="rect">
            <a:avLst/>
          </a:prstGeom>
          <a:noFill/>
        </p:spPr>
      </p:pic>
    </p:spTree>
    <p:extLst>
      <p:ext uri="{BB962C8B-B14F-4D97-AF65-F5344CB8AC3E}">
        <p14:creationId xmlns:p14="http://schemas.microsoft.com/office/powerpoint/2010/main" val="1094203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6A437-FCFE-C2DE-9349-7678AAB18B75}"/>
            </a:ext>
          </a:extLst>
        </p:cNvPr>
        <p:cNvGrpSpPr/>
        <p:nvPr/>
      </p:nvGrpSpPr>
      <p:grpSpPr>
        <a:xfrm>
          <a:off x="0" y="0"/>
          <a:ext cx="0" cy="0"/>
          <a:chOff x="0" y="0"/>
          <a:chExt cx="0" cy="0"/>
        </a:xfrm>
      </p:grpSpPr>
      <p:pic>
        <p:nvPicPr>
          <p:cNvPr id="3" name="Afbeelding 2" descr="Afbeelding met meubels, standbeeld, muur, kunst&#10;&#10;Door AI gegenereerde inhoud is mogelijk onjuist.">
            <a:extLst>
              <a:ext uri="{FF2B5EF4-FFF2-40B4-BE49-F238E27FC236}">
                <a16:creationId xmlns:a16="http://schemas.microsoft.com/office/drawing/2014/main" id="{E3B187E0-48CA-A89E-1922-A0CE06BB97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4753" name="Rectangle 3">
            <a:extLst>
              <a:ext uri="{FF2B5EF4-FFF2-40B4-BE49-F238E27FC236}">
                <a16:creationId xmlns:a16="http://schemas.microsoft.com/office/drawing/2014/main" id="{81CD2E55-8123-6E5A-E6E1-43B94130C7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3E60F13-2CC3-4B76-6085-E71BB0672E1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B31C0F-FF30-4908-8E1C-09E6F2B76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3ADAA3D-6262-E0BB-4046-C5E8E6071B7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9CDC5E63-04EA-8A09-3653-A4A4F688EF7B}"/>
              </a:ext>
            </a:extLst>
          </p:cNvPr>
          <p:cNvSpPr txBox="1"/>
          <p:nvPr/>
        </p:nvSpPr>
        <p:spPr>
          <a:xfrm>
            <a:off x="-1" y="5056387"/>
            <a:ext cx="12192000" cy="553998"/>
          </a:xfrm>
          <a:prstGeom prst="rect">
            <a:avLst/>
          </a:prstGeom>
          <a:solidFill>
            <a:srgbClr val="FFFFFF">
              <a:alpha val="65098"/>
            </a:srgbClr>
          </a:solidFill>
        </p:spPr>
        <p:txBody>
          <a:bodyPr wrap="square" rtlCol="0">
            <a:spAutoFit/>
          </a:bodyPr>
          <a:lstStyle/>
          <a:p>
            <a:pPr algn="ctr"/>
            <a:r>
              <a:rPr lang="nl-NL" sz="3000">
                <a:solidFill>
                  <a:srgbClr val="E16C7F"/>
                </a:solidFill>
                <a:latin typeface="Kermit" panose="020F0503040000060003" pitchFamily="34" charset="0"/>
                <a:cs typeface="Arial" panose="020B0604020202020204" pitchFamily="34" charset="0"/>
              </a:rPr>
              <a:t>Les 1: Botten en spieren</a:t>
            </a:r>
          </a:p>
        </p:txBody>
      </p:sp>
      <p:pic>
        <p:nvPicPr>
          <p:cNvPr id="5" name="Afbeelding 4" descr="Afbeelding met Lettertype, Graphics, rood, tekst&#10;&#10;Automatisch gegenereerde beschrijving">
            <a:extLst>
              <a:ext uri="{FF2B5EF4-FFF2-40B4-BE49-F238E27FC236}">
                <a16:creationId xmlns:a16="http://schemas.microsoft.com/office/drawing/2014/main" id="{0C58EF7F-24D6-103B-DF07-C9CF8B9AD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7456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1166408667"/>
              </p:ext>
            </p:extLst>
          </p:nvPr>
        </p:nvGraphicFramePr>
        <p:xfrm>
          <a:off x="250372" y="840801"/>
          <a:ext cx="11805332" cy="52887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a:rPr>
                        <a:t>Kennis:	</a:t>
                      </a:r>
                    </a:p>
                    <a:p>
                      <a:pPr>
                        <a:defRPr/>
                      </a:pPr>
                      <a:r>
                        <a:rPr lang="nl-NL" sz="1400" b="1" dirty="0">
                          <a:solidFill>
                            <a:schemeClr val="tx1">
                              <a:lumMod val="65000"/>
                              <a:lumOff val="35000"/>
                            </a:schemeClr>
                          </a:solidFill>
                          <a:latin typeface="Kermit"/>
                        </a:rPr>
                        <a:t>"Ik heb een brede algemene ontwikkeling</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kennis maken met de wereld om je heen</a:t>
                      </a:r>
                    </a:p>
                    <a:p>
                      <a:pPr>
                        <a:defRPr/>
                      </a:pPr>
                      <a:endParaRPr lang="nl-NL" sz="1400">
                        <a:latin typeface="Kermit" panose="020F0503040000060003" pitchFamily="34" charset="0"/>
                        <a:cs typeface="American Typewriter"/>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300" b="0" i="0" kern="1200" dirty="0">
                          <a:solidFill>
                            <a:schemeClr val="tx1"/>
                          </a:solidFill>
                          <a:effectLst/>
                          <a:latin typeface="Kermit"/>
                          <a:ea typeface="+mn-ea"/>
                          <a:cs typeface="+mn-cs"/>
                        </a:rPr>
                        <a:t>Ik weet wat botten en spieren zijn en op welke plek ze in het skelet zitten.</a:t>
                      </a:r>
                    </a:p>
                    <a:p>
                      <a:pPr marL="285750" marR="0" lvl="0" indent="-285750" algn="l">
                        <a:lnSpc>
                          <a:spcPct val="100000"/>
                        </a:lnSpc>
                        <a:spcBef>
                          <a:spcPts val="0"/>
                        </a:spcBef>
                        <a:spcAft>
                          <a:spcPts val="0"/>
                        </a:spcAft>
                        <a:buClr>
                          <a:srgbClr val="000000"/>
                        </a:buClr>
                        <a:buSzTx/>
                        <a:buFont typeface="Arial,Sans-Serif" panose="020B0604020202020204" pitchFamily="34" charset="0"/>
                        <a:buChar char="•"/>
                      </a:pPr>
                      <a:r>
                        <a:rPr lang="nl-NL" sz="1300" b="0" i="0" u="none" strike="noStrike" kern="1200" noProof="0">
                          <a:solidFill>
                            <a:schemeClr val="tx1"/>
                          </a:solidFill>
                          <a:effectLst/>
                          <a:latin typeface="Kermit"/>
                        </a:rPr>
                        <a:t>Ik kan vertellen welke functies het skelet heeft, zoals stevigheid geven, beschermen en bewegen mogelijk maken.</a:t>
                      </a:r>
                      <a:endParaRPr lang="en-US" sz="1300" b="0" i="0" u="none" strike="noStrike" kern="1200" noProof="0">
                        <a:solidFill>
                          <a:schemeClr val="tx1"/>
                        </a:solidFill>
                        <a:effectLst/>
                        <a:latin typeface="Kermit"/>
                      </a:endParaRPr>
                    </a:p>
                    <a:p>
                      <a:pPr marL="285750" marR="0" lvl="0" indent="-285750" algn="l" defTabSz="914400">
                        <a:lnSpc>
                          <a:spcPct val="100000"/>
                        </a:lnSpc>
                        <a:buClrTx/>
                        <a:buSzTx/>
                        <a:buFont typeface="Arial" panose="020B0604020202020204" pitchFamily="34" charset="0"/>
                        <a:buChar char="•"/>
                        <a:tabLst/>
                        <a:defRPr/>
                      </a:pPr>
                      <a:r>
                        <a:rPr lang="nl-NL" sz="1300" b="0" i="0" kern="1200" dirty="0">
                          <a:solidFill>
                            <a:schemeClr val="tx1"/>
                          </a:solidFill>
                          <a:effectLst/>
                          <a:latin typeface="Kermit"/>
                          <a:ea typeface="+mn-ea"/>
                          <a:cs typeface="+mn-cs"/>
                        </a:rPr>
                        <a:t>Ik weet hoe botten en spieren samenwerken bij bewegen, bijvoorbeeld bij het buigen en strekken van je arm.</a:t>
                      </a:r>
                      <a:endParaRPr lang="nl-NL"/>
                    </a:p>
                    <a:p>
                      <a:pPr marL="285750" lvl="0" indent="-285750" algn="l">
                        <a:lnSpc>
                          <a:spcPct val="100000"/>
                        </a:lnSpc>
                        <a:spcBef>
                          <a:spcPts val="0"/>
                        </a:spcBef>
                        <a:spcAft>
                          <a:spcPts val="0"/>
                        </a:spcAft>
                        <a:buClrTx/>
                        <a:buSzTx/>
                        <a:buFont typeface="Arial" panose="020B0604020202020204" pitchFamily="34" charset="0"/>
                        <a:buChar char="•"/>
                      </a:pPr>
                      <a:r>
                        <a:rPr lang="nl-NL" sz="1300" b="0" i="0" u="none" strike="noStrike" kern="1200" baseline="0" noProof="0" dirty="0">
                          <a:solidFill>
                            <a:srgbClr val="000000"/>
                          </a:solidFill>
                          <a:effectLst/>
                          <a:latin typeface="Kermit"/>
                        </a:rPr>
                        <a:t>Ik weet wat je kunt doen om botten en spieren gezond en sterk te houden, zoals bewegen, gezond eten en voldoende rust nemen.</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a:rPr>
                        <a:t>Inzicht: (Denkbubbels)</a:t>
                      </a:r>
                    </a:p>
                    <a:p>
                      <a:pPr>
                        <a:defRPr/>
                      </a:pPr>
                      <a:r>
                        <a:rPr lang="nl-NL" sz="1400" b="1" dirty="0">
                          <a:solidFill>
                            <a:schemeClr val="tx1">
                              <a:lumMod val="65000"/>
                              <a:lumOff val="35000"/>
                            </a:schemeClr>
                          </a:solidFill>
                          <a:latin typeface="Kermit"/>
                        </a:rPr>
                        <a:t>"Ik weet wie ik ben en wat ik wil</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reflectie op jezelf en de wereld</a:t>
                      </a:r>
                    </a:p>
                    <a:p>
                      <a:pPr>
                        <a:defRPr/>
                      </a:pPr>
                      <a:endParaRPr lang="nl-NL" sz="1400">
                        <a:solidFill>
                          <a:schemeClr val="tx1">
                            <a:lumMod val="65000"/>
                            <a:lumOff val="35000"/>
                          </a:schemeClr>
                        </a:solidFill>
                      </a:endParaRPr>
                    </a:p>
                  </a:txBody>
                  <a:tcPr/>
                </a:tc>
                <a:tc>
                  <a:txBody>
                    <a:bodyPr/>
                    <a:lstStyle/>
                    <a:p>
                      <a:pPr marL="285750" lvl="0" indent="-285750" rtl="0">
                        <a:buFont typeface="Arial" panose="020B0604020202020204" pitchFamily="34" charset="0"/>
                        <a:buChar char="•"/>
                      </a:pPr>
                      <a:r>
                        <a:rPr lang="nl-NL" sz="1300" b="0" i="0" kern="1200" dirty="0">
                          <a:solidFill>
                            <a:schemeClr val="tx1"/>
                          </a:solidFill>
                          <a:effectLst/>
                          <a:latin typeface="Kermit"/>
                          <a:ea typeface="+mn-ea"/>
                          <a:cs typeface="+mn-cs"/>
                        </a:rPr>
                        <a:t>Ik kan uitleggen hoe het skelet en de spieren samenwerken om beweging mogelijk te maken (Onthouden en begrijpen).</a:t>
                      </a:r>
                      <a:endParaRPr lang="nl-NL" dirty="0"/>
                    </a:p>
                    <a:p>
                      <a:pPr marL="285750" lvl="0" indent="-285750" rtl="0">
                        <a:buFont typeface="Arial" panose="020B0604020202020204" pitchFamily="34" charset="0"/>
                        <a:buChar char="•"/>
                      </a:pPr>
                      <a:r>
                        <a:rPr lang="nl-NL" sz="1300" b="0" i="0" kern="1200" dirty="0">
                          <a:solidFill>
                            <a:schemeClr val="tx1"/>
                          </a:solidFill>
                          <a:effectLst/>
                          <a:latin typeface="Kermit"/>
                          <a:ea typeface="+mn-ea"/>
                          <a:cs typeface="+mn-cs"/>
                        </a:rPr>
                        <a:t>Ik kan verbanden leggen tussen de onderdelen van het skelet en hun functies (Verbanden leggen).</a:t>
                      </a:r>
                      <a:endParaRPr lang="nl-NL" dirty="0"/>
                    </a:p>
                    <a:p>
                      <a:pPr marL="285750" lvl="0" indent="-285750" rtl="0">
                        <a:buFont typeface="Arial" panose="020B0604020202020204" pitchFamily="34" charset="0"/>
                        <a:buChar char="•"/>
                      </a:pPr>
                      <a:r>
                        <a:rPr lang="nl-NL" sz="1300" b="0" i="0" kern="1200" dirty="0">
                          <a:solidFill>
                            <a:schemeClr val="tx1"/>
                          </a:solidFill>
                          <a:effectLst/>
                          <a:latin typeface="Kermit"/>
                          <a:ea typeface="+mn-ea"/>
                          <a:cs typeface="+mn-cs"/>
                        </a:rPr>
                        <a:t>Ik kan bedenken waarin een model, zoals het skeletpoppetje, lijkt op een echt skelet en waarin het verschilt (Kritisch denken).</a:t>
                      </a:r>
                      <a:endParaRPr lang="nl-NL" dirty="0"/>
                    </a:p>
                    <a:p>
                      <a:pPr marL="285750" lvl="0" indent="-285750" rtl="0">
                        <a:buFont typeface="Arial" panose="020B0604020202020204" pitchFamily="34" charset="0"/>
                        <a:buChar char="•"/>
                      </a:pPr>
                      <a:r>
                        <a:rPr lang="nl-NL" sz="1300" b="0" i="0" kern="1200" dirty="0">
                          <a:solidFill>
                            <a:schemeClr val="tx1"/>
                          </a:solidFill>
                          <a:effectLst/>
                          <a:latin typeface="Kermit"/>
                          <a:ea typeface="+mn-ea"/>
                          <a:cs typeface="+mn-cs"/>
                        </a:rPr>
                        <a:t>Ik kan nadenken over wat sterke botten en spieren betekenen voor mijn eigen gezondheid (Persoonlijke relevantie).</a:t>
                      </a:r>
                      <a:endParaRPr lang="nl-NL" dirty="0"/>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a:rPr>
                        <a:t>Vaardigheden:</a:t>
                      </a:r>
                    </a:p>
                    <a:p>
                      <a:pPr>
                        <a:defRPr/>
                      </a:pPr>
                      <a:r>
                        <a:rPr lang="nl-NL" sz="1400" b="1" dirty="0">
                          <a:solidFill>
                            <a:schemeClr val="tx1">
                              <a:lumMod val="65000"/>
                              <a:lumOff val="35000"/>
                            </a:schemeClr>
                          </a:solidFill>
                          <a:latin typeface="Kermit"/>
                        </a:rPr>
                        <a:t>"Ik kan mijn kennis en inzicht toepassen in mijn leren, mijn leven en de omgang met de mensen om mij heen.</a:t>
                      </a:r>
                      <a:r>
                        <a:rPr lang="ja-JP" altLang="nl-NL" sz="1400" b="1">
                          <a:solidFill>
                            <a:schemeClr val="tx1">
                              <a:lumMod val="65000"/>
                              <a:lumOff val="35000"/>
                            </a:schemeClr>
                          </a:solidFill>
                          <a:latin typeface="Kermit"/>
                        </a:rPr>
                        <a:t>”</a:t>
                      </a:r>
                      <a:endParaRPr lang="nl-NL" sz="1400" b="1">
                        <a:solidFill>
                          <a:schemeClr val="tx1">
                            <a:lumMod val="65000"/>
                            <a:lumOff val="35000"/>
                          </a:schemeClr>
                        </a:solidFill>
                        <a:latin typeface="Kermit"/>
                      </a:endParaRPr>
                    </a:p>
                    <a:p>
                      <a:pPr>
                        <a:defRPr/>
                      </a:pPr>
                      <a:r>
                        <a:rPr lang="nl-NL" sz="1400" dirty="0">
                          <a:solidFill>
                            <a:schemeClr val="tx1">
                              <a:lumMod val="65000"/>
                              <a:lumOff val="35000"/>
                            </a:schemeClr>
                          </a:solidFill>
                          <a:latin typeface="Kermit"/>
                        </a:rPr>
                        <a:t>Werkvormen, toepassingen en de transfer van het geleerde naar nieuwe situaties.</a:t>
                      </a:r>
                    </a:p>
                    <a:p>
                      <a:pPr>
                        <a:defRPr/>
                      </a:pPr>
                      <a:endParaRPr lang="nl-NL" sz="1400">
                        <a:solidFill>
                          <a:srgbClr val="EE688E"/>
                        </a:solidFill>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300" dirty="0">
                          <a:solidFill>
                            <a:schemeClr val="tx1"/>
                          </a:solidFill>
                          <a:latin typeface="Kermit"/>
                        </a:rPr>
                        <a:t>Ik kan een skeletpoppetje maken van klei en satéprikkers, tandenstokers of ijzerdraad.</a:t>
                      </a:r>
                      <a:endParaRPr lang="nl-NL" sz="1300" dirty="0">
                        <a:solidFill>
                          <a:srgbClr val="FF0000"/>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8D5673DC-D81D-27EE-254A-3DB64CD65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67683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627503"/>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1734297"/>
            <a:ext cx="10987972"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solidFill>
                <a:srgbClr val="E16C7F"/>
              </a:solidFill>
              <a:effectLst/>
              <a:latin typeface="Kermit" panose="020F0503040000060003" pitchFamily="34" charset="0"/>
              <a:ea typeface="Cutive"/>
              <a:cs typeface="Cutive"/>
            </a:endParaRPr>
          </a:p>
          <a:p>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Koppige vingers</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Röntgenfoto’s</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zit het met spieren en botten?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Maak je eigen skeletpoppetje</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Welk bot wordt er omschreven?</a:t>
            </a:r>
          </a:p>
          <a:p>
            <a:pPr marL="342900" lvl="0" indent="-342900">
              <a:buFont typeface="Arial" panose="020B0604020202020204" pitchFamily="34" charset="0"/>
              <a:buChar char="•"/>
            </a:pPr>
            <a:endParaRPr lang="nl-NL" sz="240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endParaRPr lang="nl-NL" sz="2400">
              <a:latin typeface="Kermit" panose="020F0503040000060003" pitchFamily="34"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E4491B22-6366-ED32-3C84-32395796A5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6" name="Afbeelding 5" descr="Afbeelding met Lettertype, Graphics, rood, tekst&#10;&#10;Automatisch gegenereerde beschrijving">
            <a:extLst>
              <a:ext uri="{FF2B5EF4-FFF2-40B4-BE49-F238E27FC236}">
                <a16:creationId xmlns:a16="http://schemas.microsoft.com/office/drawing/2014/main" id="{AAC573BD-159B-349A-648F-42BA08706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769533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81D3F3F-8AA7-1C99-79E4-1B24703E4195}"/>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31389" y="-57150"/>
            <a:ext cx="12395200" cy="6972300"/>
          </a:xfrm>
          <a:prstGeom prst="rect">
            <a:avLst/>
          </a:prstGeom>
        </p:spPr>
      </p:pic>
      <p:pic>
        <p:nvPicPr>
          <p:cNvPr id="6" name="Afbeelding 5" descr="Afbeelding met schermopname&#10;&#10;Door AI gegenereerde inhoud is mogelijk onjuist.">
            <a:extLst>
              <a:ext uri="{FF2B5EF4-FFF2-40B4-BE49-F238E27FC236}">
                <a16:creationId xmlns:a16="http://schemas.microsoft.com/office/drawing/2014/main" id="{5E58AF79-F290-1113-251B-4A11CD30E018}"/>
              </a:ext>
            </a:extLst>
          </p:cNvPr>
          <p:cNvPicPr>
            <a:picLocks noChangeAspect="1"/>
          </p:cNvPicPr>
          <p:nvPr/>
        </p:nvPicPr>
        <p:blipFill>
          <a:blip r:embed="rId4">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C8548BA5-9D00-8FB1-B419-A906C527862E}"/>
              </a:ext>
            </a:extLst>
          </p:cNvPr>
          <p:cNvSpPr txBox="1"/>
          <p:nvPr/>
        </p:nvSpPr>
        <p:spPr>
          <a:xfrm>
            <a:off x="4602666" y="4076881"/>
            <a:ext cx="6149896" cy="923330"/>
          </a:xfrm>
          <a:prstGeom prst="rect">
            <a:avLst/>
          </a:prstGeom>
          <a:noFill/>
        </p:spPr>
        <p:txBody>
          <a:bodyPr wrap="square">
            <a:spAutoFit/>
          </a:bodyPr>
          <a:lstStyle/>
          <a:p>
            <a:br>
              <a:rPr lang="nl-NL"/>
            </a:br>
            <a:endParaRPr lang="nl-NL"/>
          </a:p>
          <a:p>
            <a:endParaRPr lang="nl-NL"/>
          </a:p>
        </p:txBody>
      </p:sp>
      <p:pic>
        <p:nvPicPr>
          <p:cNvPr id="10" name="Afbeelding 9" descr="Afbeelding met creativiteit&#10;&#10;Door AI gegenereerde inhoud is mogelijk onjuist.">
            <a:extLst>
              <a:ext uri="{FF2B5EF4-FFF2-40B4-BE49-F238E27FC236}">
                <a16:creationId xmlns:a16="http://schemas.microsoft.com/office/drawing/2014/main" id="{2A7FE4B8-6BA8-C989-3229-15FA0DF42127}"/>
              </a:ext>
            </a:extLst>
          </p:cNvPr>
          <p:cNvPicPr>
            <a:picLocks noChangeAspect="1"/>
          </p:cNvPicPr>
          <p:nvPr/>
        </p:nvPicPr>
        <p:blipFill>
          <a:blip r:embed="rId6">
            <a:extLst>
              <a:ext uri="{28A0092B-C50C-407E-A947-70E740481C1C}">
                <a14:useLocalDpi xmlns:a14="http://schemas.microsoft.com/office/drawing/2010/main" val="0"/>
              </a:ext>
            </a:extLst>
          </a:blip>
          <a:srcRect r="30102"/>
          <a:stretch>
            <a:fillRect/>
          </a:stretch>
        </p:blipFill>
        <p:spPr>
          <a:xfrm>
            <a:off x="1116122" y="737872"/>
            <a:ext cx="10697170" cy="6086715"/>
          </a:xfrm>
          <a:prstGeom prst="rect">
            <a:avLst/>
          </a:prstGeom>
        </p:spPr>
      </p:pic>
      <p:sp>
        <p:nvSpPr>
          <p:cNvPr id="12" name="Tekstvak 11">
            <a:extLst>
              <a:ext uri="{FF2B5EF4-FFF2-40B4-BE49-F238E27FC236}">
                <a16:creationId xmlns:a16="http://schemas.microsoft.com/office/drawing/2014/main" id="{7604FD9B-AB90-1175-8A2A-DE4822CF5C85}"/>
              </a:ext>
            </a:extLst>
          </p:cNvPr>
          <p:cNvSpPr txBox="1"/>
          <p:nvPr/>
        </p:nvSpPr>
        <p:spPr>
          <a:xfrm rot="282605">
            <a:off x="2257081" y="1830708"/>
            <a:ext cx="8611123" cy="2677656"/>
          </a:xfrm>
          <a:prstGeom prst="rect">
            <a:avLst/>
          </a:prstGeom>
          <a:noFill/>
        </p:spPr>
        <p:txBody>
          <a:bodyPr wrap="square">
            <a:spAutoFit/>
          </a:bodyPr>
          <a:lstStyle/>
          <a:p>
            <a:pPr algn="ctr"/>
            <a:r>
              <a:rPr lang="nl-NL" sz="2400" b="0" i="0" u="none" strike="noStrike" kern="1200">
                <a:solidFill>
                  <a:schemeClr val="tx1"/>
                </a:solidFill>
                <a:effectLst/>
                <a:latin typeface="Kermit" panose="020F0503040000060003" pitchFamily="34" charset="0"/>
                <a:ea typeface="+mn-ea"/>
                <a:cs typeface="+mn-cs"/>
              </a:rPr>
              <a:t>Hallo kinderen, </a:t>
            </a:r>
          </a:p>
          <a:p>
            <a:pPr algn="ctr"/>
            <a:endParaRPr lang="nl-NL" sz="2400">
              <a:latin typeface="Kermit" panose="020F0503040000060003" pitchFamily="34" charset="0"/>
            </a:endParaRPr>
          </a:p>
          <a:p>
            <a:pPr algn="ctr"/>
            <a:r>
              <a:rPr lang="nl-NL" sz="2400">
                <a:latin typeface="Kermit" panose="020F0503040000060003" pitchFamily="34" charset="0"/>
              </a:rPr>
              <a:t>Na een ochtend hooi sjouwen voelde ik mijn armen en benen trillen. Ik had spierpijn! Toen vroeg ik me af: welke onderdelen in mijn lichaam zorgen ervoor dat ik zulke zware dingen kan tillen? En hoe werken mijn botten, spieren en gewrichten eigenlijk samen als ik beweeg?</a:t>
            </a:r>
          </a:p>
        </p:txBody>
      </p:sp>
      <p:pic>
        <p:nvPicPr>
          <p:cNvPr id="5" name="Afbeelding 4">
            <a:extLst>
              <a:ext uri="{FF2B5EF4-FFF2-40B4-BE49-F238E27FC236}">
                <a16:creationId xmlns:a16="http://schemas.microsoft.com/office/drawing/2014/main" id="{496EFAE8-C3FE-675C-55B6-7AAD0CF17DF4}"/>
              </a:ext>
            </a:extLst>
          </p:cNvPr>
          <p:cNvPicPr>
            <a:picLocks noChangeAspect="1"/>
          </p:cNvPicPr>
          <p:nvPr/>
        </p:nvPicPr>
        <p:blipFill>
          <a:blip r:embed="rId7"/>
          <a:stretch>
            <a:fillRect/>
          </a:stretch>
        </p:blipFill>
        <p:spPr>
          <a:xfrm flipH="1">
            <a:off x="715112" y="4404423"/>
            <a:ext cx="2802164" cy="2409643"/>
          </a:xfrm>
          <a:prstGeom prst="rect">
            <a:avLst/>
          </a:prstGeom>
        </p:spPr>
      </p:pic>
      <p:sp>
        <p:nvSpPr>
          <p:cNvPr id="8" name="Tekstvak 7">
            <a:extLst>
              <a:ext uri="{FF2B5EF4-FFF2-40B4-BE49-F238E27FC236}">
                <a16:creationId xmlns:a16="http://schemas.microsoft.com/office/drawing/2014/main" id="{11478E78-C94A-BDF9-67E9-3FBDB72F1583}"/>
              </a:ext>
            </a:extLst>
          </p:cNvPr>
          <p:cNvSpPr txBox="1"/>
          <p:nvPr/>
        </p:nvSpPr>
        <p:spPr>
          <a:xfrm>
            <a:off x="1" y="305424"/>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Het lichaam van Boer Boris</a:t>
            </a:r>
          </a:p>
        </p:txBody>
      </p:sp>
    </p:spTree>
    <p:extLst>
      <p:ext uri="{BB962C8B-B14F-4D97-AF65-F5344CB8AC3E}">
        <p14:creationId xmlns:p14="http://schemas.microsoft.com/office/powerpoint/2010/main" val="310027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6FFAB9C6-8CB9-9014-A1BE-73038AF5F724}"/>
              </a:ext>
            </a:extLst>
          </p:cNvPr>
          <p:cNvPicPr>
            <a:picLocks noChangeAspect="1"/>
          </p:cNvPicPr>
          <p:nvPr/>
        </p:nvPicPr>
        <p:blipFill>
          <a:blip r:embed="rId2">
            <a:alphaModFix amt="23000"/>
            <a:extLst>
              <a:ext uri="{28A0092B-C50C-407E-A947-70E740481C1C}">
                <a14:useLocalDpi xmlns:a14="http://schemas.microsoft.com/office/drawing/2010/main" val="0"/>
              </a:ext>
            </a:extLst>
          </a:blip>
          <a:stretch>
            <a:fillRect/>
          </a:stretch>
        </p:blipFill>
        <p:spPr>
          <a:xfrm>
            <a:off x="0" y="-57150"/>
            <a:ext cx="12395200" cy="6972300"/>
          </a:xfrm>
          <a:prstGeom prst="rect">
            <a:avLst/>
          </a:prstGeom>
        </p:spPr>
      </p:pic>
      <p:pic>
        <p:nvPicPr>
          <p:cNvPr id="4" name="Afbeelding 3" descr="Afbeelding met schermopname&#10;&#10;Door AI gegenereerde inhoud is mogelijk onjuist.">
            <a:extLst>
              <a:ext uri="{FF2B5EF4-FFF2-40B4-BE49-F238E27FC236}">
                <a16:creationId xmlns:a16="http://schemas.microsoft.com/office/drawing/2014/main" id="{CD3C7BA2-5FBC-D2FD-78E5-46D568D9197E}"/>
              </a:ext>
            </a:extLst>
          </p:cNvPr>
          <p:cNvPicPr>
            <a:picLocks noChangeAspect="1"/>
          </p:cNvPicPr>
          <p:nvPr/>
        </p:nvPicPr>
        <p:blipFill>
          <a:blip r:embed="rId3">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5" name="Rectangle 3">
            <a:extLst>
              <a:ext uri="{FF2B5EF4-FFF2-40B4-BE49-F238E27FC236}">
                <a16:creationId xmlns:a16="http://schemas.microsoft.com/office/drawing/2014/main" id="{71687E2C-F9F5-5C10-656E-482F20377B5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6" name="Rectangle 4">
            <a:extLst>
              <a:ext uri="{FF2B5EF4-FFF2-40B4-BE49-F238E27FC236}">
                <a16:creationId xmlns:a16="http://schemas.microsoft.com/office/drawing/2014/main" id="{63CC659F-67C4-EB3D-4286-4F64658F161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 name="Rectangle 5">
            <a:extLst>
              <a:ext uri="{FF2B5EF4-FFF2-40B4-BE49-F238E27FC236}">
                <a16:creationId xmlns:a16="http://schemas.microsoft.com/office/drawing/2014/main" id="{D04E5B5E-5640-7268-7408-FDB837D24AC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8" name="Tekstvak 7">
            <a:extLst>
              <a:ext uri="{FF2B5EF4-FFF2-40B4-BE49-F238E27FC236}">
                <a16:creationId xmlns:a16="http://schemas.microsoft.com/office/drawing/2014/main" id="{FB706C22-08CE-682C-F779-F98336F31D02}"/>
              </a:ext>
            </a:extLst>
          </p:cNvPr>
          <p:cNvSpPr txBox="1"/>
          <p:nvPr/>
        </p:nvSpPr>
        <p:spPr>
          <a:xfrm>
            <a:off x="0" y="-1913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9" name="Tekstvak 8">
            <a:extLst>
              <a:ext uri="{FF2B5EF4-FFF2-40B4-BE49-F238E27FC236}">
                <a16:creationId xmlns:a16="http://schemas.microsoft.com/office/drawing/2014/main" id="{42901D04-631D-BD8B-02B4-9972D33EF94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10" name="Afbeelding 9" descr="Afbeelding met Lettertype, Graphics, rood, tekst&#10;&#10;Automatisch gegenereerde beschrijving">
            <a:extLst>
              <a:ext uri="{FF2B5EF4-FFF2-40B4-BE49-F238E27FC236}">
                <a16:creationId xmlns:a16="http://schemas.microsoft.com/office/drawing/2014/main" id="{88103530-6C93-1B55-AD4A-9E5AD638C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5A9B40AF-E48E-2795-8BC9-0A9B19C05FC7}"/>
              </a:ext>
            </a:extLst>
          </p:cNvPr>
          <p:cNvSpPr txBox="1"/>
          <p:nvPr/>
        </p:nvSpPr>
        <p:spPr>
          <a:xfrm>
            <a:off x="0" y="20375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Het lichaam van Boer Boris</a:t>
            </a:r>
          </a:p>
        </p:txBody>
      </p:sp>
      <p:pic>
        <p:nvPicPr>
          <p:cNvPr id="12" name="Afbeelding 11" descr="Afbeelding met creativiteit&#10;&#10;Door AI gegenereerde inhoud is mogelijk onjuist.">
            <a:extLst>
              <a:ext uri="{FF2B5EF4-FFF2-40B4-BE49-F238E27FC236}">
                <a16:creationId xmlns:a16="http://schemas.microsoft.com/office/drawing/2014/main" id="{41BC2E24-CE51-E1D6-C30A-CACC81B3C8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4183" y="703632"/>
            <a:ext cx="9071533" cy="4810385"/>
          </a:xfrm>
          <a:prstGeom prst="rect">
            <a:avLst/>
          </a:prstGeom>
        </p:spPr>
      </p:pic>
      <p:pic>
        <p:nvPicPr>
          <p:cNvPr id="13" name="Afbeelding 12">
            <a:extLst>
              <a:ext uri="{FF2B5EF4-FFF2-40B4-BE49-F238E27FC236}">
                <a16:creationId xmlns:a16="http://schemas.microsoft.com/office/drawing/2014/main" id="{4FA25475-4603-B267-79BE-C7BC39F7CD99}"/>
              </a:ext>
            </a:extLst>
          </p:cNvPr>
          <p:cNvPicPr>
            <a:picLocks noChangeAspect="1"/>
          </p:cNvPicPr>
          <p:nvPr/>
        </p:nvPicPr>
        <p:blipFill>
          <a:blip r:embed="rId6"/>
          <a:stretch>
            <a:fillRect/>
          </a:stretch>
        </p:blipFill>
        <p:spPr>
          <a:xfrm>
            <a:off x="6833630" y="3733070"/>
            <a:ext cx="3459894" cy="2975240"/>
          </a:xfrm>
          <a:prstGeom prst="rect">
            <a:avLst/>
          </a:prstGeom>
        </p:spPr>
      </p:pic>
      <p:sp>
        <p:nvSpPr>
          <p:cNvPr id="14" name="Tekstvak 13">
            <a:extLst>
              <a:ext uri="{FF2B5EF4-FFF2-40B4-BE49-F238E27FC236}">
                <a16:creationId xmlns:a16="http://schemas.microsoft.com/office/drawing/2014/main" id="{D5675042-2DA0-0E1E-060C-8CF9A76E8DB6}"/>
              </a:ext>
            </a:extLst>
          </p:cNvPr>
          <p:cNvSpPr txBox="1"/>
          <p:nvPr/>
        </p:nvSpPr>
        <p:spPr>
          <a:xfrm rot="21280037">
            <a:off x="2835807" y="2093673"/>
            <a:ext cx="4745972" cy="1200329"/>
          </a:xfrm>
          <a:prstGeom prst="rect">
            <a:avLst/>
          </a:prstGeom>
          <a:noFill/>
        </p:spPr>
        <p:txBody>
          <a:bodyPr wrap="square" rtlCol="0">
            <a:spAutoFit/>
          </a:bodyPr>
          <a:lstStyle/>
          <a:p>
            <a:pPr algn="ctr"/>
            <a:r>
              <a:rPr lang="nl-NL" sz="2400">
                <a:latin typeface="Kermit" panose="020F0503040000060003" pitchFamily="34" charset="0"/>
              </a:rPr>
              <a:t>Welke spieren en botten gebruik ik als ik hooi sjouw of de kippenhokken schoonmaak?</a:t>
            </a:r>
            <a:endParaRPr lang="nl-NL" sz="6000">
              <a:latin typeface="Kermit" panose="020F0503040000060003" pitchFamily="34" charset="0"/>
            </a:endParaRPr>
          </a:p>
        </p:txBody>
      </p:sp>
    </p:spTree>
    <p:extLst>
      <p:ext uri="{BB962C8B-B14F-4D97-AF65-F5344CB8AC3E}">
        <p14:creationId xmlns:p14="http://schemas.microsoft.com/office/powerpoint/2010/main" val="3721773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53F18-6C98-3005-2A60-330A48896E6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E162BF7-9BAA-81F8-A276-9D0A2E3A773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5AB3CEC-59B7-B959-B1A5-DB703A0F43B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B3C983D-5C83-C201-953C-4751AE74BA9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6289842F-9C79-5E68-9869-D63A25BE3E4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A4977FA-C154-D310-5FAB-4B8647FDB509}"/>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ED2CE7E8-04FB-FF18-A1A6-11E3FF1B1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4921CEF3-8F29-34C7-5AF1-9A7664950747}"/>
              </a:ext>
            </a:extLst>
          </p:cNvPr>
          <p:cNvSpPr txBox="1"/>
          <p:nvPr/>
        </p:nvSpPr>
        <p:spPr>
          <a:xfrm>
            <a:off x="0" y="210589"/>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Koppige vingers</a:t>
            </a:r>
          </a:p>
        </p:txBody>
      </p:sp>
      <p:pic>
        <p:nvPicPr>
          <p:cNvPr id="7" name="Afbeelding 6" descr="Afbeelding met schermopname, kunst&#10;&#10;Door AI gegenereerde inhoud is mogelijk onjuist.">
            <a:extLst>
              <a:ext uri="{FF2B5EF4-FFF2-40B4-BE49-F238E27FC236}">
                <a16:creationId xmlns:a16="http://schemas.microsoft.com/office/drawing/2014/main" id="{A93B1FD0-E89F-478F-A5FC-9355CE31E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1580322"/>
            <a:ext cx="9382539" cy="5277678"/>
          </a:xfrm>
          <a:prstGeom prst="rect">
            <a:avLst/>
          </a:prstGeom>
        </p:spPr>
      </p:pic>
      <p:sp>
        <p:nvSpPr>
          <p:cNvPr id="10" name="Tekstvak 9">
            <a:extLst>
              <a:ext uri="{FF2B5EF4-FFF2-40B4-BE49-F238E27FC236}">
                <a16:creationId xmlns:a16="http://schemas.microsoft.com/office/drawing/2014/main" id="{FB908A29-6D02-03EA-73D7-75B5A409D3E1}"/>
              </a:ext>
            </a:extLst>
          </p:cNvPr>
          <p:cNvSpPr txBox="1"/>
          <p:nvPr/>
        </p:nvSpPr>
        <p:spPr>
          <a:xfrm rot="220660">
            <a:off x="1378226" y="1367129"/>
            <a:ext cx="9435548" cy="5833483"/>
          </a:xfrm>
          <a:prstGeom prst="rect">
            <a:avLst/>
          </a:prstGeom>
          <a:noFill/>
        </p:spPr>
        <p:txBody>
          <a:bodyPr wrap="none" rtlCol="0">
            <a:prstTxWarp prst="textArchUp">
              <a:avLst>
                <a:gd name="adj" fmla="val 10750217"/>
              </a:avLst>
            </a:prstTxWarp>
            <a:spAutoFit/>
          </a:bodyPr>
          <a:lstStyle/>
          <a:p>
            <a:pPr algn="ctr"/>
            <a:r>
              <a:rPr lang="nl-NL" sz="6000">
                <a:solidFill>
                  <a:srgbClr val="7E74A5"/>
                </a:solidFill>
                <a:latin typeface="Kermit" panose="020F0503040000060003" pitchFamily="34" charset="0"/>
              </a:rPr>
              <a:t>Doen je spieren altijd wat je wilt?</a:t>
            </a:r>
          </a:p>
        </p:txBody>
      </p:sp>
      <p:pic>
        <p:nvPicPr>
          <p:cNvPr id="4" name="Afbeelding 3">
            <a:extLst>
              <a:ext uri="{FF2B5EF4-FFF2-40B4-BE49-F238E27FC236}">
                <a16:creationId xmlns:a16="http://schemas.microsoft.com/office/drawing/2014/main" id="{49CB367F-B698-087D-D564-A399139681A9}"/>
              </a:ext>
            </a:extLst>
          </p:cNvPr>
          <p:cNvPicPr/>
          <p:nvPr/>
        </p:nvPicPr>
        <p:blipFill>
          <a:blip r:embed="rId5">
            <a:extLst>
              <a:ext uri="{28A0092B-C50C-407E-A947-70E740481C1C}">
                <a14:useLocalDpi xmlns:a14="http://schemas.microsoft.com/office/drawing/2010/main" val="0"/>
              </a:ext>
            </a:extLst>
          </a:blip>
          <a:srcRect/>
          <a:stretch/>
        </p:blipFill>
        <p:spPr bwMode="auto">
          <a:xfrm>
            <a:off x="9741833" y="139119"/>
            <a:ext cx="2316651" cy="2009447"/>
          </a:xfrm>
          <a:prstGeom prst="rect">
            <a:avLst/>
          </a:prstGeom>
          <a:noFill/>
          <a:ln>
            <a:noFill/>
          </a:ln>
        </p:spPr>
      </p:pic>
    </p:spTree>
    <p:extLst>
      <p:ext uri="{BB962C8B-B14F-4D97-AF65-F5344CB8AC3E}">
        <p14:creationId xmlns:p14="http://schemas.microsoft.com/office/powerpoint/2010/main" val="947948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BDE53-BD4E-4232-E4E9-C3F490F7537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4F8A2DF-9104-37DD-B4BC-0491FE8FB1B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F4FC422-63F4-9C54-46F7-D3C79A33AD2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54459B4-3298-BA11-0D54-ACDE0712CE7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929D692E-3DA5-BAEE-FD79-C6D2F4D68A82}"/>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615D67D-8C31-18FF-79A2-74E156C386B6}"/>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E4C3CDF2-88A2-3C7B-4754-080CAF834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F2C6945E-7D9D-C473-E3A5-A80DF12FF600}"/>
              </a:ext>
            </a:extLst>
          </p:cNvPr>
          <p:cNvSpPr txBox="1"/>
          <p:nvPr/>
        </p:nvSpPr>
        <p:spPr>
          <a:xfrm>
            <a:off x="497524" y="1698341"/>
            <a:ext cx="8659728" cy="1815882"/>
          </a:xfrm>
          <a:prstGeom prst="rect">
            <a:avLst/>
          </a:prstGeom>
          <a:noFill/>
        </p:spPr>
        <p:txBody>
          <a:bodyPr wrap="square" rtlCol="0">
            <a:spAutoFit/>
          </a:bodyPr>
          <a:lstStyle/>
          <a:p>
            <a:r>
              <a:rPr lang="nl-NL" sz="2800">
                <a:latin typeface="Kermit" panose="020F0503040000060003" pitchFamily="34" charset="0"/>
              </a:rPr>
              <a:t>1. Buig de middelvinger van je rechterhand</a:t>
            </a:r>
          </a:p>
          <a:p>
            <a:r>
              <a:rPr lang="nl-NL" sz="2800">
                <a:latin typeface="Kermit" panose="020F0503040000060003" pitchFamily="34" charset="0"/>
              </a:rPr>
              <a:t>2. Leg je rechterhand op tafel zoals op het plaatje</a:t>
            </a:r>
          </a:p>
          <a:p>
            <a:r>
              <a:rPr lang="nl-NL" sz="2800">
                <a:latin typeface="Kermit" panose="020F0503040000060003" pitchFamily="34" charset="0"/>
              </a:rPr>
              <a:t>3. Til de wijsvinger van je rechterhand op</a:t>
            </a:r>
          </a:p>
          <a:p>
            <a:r>
              <a:rPr lang="nl-NL" sz="2800">
                <a:latin typeface="Kermit" panose="020F0503040000060003" pitchFamily="34" charset="0"/>
              </a:rPr>
              <a:t>4. Til de ringvinger van je rechterhand op</a:t>
            </a:r>
          </a:p>
        </p:txBody>
      </p:sp>
      <p:sp>
        <p:nvSpPr>
          <p:cNvPr id="5" name="Tekstvak 4">
            <a:extLst>
              <a:ext uri="{FF2B5EF4-FFF2-40B4-BE49-F238E27FC236}">
                <a16:creationId xmlns:a16="http://schemas.microsoft.com/office/drawing/2014/main" id="{D3FB6CFD-D928-08E5-9B46-DA583F92174A}"/>
              </a:ext>
            </a:extLst>
          </p:cNvPr>
          <p:cNvSpPr txBox="1"/>
          <p:nvPr/>
        </p:nvSpPr>
        <p:spPr>
          <a:xfrm>
            <a:off x="0" y="422623"/>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Koppige vingers</a:t>
            </a:r>
          </a:p>
        </p:txBody>
      </p:sp>
      <p:sp>
        <p:nvSpPr>
          <p:cNvPr id="8" name="Tekstvak 7">
            <a:extLst>
              <a:ext uri="{FF2B5EF4-FFF2-40B4-BE49-F238E27FC236}">
                <a16:creationId xmlns:a16="http://schemas.microsoft.com/office/drawing/2014/main" id="{D077F4B9-D130-0711-CD40-8DBD448F231C}"/>
              </a:ext>
            </a:extLst>
          </p:cNvPr>
          <p:cNvSpPr txBox="1"/>
          <p:nvPr/>
        </p:nvSpPr>
        <p:spPr>
          <a:xfrm>
            <a:off x="3651805" y="5457688"/>
            <a:ext cx="6142382" cy="461665"/>
          </a:xfrm>
          <a:prstGeom prst="rect">
            <a:avLst/>
          </a:prstGeom>
          <a:noFill/>
        </p:spPr>
        <p:txBody>
          <a:bodyPr wrap="square">
            <a:spAutoFit/>
          </a:bodyPr>
          <a:lstStyle/>
          <a:p>
            <a:r>
              <a:rPr lang="nl-NL" sz="2400">
                <a:solidFill>
                  <a:srgbClr val="56C1D1"/>
                </a:solidFill>
                <a:latin typeface="Kermit" panose="020F0503040000060003" pitchFamily="34" charset="0"/>
              </a:rPr>
              <a:t>Wat gebeurt er en waarom gebeurt dit?</a:t>
            </a:r>
          </a:p>
        </p:txBody>
      </p:sp>
      <p:pic>
        <p:nvPicPr>
          <p:cNvPr id="9" name="Afbeelding 8">
            <a:extLst>
              <a:ext uri="{FF2B5EF4-FFF2-40B4-BE49-F238E27FC236}">
                <a16:creationId xmlns:a16="http://schemas.microsoft.com/office/drawing/2014/main" id="{9B1F6965-5C81-3A10-8A76-80B0F9C5C042}"/>
              </a:ext>
            </a:extLst>
          </p:cNvPr>
          <p:cNvPicPr/>
          <p:nvPr/>
        </p:nvPicPr>
        <p:blipFill>
          <a:blip r:embed="rId4">
            <a:extLst>
              <a:ext uri="{28A0092B-C50C-407E-A947-70E740481C1C}">
                <a14:useLocalDpi xmlns:a14="http://schemas.microsoft.com/office/drawing/2010/main" val="0"/>
              </a:ext>
            </a:extLst>
          </a:blip>
          <a:srcRect/>
          <a:stretch/>
        </p:blipFill>
        <p:spPr bwMode="auto">
          <a:xfrm>
            <a:off x="2397813" y="5121839"/>
            <a:ext cx="1259787" cy="1133365"/>
          </a:xfrm>
          <a:prstGeom prst="rect">
            <a:avLst/>
          </a:prstGeom>
          <a:noFill/>
          <a:ln>
            <a:noFill/>
          </a:ln>
        </p:spPr>
      </p:pic>
      <p:pic>
        <p:nvPicPr>
          <p:cNvPr id="11" name="Afbeelding 10" descr="Afbeelding met hand, kunst&#10;&#10;Door AI gegenereerde inhoud is mogelijk onjuist.">
            <a:extLst>
              <a:ext uri="{FF2B5EF4-FFF2-40B4-BE49-F238E27FC236}">
                <a16:creationId xmlns:a16="http://schemas.microsoft.com/office/drawing/2014/main" id="{51B578A0-78C8-C149-99D9-AD66C31027B7}"/>
              </a:ext>
            </a:extLst>
          </p:cNvPr>
          <p:cNvPicPr>
            <a:picLocks noChangeAspect="1"/>
          </p:cNvPicPr>
          <p:nvPr/>
        </p:nvPicPr>
        <p:blipFill>
          <a:blip r:embed="rId5">
            <a:extLst>
              <a:ext uri="{28A0092B-C50C-407E-A947-70E740481C1C}">
                <a14:useLocalDpi xmlns:a14="http://schemas.microsoft.com/office/drawing/2010/main" val="0"/>
              </a:ext>
            </a:extLst>
          </a:blip>
          <a:srcRect r="30392"/>
          <a:stretch>
            <a:fillRect/>
          </a:stretch>
        </p:blipFill>
        <p:spPr>
          <a:xfrm>
            <a:off x="6781799" y="1883229"/>
            <a:ext cx="5410201" cy="4371975"/>
          </a:xfrm>
          <a:prstGeom prst="rect">
            <a:avLst/>
          </a:prstGeom>
        </p:spPr>
      </p:pic>
    </p:spTree>
    <p:extLst>
      <p:ext uri="{BB962C8B-B14F-4D97-AF65-F5344CB8AC3E}">
        <p14:creationId xmlns:p14="http://schemas.microsoft.com/office/powerpoint/2010/main" val="664809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841D55D1-C514-4927-975C-ADE0882DAC9D}"/>
              </a:ext>
            </a:extLst>
          </p:cNvPr>
          <p:cNvSpPr txBox="1"/>
          <p:nvPr/>
        </p:nvSpPr>
        <p:spPr>
          <a:xfrm>
            <a:off x="0" y="7685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CAB5A24-68D3-597D-57C9-DD09D9C5624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3" name="Afbeelding 2" descr="Afbeelding met Lettertype, Graphics, rood, tekst&#10;&#10;Automatisch gegenereerde beschrijving">
            <a:extLst>
              <a:ext uri="{FF2B5EF4-FFF2-40B4-BE49-F238E27FC236}">
                <a16:creationId xmlns:a16="http://schemas.microsoft.com/office/drawing/2014/main" id="{64A5EA6B-C7DD-1098-D7E9-14DA7E1EE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02E660CB-FB94-0113-8708-CC857D2E242C}"/>
              </a:ext>
            </a:extLst>
          </p:cNvPr>
          <p:cNvSpPr txBox="1"/>
          <p:nvPr/>
        </p:nvSpPr>
        <p:spPr>
          <a:xfrm>
            <a:off x="0" y="422623"/>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Gekke kiekjes</a:t>
            </a:r>
          </a:p>
        </p:txBody>
      </p:sp>
      <p:sp>
        <p:nvSpPr>
          <p:cNvPr id="7" name="Tekstvak 6">
            <a:extLst>
              <a:ext uri="{FF2B5EF4-FFF2-40B4-BE49-F238E27FC236}">
                <a16:creationId xmlns:a16="http://schemas.microsoft.com/office/drawing/2014/main" id="{49AA5A3F-36ED-AC2C-F4B8-6166860BDC06}"/>
              </a:ext>
            </a:extLst>
          </p:cNvPr>
          <p:cNvSpPr txBox="1"/>
          <p:nvPr/>
        </p:nvSpPr>
        <p:spPr>
          <a:xfrm>
            <a:off x="1374321" y="1659285"/>
            <a:ext cx="4538990" cy="3539430"/>
          </a:xfrm>
          <a:prstGeom prst="rect">
            <a:avLst/>
          </a:prstGeom>
          <a:noFill/>
        </p:spPr>
        <p:txBody>
          <a:bodyPr wrap="square" rtlCol="0">
            <a:spAutoFit/>
          </a:bodyPr>
          <a:lstStyle/>
          <a:p>
            <a:r>
              <a:rPr lang="nl-NL" sz="2800">
                <a:latin typeface="Kermit" panose="020F0503040000060003" pitchFamily="34" charset="0"/>
              </a:rPr>
              <a:t>In de klas hangen röntgenfoto’s met nummers er bij.  </a:t>
            </a:r>
          </a:p>
          <a:p>
            <a:endParaRPr lang="nl-NL" sz="2800">
              <a:latin typeface="Kermit" panose="020F0503040000060003" pitchFamily="34" charset="0"/>
            </a:endParaRPr>
          </a:p>
          <a:p>
            <a:r>
              <a:rPr lang="nl-NL" sz="2800">
                <a:latin typeface="Kermit" panose="020F0503040000060003" pitchFamily="34" charset="0"/>
              </a:rPr>
              <a:t>Schrijf op je werkblad met plaatjes het nummer van de röntgenfoto die bij het plaatje hoort.</a:t>
            </a:r>
          </a:p>
        </p:txBody>
      </p:sp>
      <p:pic>
        <p:nvPicPr>
          <p:cNvPr id="10" name="Afbeelding 9">
            <a:extLst>
              <a:ext uri="{FF2B5EF4-FFF2-40B4-BE49-F238E27FC236}">
                <a16:creationId xmlns:a16="http://schemas.microsoft.com/office/drawing/2014/main" id="{744CA787-9B84-0445-8DD3-733384560461}"/>
              </a:ext>
            </a:extLst>
          </p:cNvPr>
          <p:cNvPicPr>
            <a:picLocks noChangeAspect="1"/>
          </p:cNvPicPr>
          <p:nvPr/>
        </p:nvPicPr>
        <p:blipFill>
          <a:blip r:embed="rId4">
            <a:extLst>
              <a:ext uri="{28A0092B-C50C-407E-A947-70E740481C1C}">
                <a14:useLocalDpi xmlns:a14="http://schemas.microsoft.com/office/drawing/2010/main" val="0"/>
              </a:ext>
            </a:extLst>
          </a:blip>
          <a:srcRect l="2426" t="9295" r="43861" b="7598"/>
          <a:stretch>
            <a:fillRect/>
          </a:stretch>
        </p:blipFill>
        <p:spPr>
          <a:xfrm>
            <a:off x="6892716" y="1497493"/>
            <a:ext cx="4252810" cy="3701222"/>
          </a:xfrm>
          <a:prstGeom prst="rect">
            <a:avLst/>
          </a:prstGeom>
        </p:spPr>
      </p:pic>
      <p:pic>
        <p:nvPicPr>
          <p:cNvPr id="11" name="Afbeelding 10">
            <a:extLst>
              <a:ext uri="{FF2B5EF4-FFF2-40B4-BE49-F238E27FC236}">
                <a16:creationId xmlns:a16="http://schemas.microsoft.com/office/drawing/2014/main" id="{325DFC84-AC26-0C6C-359E-746CB279028E}"/>
              </a:ext>
            </a:extLst>
          </p:cNvPr>
          <p:cNvPicPr/>
          <p:nvPr/>
        </p:nvPicPr>
        <p:blipFill>
          <a:blip r:embed="rId5">
            <a:extLst>
              <a:ext uri="{28A0092B-C50C-407E-A947-70E740481C1C}">
                <a14:useLocalDpi xmlns:a14="http://schemas.microsoft.com/office/drawing/2010/main" val="0"/>
              </a:ext>
            </a:extLst>
          </a:blip>
          <a:srcRect/>
          <a:stretch/>
        </p:blipFill>
        <p:spPr bwMode="auto">
          <a:xfrm>
            <a:off x="3448232" y="5409517"/>
            <a:ext cx="1259787" cy="1133365"/>
          </a:xfrm>
          <a:prstGeom prst="rect">
            <a:avLst/>
          </a:prstGeom>
          <a:noFill/>
          <a:ln>
            <a:noFill/>
          </a:ln>
        </p:spPr>
      </p:pic>
      <p:sp>
        <p:nvSpPr>
          <p:cNvPr id="13" name="Tekstvak 12">
            <a:extLst>
              <a:ext uri="{FF2B5EF4-FFF2-40B4-BE49-F238E27FC236}">
                <a16:creationId xmlns:a16="http://schemas.microsoft.com/office/drawing/2014/main" id="{8FB2AD2B-D41F-4D3B-5FBD-22FA6F150522}"/>
              </a:ext>
            </a:extLst>
          </p:cNvPr>
          <p:cNvSpPr txBox="1"/>
          <p:nvPr/>
        </p:nvSpPr>
        <p:spPr>
          <a:xfrm>
            <a:off x="4708019" y="5653033"/>
            <a:ext cx="6158752" cy="646331"/>
          </a:xfrm>
          <a:prstGeom prst="rect">
            <a:avLst/>
          </a:prstGeom>
          <a:noFill/>
        </p:spPr>
        <p:txBody>
          <a:bodyPr wrap="square">
            <a:spAutoFit/>
          </a:bodyPr>
          <a:lstStyle/>
          <a:p>
            <a:r>
              <a:rPr lang="nl-NL" sz="1800">
                <a:solidFill>
                  <a:srgbClr val="56C1D1"/>
                </a:solidFill>
                <a:latin typeface="Kermit" panose="020F0503040000060003" pitchFamily="34" charset="0"/>
              </a:rPr>
              <a:t>Welke lichaamsdelen en dieren horen bij de röntgenfoto’s? Waaraan zie je dat?</a:t>
            </a:r>
          </a:p>
        </p:txBody>
      </p:sp>
    </p:spTree>
    <p:extLst>
      <p:ext uri="{BB962C8B-B14F-4D97-AF65-F5344CB8AC3E}">
        <p14:creationId xmlns:p14="http://schemas.microsoft.com/office/powerpoint/2010/main" val="3585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01E33B85-8D46-47E5-A94A-67CB1498AB0C}"/>
              </a:ext>
            </a:extLst>
          </p:cNvPr>
          <p:cNvSpPr txBox="1"/>
          <p:nvPr/>
        </p:nvSpPr>
        <p:spPr>
          <a:xfrm>
            <a:off x="3046880" y="0"/>
            <a:ext cx="609824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a:ln>
                  <a:noFill/>
                </a:ln>
                <a:solidFill>
                  <a:prstClr val="black"/>
                </a:solidFill>
                <a:effectLst/>
                <a:uLnTx/>
                <a:uFillTx/>
                <a:latin typeface="Kermit" panose="020F0503040000060003" pitchFamily="34" charset="0"/>
                <a:ea typeface="+mn-ea"/>
                <a:cs typeface="+mn-cs"/>
              </a:rPr>
              <a:t>nieuwe kennis aanbieden</a:t>
            </a:r>
          </a:p>
        </p:txBody>
      </p:sp>
      <p:sp>
        <p:nvSpPr>
          <p:cNvPr id="8" name="Tekstvak 7">
            <a:extLst>
              <a:ext uri="{FF2B5EF4-FFF2-40B4-BE49-F238E27FC236}">
                <a16:creationId xmlns:a16="http://schemas.microsoft.com/office/drawing/2014/main" id="{952EFBA7-A753-17C2-BA5B-19BC10D9073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a:extLst>
              <a:ext uri="{FF2B5EF4-FFF2-40B4-BE49-F238E27FC236}">
                <a16:creationId xmlns:a16="http://schemas.microsoft.com/office/drawing/2014/main" id="{DF407598-FE51-37C3-0D31-02FAD684D5FF}"/>
              </a:ext>
            </a:extLst>
          </p:cNvPr>
          <p:cNvPicPr/>
          <p:nvPr/>
        </p:nvPicPr>
        <p:blipFill>
          <a:blip r:embed="rId4">
            <a:extLst>
              <a:ext uri="{28A0092B-C50C-407E-A947-70E740481C1C}">
                <a14:useLocalDpi xmlns:a14="http://schemas.microsoft.com/office/drawing/2010/main" val="0"/>
              </a:ext>
            </a:extLst>
          </a:blip>
          <a:srcRect/>
          <a:stretch/>
        </p:blipFill>
        <p:spPr bwMode="auto">
          <a:xfrm>
            <a:off x="10870655" y="4695704"/>
            <a:ext cx="1321345" cy="1208891"/>
          </a:xfrm>
          <a:prstGeom prst="rect">
            <a:avLst/>
          </a:prstGeom>
          <a:noFill/>
          <a:ln>
            <a:noFill/>
          </a:ln>
        </p:spPr>
      </p:pic>
      <p:pic>
        <p:nvPicPr>
          <p:cNvPr id="10" name="Afbeelding 9" descr="Afbeelding met Lettertype, Graphics, rood, tekst&#10;&#10;Automatisch gegenereerde beschrijving">
            <a:extLst>
              <a:ext uri="{FF2B5EF4-FFF2-40B4-BE49-F238E27FC236}">
                <a16:creationId xmlns:a16="http://schemas.microsoft.com/office/drawing/2014/main" id="{B47B5780-E568-9555-7E40-D0299A3BA2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11" name="Onlinemedia 10" title="CEMI verdrinkt in het slijm! I Leerjaar 3 &amp; 4">
            <a:hlinkClick r:id="" action="ppaction://media"/>
            <a:extLst>
              <a:ext uri="{FF2B5EF4-FFF2-40B4-BE49-F238E27FC236}">
                <a16:creationId xmlns:a16="http://schemas.microsoft.com/office/drawing/2014/main" id="{A0679963-58EC-C350-13EE-840F2E11D294}"/>
              </a:ext>
            </a:extLst>
          </p:cNvPr>
          <p:cNvPicPr>
            <a:picLocks noRot="1" noChangeAspect="1"/>
          </p:cNvPicPr>
          <p:nvPr>
            <a:videoFile r:link="rId1"/>
          </p:nvPr>
        </p:nvPicPr>
        <p:blipFill>
          <a:blip r:embed="rId6"/>
          <a:stretch>
            <a:fillRect/>
          </a:stretch>
        </p:blipFill>
        <p:spPr>
          <a:xfrm>
            <a:off x="1842247" y="893805"/>
            <a:ext cx="9028408" cy="5101050"/>
          </a:xfrm>
          <a:prstGeom prst="rect">
            <a:avLst/>
          </a:prstGeom>
        </p:spPr>
      </p:pic>
      <p:sp>
        <p:nvSpPr>
          <p:cNvPr id="15" name="Tekstvak 14">
            <a:extLst>
              <a:ext uri="{FF2B5EF4-FFF2-40B4-BE49-F238E27FC236}">
                <a16:creationId xmlns:a16="http://schemas.microsoft.com/office/drawing/2014/main" id="{909C4172-BF0F-0251-26E0-D420142D0A10}"/>
              </a:ext>
            </a:extLst>
          </p:cNvPr>
          <p:cNvSpPr txBox="1"/>
          <p:nvPr/>
        </p:nvSpPr>
        <p:spPr>
          <a:xfrm>
            <a:off x="3046880" y="278370"/>
            <a:ext cx="615875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Wat doen botten en spieren?</a:t>
            </a:r>
          </a:p>
        </p:txBody>
      </p:sp>
      <p:sp>
        <p:nvSpPr>
          <p:cNvPr id="17" name="Tekstvak 16">
            <a:extLst>
              <a:ext uri="{FF2B5EF4-FFF2-40B4-BE49-F238E27FC236}">
                <a16:creationId xmlns:a16="http://schemas.microsoft.com/office/drawing/2014/main" id="{A563F5E0-F403-4D5F-B84F-AC52088ED805}"/>
              </a:ext>
            </a:extLst>
          </p:cNvPr>
          <p:cNvSpPr txBox="1"/>
          <p:nvPr/>
        </p:nvSpPr>
        <p:spPr>
          <a:xfrm>
            <a:off x="3408424" y="6092159"/>
            <a:ext cx="6158752" cy="369332"/>
          </a:xfrm>
          <a:prstGeom prst="rect">
            <a:avLst/>
          </a:prstGeom>
          <a:noFill/>
        </p:spPr>
        <p:txBody>
          <a:bodyPr wrap="square">
            <a:spAutoFit/>
          </a:bodyPr>
          <a:lstStyle/>
          <a:p>
            <a:r>
              <a:rPr lang="nl-NL">
                <a:solidFill>
                  <a:srgbClr val="24AC57"/>
                </a:solidFill>
                <a:latin typeface="Kermit" panose="020F0503040000060003" pitchFamily="34" charset="0"/>
              </a:rPr>
              <a:t>https://www.youtube.com/watch?v=aBqiaVD8KNI </a:t>
            </a:r>
          </a:p>
        </p:txBody>
      </p:sp>
      <p:sp>
        <p:nvSpPr>
          <p:cNvPr id="19" name="Tekstvak 18">
            <a:extLst>
              <a:ext uri="{FF2B5EF4-FFF2-40B4-BE49-F238E27FC236}">
                <a16:creationId xmlns:a16="http://schemas.microsoft.com/office/drawing/2014/main" id="{3CBECA5B-5A0C-17FC-2F3F-E224B4871E1E}"/>
              </a:ext>
            </a:extLst>
          </p:cNvPr>
          <p:cNvSpPr txBox="1"/>
          <p:nvPr/>
        </p:nvSpPr>
        <p:spPr>
          <a:xfrm>
            <a:off x="2681791" y="6394964"/>
            <a:ext cx="7349319" cy="369332"/>
          </a:xfrm>
          <a:prstGeom prst="rect">
            <a:avLst/>
          </a:prstGeom>
          <a:noFill/>
        </p:spPr>
        <p:txBody>
          <a:bodyPr wrap="square">
            <a:spAutoFit/>
          </a:bodyPr>
          <a:lstStyle/>
          <a:p>
            <a:pPr algn="ctr"/>
            <a:r>
              <a:rPr lang="nl-NL">
                <a:latin typeface="Kermit" panose="020F0503040000060003" pitchFamily="34" charset="0"/>
              </a:rPr>
              <a:t>Hoe werken botten en spieren samen om te kunnen bewegen?</a:t>
            </a:r>
          </a:p>
        </p:txBody>
      </p:sp>
    </p:spTree>
    <p:extLst>
      <p:ext uri="{BB962C8B-B14F-4D97-AF65-F5344CB8AC3E}">
        <p14:creationId xmlns:p14="http://schemas.microsoft.com/office/powerpoint/2010/main" val="66616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71E97-5A12-6891-C5EB-53E2E8A35110}"/>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9882F9AD-FAA7-73EA-96B2-AA502EA5952B}"/>
              </a:ext>
            </a:extLst>
          </p:cNvPr>
          <p:cNvSpPr txBox="1"/>
          <p:nvPr/>
        </p:nvSpPr>
        <p:spPr>
          <a:xfrm>
            <a:off x="3046880" y="0"/>
            <a:ext cx="6098240"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a:ln>
                  <a:noFill/>
                </a:ln>
                <a:solidFill>
                  <a:prstClr val="black"/>
                </a:solidFill>
                <a:effectLst/>
                <a:uLnTx/>
                <a:uFillTx/>
                <a:latin typeface="Kermit" panose="020F0503040000060003" pitchFamily="34" charset="0"/>
                <a:ea typeface="+mn-ea"/>
                <a:cs typeface="+mn-cs"/>
              </a:rPr>
              <a:t>nieuwe kennis aanbieden</a:t>
            </a:r>
          </a:p>
        </p:txBody>
      </p:sp>
      <p:sp>
        <p:nvSpPr>
          <p:cNvPr id="8" name="Tekstvak 7">
            <a:extLst>
              <a:ext uri="{FF2B5EF4-FFF2-40B4-BE49-F238E27FC236}">
                <a16:creationId xmlns:a16="http://schemas.microsoft.com/office/drawing/2014/main" id="{14B89909-4125-E824-2DE7-3DBB61C0C8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a:extLst>
              <a:ext uri="{FF2B5EF4-FFF2-40B4-BE49-F238E27FC236}">
                <a16:creationId xmlns:a16="http://schemas.microsoft.com/office/drawing/2014/main" id="{F482611E-5293-580A-C7C1-8923C0DE7721}"/>
              </a:ext>
            </a:extLst>
          </p:cNvPr>
          <p:cNvPicPr/>
          <p:nvPr/>
        </p:nvPicPr>
        <p:blipFill>
          <a:blip r:embed="rId3">
            <a:extLst>
              <a:ext uri="{28A0092B-C50C-407E-A947-70E740481C1C}">
                <a14:useLocalDpi xmlns:a14="http://schemas.microsoft.com/office/drawing/2010/main" val="0"/>
              </a:ext>
            </a:extLst>
          </a:blip>
          <a:srcRect/>
          <a:stretch/>
        </p:blipFill>
        <p:spPr bwMode="auto">
          <a:xfrm>
            <a:off x="9350829" y="3791765"/>
            <a:ext cx="1931905" cy="2021202"/>
          </a:xfrm>
          <a:prstGeom prst="rect">
            <a:avLst/>
          </a:prstGeom>
          <a:noFill/>
          <a:ln>
            <a:noFill/>
          </a:ln>
        </p:spPr>
      </p:pic>
      <p:pic>
        <p:nvPicPr>
          <p:cNvPr id="10" name="Afbeelding 9" descr="Afbeelding met Lettertype, Graphics, rood, tekst&#10;&#10;Automatisch gegenereerde beschrijving">
            <a:extLst>
              <a:ext uri="{FF2B5EF4-FFF2-40B4-BE49-F238E27FC236}">
                <a16:creationId xmlns:a16="http://schemas.microsoft.com/office/drawing/2014/main" id="{4A343168-47B2-C868-8CE1-31B3214A1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3" name="Tekstvak 2">
            <a:extLst>
              <a:ext uri="{FF2B5EF4-FFF2-40B4-BE49-F238E27FC236}">
                <a16:creationId xmlns:a16="http://schemas.microsoft.com/office/drawing/2014/main" id="{3C13B55E-7620-7B90-0F0B-533C6C1180FF}"/>
              </a:ext>
            </a:extLst>
          </p:cNvPr>
          <p:cNvSpPr txBox="1"/>
          <p:nvPr/>
        </p:nvSpPr>
        <p:spPr>
          <a:xfrm>
            <a:off x="3016624" y="307777"/>
            <a:ext cx="615875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Wat doen botten en spieren?</a:t>
            </a:r>
          </a:p>
        </p:txBody>
      </p:sp>
      <p:pic>
        <p:nvPicPr>
          <p:cNvPr id="4" name="Picture 2">
            <a:hlinkClick r:id="rId5"/>
            <a:extLst>
              <a:ext uri="{FF2B5EF4-FFF2-40B4-BE49-F238E27FC236}">
                <a16:creationId xmlns:a16="http://schemas.microsoft.com/office/drawing/2014/main" id="{A937B523-3B1A-3F63-197B-D6C01ED395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1516" y="934691"/>
            <a:ext cx="7888966" cy="3180239"/>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3BF77470-1B5C-1AB1-4305-A28D1E3B2455}"/>
              </a:ext>
            </a:extLst>
          </p:cNvPr>
          <p:cNvSpPr txBox="1"/>
          <p:nvPr/>
        </p:nvSpPr>
        <p:spPr>
          <a:xfrm>
            <a:off x="3530173" y="3833903"/>
            <a:ext cx="5131652" cy="923330"/>
          </a:xfrm>
          <a:prstGeom prst="rect">
            <a:avLst/>
          </a:prstGeom>
          <a:noFill/>
        </p:spPr>
        <p:txBody>
          <a:bodyPr wrap="square" lIns="91440" tIns="45720" rIns="91440" bIns="45720" anchor="t">
            <a:spAutoFit/>
          </a:bodyPr>
          <a:lstStyle/>
          <a:p>
            <a:pPr algn="ctr"/>
            <a:r>
              <a:rPr lang="nl-NL">
                <a:latin typeface="Kermit"/>
                <a:hlinkClick r:id="rId5">
                  <a:extLst>
                    <a:ext uri="{A12FA001-AC4F-418D-AE19-62706E023703}">
                      <ahyp:hlinkClr xmlns:ahyp="http://schemas.microsoft.com/office/drawing/2018/hyperlinkcolor" val="tx"/>
                    </a:ext>
                  </a:extLst>
                </a:hlinkClick>
              </a:rPr>
              <a:t>https://schooltv.nl/video-item/nieuws-uit-de-natuur-klaar-voor-de-start-1</a:t>
            </a:r>
            <a:endParaRPr lang="en-US">
              <a:ea typeface="Calibri"/>
              <a:cs typeface="Calibri"/>
              <a:hlinkClick r:id="rId5">
                <a:extLst>
                  <a:ext uri="{A12FA001-AC4F-418D-AE19-62706E023703}">
                    <ahyp:hlinkClr xmlns:ahyp="http://schemas.microsoft.com/office/drawing/2018/hyperlinkcolor" val="tx"/>
                  </a:ext>
                </a:extLst>
              </a:hlinkClick>
            </a:endParaRPr>
          </a:p>
          <a:p>
            <a:pPr algn="ctr"/>
            <a:endParaRPr lang="nl-NL">
              <a:ea typeface="Calibri"/>
              <a:cs typeface="Calibri"/>
            </a:endParaRPr>
          </a:p>
        </p:txBody>
      </p:sp>
      <p:sp>
        <p:nvSpPr>
          <p:cNvPr id="12" name="Tekstvak 11">
            <a:extLst>
              <a:ext uri="{FF2B5EF4-FFF2-40B4-BE49-F238E27FC236}">
                <a16:creationId xmlns:a16="http://schemas.microsoft.com/office/drawing/2014/main" id="{8298D60D-76CD-2870-077F-56DA1623FA3A}"/>
              </a:ext>
            </a:extLst>
          </p:cNvPr>
          <p:cNvSpPr txBox="1"/>
          <p:nvPr/>
        </p:nvSpPr>
        <p:spPr>
          <a:xfrm>
            <a:off x="2849367" y="5166636"/>
            <a:ext cx="6156960" cy="830997"/>
          </a:xfrm>
          <a:prstGeom prst="rect">
            <a:avLst/>
          </a:prstGeom>
          <a:noFill/>
        </p:spPr>
        <p:txBody>
          <a:bodyPr wrap="square">
            <a:spAutoFit/>
          </a:bodyPr>
          <a:lstStyle/>
          <a:p>
            <a:pPr algn="ctr"/>
            <a:r>
              <a:rPr lang="nl-NL" sz="2400">
                <a:latin typeface="Kermit" panose="020F0503040000060003" pitchFamily="34" charset="0"/>
              </a:rPr>
              <a:t>Hoe werken botten en spieren samen om te kunnen bewegen?</a:t>
            </a:r>
          </a:p>
        </p:txBody>
      </p:sp>
    </p:spTree>
    <p:extLst>
      <p:ext uri="{BB962C8B-B14F-4D97-AF65-F5344CB8AC3E}">
        <p14:creationId xmlns:p14="http://schemas.microsoft.com/office/powerpoint/2010/main" val="2249190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631CA-7985-4B30-0734-777F286FB4E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503E04D-874A-4026-3252-82561A1526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DD36404-9EAB-B0F1-E45F-DF8CB94EA6D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FC01BB8-5A1E-AD4D-0340-992BD0F3644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C4170A51-DDB4-110C-B3F9-EAF9E94F7D3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6FCF399A-0616-1BF3-36E8-44DEB38E2CE6}"/>
              </a:ext>
            </a:extLst>
          </p:cNvPr>
          <p:cNvSpPr>
            <a:spLocks noChangeArrowheads="1"/>
          </p:cNvSpPr>
          <p:nvPr/>
        </p:nvSpPr>
        <p:spPr bwMode="auto">
          <a:xfrm>
            <a:off x="282891" y="917890"/>
            <a:ext cx="10987972"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a:effectLst/>
                <a:latin typeface="Kermit" panose="020F0503040000060003" pitchFamily="34" charset="0"/>
                <a:ea typeface="Times New Roman" panose="02020603050405020304" pitchFamily="18" charset="0"/>
              </a:rPr>
              <a:t>Werkvorm: </a:t>
            </a:r>
            <a:endParaRPr lang="nl-NL" sz="20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Maak van klei jouw eigen skeletpoppetje. Gebruik satéprikker, tandenstokers en/of ijzerdraad om jouw skeletpoppetje een skelet te geven.</a:t>
            </a:r>
          </a:p>
          <a:p>
            <a:pPr marL="342900" indent="-342900">
              <a:buFont typeface="Arial" panose="020B0604020202020204" pitchFamily="34" charset="0"/>
              <a:buChar char="•"/>
            </a:pPr>
            <a:r>
              <a:rPr lang="nl-NL" sz="2000">
                <a:latin typeface="Kermit"/>
                <a:ea typeface="Times New Roman" panose="02020603050405020304" pitchFamily="18" charset="0"/>
              </a:rPr>
              <a:t>Je werkt alleen.</a:t>
            </a:r>
            <a:endParaRPr lang="nl-NL" sz="2000">
              <a:effectLst/>
              <a:latin typeface="Kermit" panose="020F0503040000060003" pitchFamily="34" charset="0"/>
              <a:ea typeface="Times New Roman" panose="02020603050405020304" pitchFamily="18" charset="0"/>
            </a:endParaRPr>
          </a:p>
          <a:p>
            <a:endParaRPr lang="nl-NL" sz="2000">
              <a:effectLst/>
              <a:latin typeface="Kermit" panose="020F0503040000060003" pitchFamily="34" charset="0"/>
              <a:ea typeface="Times New Roman" panose="02020603050405020304" pitchFamily="18" charset="0"/>
            </a:endParaRPr>
          </a:p>
          <a:p>
            <a:r>
              <a:rPr lang="nl-NL" sz="20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Je hebt een skelet gemaakt van satéprikker, tandenstokers en/of ijzerdraad</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Je hebt bedacht op welke plekken er satéprikker, tandenstokers en/of ijzerdraad moeten komen om je skeletpoppetje te laten staan.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Je hebt je skelet bedekt met klei.</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Jouw skeletpoppetje kan rechtop blijven staan.</a:t>
            </a:r>
            <a:endParaRPr lang="nl-NL" sz="2000">
              <a:effectLst/>
              <a:latin typeface="Kermit" panose="020F0503040000060003" pitchFamily="34" charset="0"/>
              <a:ea typeface="Times New Roman" panose="02020603050405020304" pitchFamily="18" charset="0"/>
            </a:endParaRPr>
          </a:p>
          <a:p>
            <a:endParaRPr lang="nl-NL" sz="2000">
              <a:latin typeface="Kermit" panose="020F0503040000060003" pitchFamily="34" charset="0"/>
              <a:ea typeface="Times New Roman" panose="02020603050405020304" pitchFamily="18" charset="0"/>
            </a:endParaRPr>
          </a:p>
          <a:p>
            <a:r>
              <a:rPr lang="nl-NL" sz="2000" b="1">
                <a:effectLst/>
                <a:latin typeface="Kermit" panose="020F0503040000060003" pitchFamily="34" charset="0"/>
                <a:ea typeface="Times New Roman" panose="02020603050405020304" pitchFamily="18" charset="0"/>
              </a:rPr>
              <a:t>Klaar-/verdiepingsopdracht</a:t>
            </a:r>
            <a:r>
              <a:rPr lang="nl-NL" sz="2000" b="1">
                <a:latin typeface="Kermit" panose="020F0503040000060003" pitchFamily="34" charset="0"/>
                <a:ea typeface="Times New Roman" panose="02020603050405020304" pitchFamily="18" charset="0"/>
              </a:rPr>
              <a:t>en:</a:t>
            </a:r>
          </a:p>
          <a:p>
            <a:pPr marL="457200" indent="-457200">
              <a:buFont typeface="+mj-lt"/>
              <a:buAutoNum type="arabicPeriod"/>
            </a:pPr>
            <a:r>
              <a:rPr lang="nl-NL" sz="2000">
                <a:latin typeface="Kermit" panose="020F0503040000060003" pitchFamily="34" charset="0"/>
                <a:ea typeface="Times New Roman" panose="02020603050405020304" pitchFamily="18" charset="0"/>
              </a:rPr>
              <a:t>Maak labels bij jouw skeletpoppetje. Schrijf op de labels namen van ledematen, botten en spieren die op deze plek zitten. </a:t>
            </a:r>
          </a:p>
          <a:p>
            <a:pPr marL="457200" indent="-457200">
              <a:buFont typeface="+mj-lt"/>
              <a:buAutoNum type="arabicPeriod"/>
            </a:pPr>
            <a:r>
              <a:rPr lang="nl-NL" sz="2000">
                <a:effectLst/>
                <a:latin typeface="Kermit" panose="020F0503040000060003" pitchFamily="34" charset="0"/>
                <a:ea typeface="Times New Roman" panose="02020603050405020304" pitchFamily="18" charset="0"/>
              </a:rPr>
              <a:t>Maak een trekpop. </a:t>
            </a:r>
            <a:r>
              <a:rPr lang="nl-NL" sz="2000">
                <a:latin typeface="Kermit" panose="020F0503040000060003" pitchFamily="34" charset="0"/>
                <a:ea typeface="Times New Roman" panose="02020603050405020304" pitchFamily="18" charset="0"/>
              </a:rPr>
              <a:t>Gebruik meerdere touwtjes zodat de ledematen los van elkaar kunnen bewegen.</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1400" b="0" i="0" u="none" strike="noStrike" cap="none" normalizeH="0" baseline="0">
              <a:ln>
                <a:noFill/>
              </a:ln>
              <a:solidFill>
                <a:schemeClr val="tx1"/>
              </a:solidFill>
              <a:effectLst/>
            </a:endParaRPr>
          </a:p>
          <a:p>
            <a:pPr lvl="0"/>
            <a:endParaRPr lang="nl-NL" altLang="nl-NL"/>
          </a:p>
          <a:p>
            <a:pPr lvl="0"/>
            <a:endParaRPr kumimoji="0" lang="nl-NL" altLang="nl-NL" sz="1800" b="0" i="0" u="none" strike="noStrike" cap="none" normalizeH="0" baseline="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1F8B5DEC-0D08-2EDB-6575-A2C0A157558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2FDE28B8-C9D9-2FF4-2505-9A1B76C5FF70}"/>
              </a:ext>
            </a:extLst>
          </p:cNvPr>
          <p:cNvSpPr txBox="1"/>
          <p:nvPr/>
        </p:nvSpPr>
        <p:spPr>
          <a:xfrm>
            <a:off x="5199698" y="74711"/>
            <a:ext cx="1330429" cy="307777"/>
          </a:xfrm>
          <a:prstGeom prst="rect">
            <a:avLst/>
          </a:prstGeom>
          <a:noFill/>
        </p:spPr>
        <p:txBody>
          <a:bodyPr wrap="none" rtlCol="0">
            <a:spAutoFit/>
          </a:bodyPr>
          <a:lstStyle/>
          <a:p>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D074B9DA-6823-9088-19EA-F31F205C7C8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5" name="Afbeelding 4" descr="Afbeelding met Lettertype, Graphics, rood, tekst&#10;&#10;Automatisch gegenereerde beschrijving">
            <a:extLst>
              <a:ext uri="{FF2B5EF4-FFF2-40B4-BE49-F238E27FC236}">
                <a16:creationId xmlns:a16="http://schemas.microsoft.com/office/drawing/2014/main" id="{2D9EB1F6-5F4A-6F71-4F71-CF1EF6750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20A7D1C3-330A-692D-A471-EEFDB5EE7E24}"/>
              </a:ext>
            </a:extLst>
          </p:cNvPr>
          <p:cNvSpPr txBox="1"/>
          <p:nvPr/>
        </p:nvSpPr>
        <p:spPr>
          <a:xfrm>
            <a:off x="3016624" y="333115"/>
            <a:ext cx="6158752"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Skeletpoppetje</a:t>
            </a:r>
          </a:p>
        </p:txBody>
      </p:sp>
    </p:spTree>
    <p:extLst>
      <p:ext uri="{BB962C8B-B14F-4D97-AF65-F5344CB8AC3E}">
        <p14:creationId xmlns:p14="http://schemas.microsoft.com/office/powerpoint/2010/main" val="790664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40226-7321-91FD-409E-872A9C19CF70}"/>
            </a:ext>
          </a:extLst>
        </p:cNvPr>
        <p:cNvGrpSpPr/>
        <p:nvPr/>
      </p:nvGrpSpPr>
      <p:grpSpPr>
        <a:xfrm>
          <a:off x="0" y="0"/>
          <a:ext cx="0" cy="0"/>
          <a:chOff x="0" y="0"/>
          <a:chExt cx="0" cy="0"/>
        </a:xfrm>
      </p:grpSpPr>
      <p:pic>
        <p:nvPicPr>
          <p:cNvPr id="14" name="Afbeelding 13" descr="Afbeelding met tekening, schets, illustratie, clipart&#10;&#10;Door AI gegenereerde inhoud is mogelijk onjuist.">
            <a:extLst>
              <a:ext uri="{FF2B5EF4-FFF2-40B4-BE49-F238E27FC236}">
                <a16:creationId xmlns:a16="http://schemas.microsoft.com/office/drawing/2014/main" id="{4C0D9B15-5B72-39E0-3A6E-29EB7F0D86FC}"/>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r="46291"/>
          <a:stretch>
            <a:fillRect/>
          </a:stretch>
        </p:blipFill>
        <p:spPr>
          <a:xfrm flipH="1">
            <a:off x="6399851" y="500894"/>
            <a:ext cx="5792149" cy="6589194"/>
          </a:xfrm>
          <a:prstGeom prst="rect">
            <a:avLst/>
          </a:prstGeom>
        </p:spPr>
      </p:pic>
      <p:pic>
        <p:nvPicPr>
          <p:cNvPr id="11" name="Afbeelding 10" descr="Afbeelding met clipart, kunst, ontwerp&#10;&#10;Door AI gegenereerde inhoud is mogelijk onjuist.">
            <a:extLst>
              <a:ext uri="{FF2B5EF4-FFF2-40B4-BE49-F238E27FC236}">
                <a16:creationId xmlns:a16="http://schemas.microsoft.com/office/drawing/2014/main" id="{FEDBD3E0-4040-7229-6637-675FA12AAAB6}"/>
              </a:ext>
            </a:extLst>
          </p:cNvPr>
          <p:cNvPicPr>
            <a:picLocks noChangeAspect="1"/>
          </p:cNvPicPr>
          <p:nvPr/>
        </p:nvPicPr>
        <p:blipFill>
          <a:blip r:embed="rId3">
            <a:alphaModFix amt="12000"/>
            <a:extLst>
              <a:ext uri="{28A0092B-C50C-407E-A947-70E740481C1C}">
                <a14:useLocalDpi xmlns:a14="http://schemas.microsoft.com/office/drawing/2010/main" val="0"/>
              </a:ext>
            </a:extLst>
          </a:blip>
          <a:stretch>
            <a:fillRect/>
          </a:stretch>
        </p:blipFill>
        <p:spPr>
          <a:xfrm rot="20597454">
            <a:off x="-777183" y="802123"/>
            <a:ext cx="7772400" cy="4371975"/>
          </a:xfrm>
          <a:prstGeom prst="rect">
            <a:avLst/>
          </a:prstGeom>
        </p:spPr>
      </p:pic>
      <p:sp>
        <p:nvSpPr>
          <p:cNvPr id="74753" name="Rectangle 3">
            <a:extLst>
              <a:ext uri="{FF2B5EF4-FFF2-40B4-BE49-F238E27FC236}">
                <a16:creationId xmlns:a16="http://schemas.microsoft.com/office/drawing/2014/main" id="{09B35008-1641-28FC-7B20-FA41670DDC3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7D9CF6C-9FE9-3371-191E-02261CBF0C7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CB2748D-7102-05B9-C025-A6A42F8CB27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E3D48B60-539A-3479-6E36-85E57EF07E11}"/>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36053D72-A07D-4F9C-8F9A-F6124118059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51DA63AC-1F89-093C-C297-2F94A5734C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3DB4DC0D-9B50-1519-B51F-5CACC888B6D3}"/>
              </a:ext>
            </a:extLst>
          </p:cNvPr>
          <p:cNvSpPr txBox="1"/>
          <p:nvPr/>
        </p:nvSpPr>
        <p:spPr>
          <a:xfrm>
            <a:off x="1815022" y="1309476"/>
            <a:ext cx="8414657" cy="1200329"/>
          </a:xfrm>
          <a:prstGeom prst="rect">
            <a:avLst/>
          </a:prstGeom>
          <a:noFill/>
        </p:spPr>
        <p:txBody>
          <a:bodyPr wrap="square" rtlCol="0">
            <a:spAutoFit/>
          </a:bodyPr>
          <a:lstStyle/>
          <a:p>
            <a:pPr algn="ctr"/>
            <a:r>
              <a:rPr lang="nl-NL" sz="2400">
                <a:latin typeface="Kermit" panose="020F0503040000060003" pitchFamily="34" charset="0"/>
              </a:rPr>
              <a:t>Beschrijf een bot of een spier aan een andere leerling. </a:t>
            </a:r>
          </a:p>
          <a:p>
            <a:pPr algn="ctr"/>
            <a:endParaRPr lang="nl-NL" sz="2400">
              <a:latin typeface="Kermit" panose="020F0503040000060003" pitchFamily="34" charset="0"/>
            </a:endParaRPr>
          </a:p>
          <a:p>
            <a:pPr algn="ctr"/>
            <a:r>
              <a:rPr lang="nl-NL" sz="2400">
                <a:latin typeface="Kermit" panose="020F0503040000060003" pitchFamily="34" charset="0"/>
              </a:rPr>
              <a:t>De ander raadt welk bot of spier jij hebt omschreven. </a:t>
            </a:r>
          </a:p>
        </p:txBody>
      </p:sp>
      <p:sp>
        <p:nvSpPr>
          <p:cNvPr id="7" name="Tekstvak 6">
            <a:extLst>
              <a:ext uri="{FF2B5EF4-FFF2-40B4-BE49-F238E27FC236}">
                <a16:creationId xmlns:a16="http://schemas.microsoft.com/office/drawing/2014/main" id="{56D31FD9-4CC1-B9E4-A785-BD0244E95F31}"/>
              </a:ext>
            </a:extLst>
          </p:cNvPr>
          <p:cNvSpPr txBox="1"/>
          <p:nvPr/>
        </p:nvSpPr>
        <p:spPr>
          <a:xfrm>
            <a:off x="0" y="388747"/>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het bot of de spier</a:t>
            </a:r>
          </a:p>
        </p:txBody>
      </p:sp>
      <p:pic>
        <p:nvPicPr>
          <p:cNvPr id="9" name="Afbeelding 8" descr="Afbeelding met Graphics, clipart&#10;&#10;Door AI gegenereerde inhoud is mogelijk onjuist.">
            <a:extLst>
              <a:ext uri="{FF2B5EF4-FFF2-40B4-BE49-F238E27FC236}">
                <a16:creationId xmlns:a16="http://schemas.microsoft.com/office/drawing/2014/main" id="{B725B658-378F-BEFB-2F00-434FF8166E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6951" y="3680944"/>
            <a:ext cx="5792149" cy="3258084"/>
          </a:xfrm>
          <a:prstGeom prst="rect">
            <a:avLst/>
          </a:prstGeom>
        </p:spPr>
      </p:pic>
    </p:spTree>
    <p:extLst>
      <p:ext uri="{BB962C8B-B14F-4D97-AF65-F5344CB8AC3E}">
        <p14:creationId xmlns:p14="http://schemas.microsoft.com/office/powerpoint/2010/main" val="604807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2422989072"/>
              </p:ext>
            </p:extLst>
          </p:nvPr>
        </p:nvGraphicFramePr>
        <p:xfrm>
          <a:off x="250372" y="840801"/>
          <a:ext cx="11805332" cy="6013313"/>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2060222">
                <a:tc>
                  <a:txBody>
                    <a:bodyPr/>
                    <a:lstStyle/>
                    <a:p>
                      <a:pPr>
                        <a:defRPr/>
                      </a:pPr>
                      <a:r>
                        <a:rPr lang="nl-NL" sz="1300" b="1" dirty="0">
                          <a:solidFill>
                            <a:srgbClr val="E16C7F"/>
                          </a:solidFill>
                          <a:latin typeface="Kermit"/>
                        </a:rPr>
                        <a:t>Kennis:	</a:t>
                      </a:r>
                    </a:p>
                    <a:p>
                      <a:pPr>
                        <a:defRPr/>
                      </a:pPr>
                      <a:r>
                        <a:rPr lang="nl-NL" sz="1300" b="1" dirty="0">
                          <a:solidFill>
                            <a:schemeClr val="tx1">
                              <a:lumMod val="65000"/>
                              <a:lumOff val="35000"/>
                            </a:schemeClr>
                          </a:solidFill>
                          <a:latin typeface="Kermit"/>
                        </a:rPr>
                        <a:t>"Ik heb een brede algemene ontwikkeling</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kennis maken met de wereld om je heen</a:t>
                      </a:r>
                    </a:p>
                    <a:p>
                      <a:pPr>
                        <a:defRPr/>
                      </a:pPr>
                      <a:endParaRPr lang="nl-NL" sz="1300">
                        <a:latin typeface="Kermit" panose="020F0503040000060003" pitchFamily="34" charset="0"/>
                        <a:cs typeface="American Typewriter"/>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300" b="0" i="0" kern="1200" dirty="0">
                          <a:solidFill>
                            <a:schemeClr val="tx1"/>
                          </a:solidFill>
                          <a:effectLst/>
                          <a:latin typeface="Kermit"/>
                          <a:ea typeface="+mn-ea"/>
                          <a:cs typeface="+mn-cs"/>
                        </a:rPr>
                        <a:t>Ik weet wat botten en spieren zijn en op welke plek ze in het skelet zitten</a:t>
                      </a:r>
                      <a:endParaRPr lang="nl-NL" dirty="0"/>
                    </a:p>
                    <a:p>
                      <a:pPr marL="285750" marR="0" lvl="0" indent="-285750" algn="l">
                        <a:lnSpc>
                          <a:spcPct val="100000"/>
                        </a:lnSpc>
                        <a:spcBef>
                          <a:spcPts val="0"/>
                        </a:spcBef>
                        <a:spcAft>
                          <a:spcPts val="0"/>
                        </a:spcAft>
                        <a:buClrTx/>
                        <a:buSzTx/>
                        <a:buFont typeface="Arial" panose="020B0604020202020204" pitchFamily="34" charset="0"/>
                        <a:buChar char="•"/>
                      </a:pPr>
                      <a:r>
                        <a:rPr lang="nl-NL" sz="1300" b="0" i="0" kern="1200">
                          <a:solidFill>
                            <a:schemeClr val="tx1"/>
                          </a:solidFill>
                          <a:effectLst/>
                          <a:latin typeface="Kermit"/>
                          <a:ea typeface="+mn-ea"/>
                          <a:cs typeface="+mn-cs"/>
                        </a:rPr>
                        <a:t>Ik kan vertellen welke functies het skelet heeft, zoals stevigheid geven, beschermen en bewegen mogelijk maken.</a:t>
                      </a:r>
                    </a:p>
                    <a:p>
                      <a:pPr marL="285750" marR="0" lvl="0" indent="-285750" algn="l">
                        <a:lnSpc>
                          <a:spcPct val="100000"/>
                        </a:lnSpc>
                        <a:spcBef>
                          <a:spcPts val="0"/>
                        </a:spcBef>
                        <a:spcAft>
                          <a:spcPts val="0"/>
                        </a:spcAft>
                        <a:buClrTx/>
                        <a:buSzTx/>
                        <a:buFont typeface="Arial" panose="020B0604020202020204" pitchFamily="34" charset="0"/>
                        <a:buChar char="•"/>
                      </a:pPr>
                      <a:r>
                        <a:rPr lang="nl-NL" sz="1300" b="0" i="0" kern="1200" dirty="0">
                          <a:solidFill>
                            <a:schemeClr val="tx1"/>
                          </a:solidFill>
                          <a:effectLst/>
                          <a:latin typeface="Kermit"/>
                          <a:ea typeface="+mn-ea"/>
                          <a:cs typeface="+mn-cs"/>
                        </a:rPr>
                        <a:t>Ik kan de drie soorten spieren benoemen: skeletspieren, de hartspier en gladde spieren.</a:t>
                      </a:r>
                      <a:endParaRPr lang="nl-NL" dirty="0"/>
                    </a:p>
                    <a:p>
                      <a:pPr marL="285750" marR="0" indent="-285750" algn="l" rtl="0" eaLnBrk="1" fontAlgn="base" latinLnBrk="0" hangingPunct="1">
                        <a:lnSpc>
                          <a:spcPct val="100000"/>
                        </a:lnSpc>
                        <a:spcBef>
                          <a:spcPts val="0"/>
                        </a:spcBef>
                        <a:spcAft>
                          <a:spcPts val="0"/>
                        </a:spcAft>
                        <a:buClrTx/>
                        <a:buSzTx/>
                        <a:buFont typeface="Arial" panose="020B0604020202020204" pitchFamily="34" charset="0"/>
                        <a:buChar char="•"/>
                      </a:pPr>
                      <a:r>
                        <a:rPr lang="nl-NL" sz="1300" b="0" i="0" kern="1200" dirty="0">
                          <a:solidFill>
                            <a:schemeClr val="tx1"/>
                          </a:solidFill>
                          <a:effectLst/>
                          <a:latin typeface="Kermit"/>
                          <a:ea typeface="+mn-ea"/>
                          <a:cs typeface="+mn-cs"/>
                        </a:rPr>
                        <a:t>Ik kan uitleggen hoe spierparen samenwerken bij bewegen, bijvoorbeeld bij het buigen en strekken van je arm.</a:t>
                      </a:r>
                      <a:endParaRPr lang="nl" sz="1100" b="0" i="0" u="none" strike="noStrike" kern="1200" noProof="0" dirty="0">
                        <a:solidFill>
                          <a:schemeClr val="tx1"/>
                        </a:solidFill>
                        <a:effectLst/>
                        <a:latin typeface="Arial"/>
                      </a:endParaRPr>
                    </a:p>
                    <a:p>
                      <a:pPr marL="285750" marR="0" lvl="0" indent="-285750" algn="l">
                        <a:lnSpc>
                          <a:spcPct val="100000"/>
                        </a:lnSpc>
                        <a:spcBef>
                          <a:spcPts val="0"/>
                        </a:spcBef>
                        <a:spcAft>
                          <a:spcPts val="0"/>
                        </a:spcAft>
                        <a:buClrTx/>
                        <a:buSzTx/>
                        <a:buFont typeface="Arial" panose="020B0604020202020204" pitchFamily="34" charset="0"/>
                        <a:buChar char="•"/>
                      </a:pPr>
                      <a:r>
                        <a:rPr lang="nl-NL" sz="1300" b="0" i="0" kern="1200" dirty="0">
                          <a:solidFill>
                            <a:schemeClr val="tx1"/>
                          </a:solidFill>
                          <a:effectLst/>
                          <a:latin typeface="Kermit"/>
                          <a:ea typeface="+mn-ea"/>
                          <a:cs typeface="+mn-cs"/>
                        </a:rPr>
                        <a:t>Ik weet wat je kunt doen om botten en spieren gezond en sterk te houden, zoals bewegen, gezond eten en voldoende rust nemen.</a:t>
                      </a:r>
                    </a:p>
                    <a:p>
                      <a:pPr marL="285750" marR="0" lvl="0" indent="-285750" algn="l" defTabSz="914400">
                        <a:lnSpc>
                          <a:spcPct val="100000"/>
                        </a:lnSpc>
                        <a:spcBef>
                          <a:spcPts val="0"/>
                        </a:spcBef>
                        <a:spcAft>
                          <a:spcPts val="0"/>
                        </a:spcAft>
                        <a:buClrTx/>
                        <a:buSzTx/>
                        <a:buFont typeface="Arial" panose="020B0604020202020204" pitchFamily="34" charset="0"/>
                        <a:buChar char="•"/>
                        <a:tabLst/>
                        <a:defRPr/>
                      </a:pPr>
                      <a:endParaRPr lang="nl-NL" sz="1300" b="0" i="0" kern="1200">
                        <a:solidFill>
                          <a:schemeClr val="tx1"/>
                        </a:solidFill>
                        <a:effectLst/>
                        <a:latin typeface="Kermit"/>
                        <a:ea typeface="+mn-ea"/>
                        <a:cs typeface="+mn-cs"/>
                      </a:endParaRPr>
                    </a:p>
                  </a:txBody>
                  <a:tcPr/>
                </a:tc>
                <a:extLst>
                  <a:ext uri="{0D108BD9-81ED-4DB2-BD59-A6C34878D82A}">
                    <a16:rowId xmlns:a16="http://schemas.microsoft.com/office/drawing/2014/main" val="2464076590"/>
                  </a:ext>
                </a:extLst>
              </a:tr>
              <a:tr h="1937408">
                <a:tc>
                  <a:txBody>
                    <a:bodyPr/>
                    <a:lstStyle/>
                    <a:p>
                      <a:pPr>
                        <a:defRPr/>
                      </a:pPr>
                      <a:r>
                        <a:rPr lang="nl-NL" sz="1300" b="1" dirty="0">
                          <a:solidFill>
                            <a:srgbClr val="E16C7F"/>
                          </a:solidFill>
                          <a:latin typeface="Kermit"/>
                        </a:rPr>
                        <a:t>Inzicht: (Denkbubbels)</a:t>
                      </a:r>
                    </a:p>
                    <a:p>
                      <a:pPr>
                        <a:defRPr/>
                      </a:pPr>
                      <a:r>
                        <a:rPr lang="nl-NL" sz="1300" b="1" dirty="0">
                          <a:solidFill>
                            <a:schemeClr val="tx1">
                              <a:lumMod val="65000"/>
                              <a:lumOff val="35000"/>
                            </a:schemeClr>
                          </a:solidFill>
                          <a:latin typeface="Kermit"/>
                        </a:rPr>
                        <a:t>"Ik weet wie ik ben en wat ik wil</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reflectie op jezelf en de wereld</a:t>
                      </a:r>
                    </a:p>
                    <a:p>
                      <a:pPr>
                        <a:defRPr/>
                      </a:pPr>
                      <a:endParaRPr lang="nl-NL" sz="130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uitleggen hoe het skelet en de spieren samenwerken om beweging mogelijk te maken (Onthouden en begrijpen).</a:t>
                      </a:r>
                    </a:p>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verbanden leggen tussen de onderdelen van het skelet en hun functies (Verbanden leggen).</a:t>
                      </a:r>
                    </a:p>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bedenken hoe je een model, zoals de kartonnen hand met rietjes, lijkt op een echte hand en waarin het verschilt (Kritisch denken).</a:t>
                      </a:r>
                    </a:p>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nadenken over wat sterke botten en spieren betekenen voor mijn eigen gezondheid (Persoonlijke relevantie).</a:t>
                      </a:r>
                    </a:p>
                    <a:p>
                      <a:pPr marL="285750" indent="-285750" rtl="0" fontAlgn="base">
                        <a:buFont typeface="Arial" panose="020B0604020202020204" pitchFamily="34" charset="0"/>
                        <a:buChar char="•"/>
                      </a:pPr>
                      <a:endParaRPr lang="nl-NL" sz="1300" b="0" i="0" kern="1200">
                        <a:solidFill>
                          <a:schemeClr val="tx1"/>
                        </a:solidFill>
                        <a:effectLst/>
                        <a:latin typeface="Kermit" panose="020F0503040000060003" pitchFamily="34" charset="0"/>
                        <a:ea typeface="+mn-ea"/>
                        <a:cs typeface="+mn-cs"/>
                      </a:endParaRPr>
                    </a:p>
                  </a:txBody>
                  <a:tcPr/>
                </a:tc>
                <a:extLst>
                  <a:ext uri="{0D108BD9-81ED-4DB2-BD59-A6C34878D82A}">
                    <a16:rowId xmlns:a16="http://schemas.microsoft.com/office/drawing/2014/main" val="1539926036"/>
                  </a:ext>
                </a:extLst>
              </a:tr>
              <a:tr h="2003265">
                <a:tc>
                  <a:txBody>
                    <a:bodyPr/>
                    <a:lstStyle/>
                    <a:p>
                      <a:pPr>
                        <a:defRPr/>
                      </a:pPr>
                      <a:r>
                        <a:rPr lang="nl-NL" sz="1300" b="1" dirty="0">
                          <a:solidFill>
                            <a:srgbClr val="E16C7F"/>
                          </a:solidFill>
                          <a:latin typeface="Kermit"/>
                        </a:rPr>
                        <a:t>Vaardigheden:</a:t>
                      </a:r>
                    </a:p>
                    <a:p>
                      <a:pPr>
                        <a:defRPr/>
                      </a:pPr>
                      <a:r>
                        <a:rPr lang="nl-NL" sz="1300" b="1" dirty="0">
                          <a:solidFill>
                            <a:schemeClr val="tx1">
                              <a:lumMod val="65000"/>
                              <a:lumOff val="35000"/>
                            </a:schemeClr>
                          </a:solidFill>
                          <a:latin typeface="Kermit"/>
                        </a:rPr>
                        <a:t>"Ik kan mijn kennis en inzicht toepassen in mijn leren, mijn leven en de omgang met de mensen om mij heen.</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Werkvormen, toepassingen en de transfer van het geleerde naar nieuwe situaties.</a:t>
                      </a:r>
                    </a:p>
                    <a:p>
                      <a:pPr>
                        <a:defRPr/>
                      </a:pPr>
                      <a:endParaRPr lang="nl-NL" sz="1300">
                        <a:solidFill>
                          <a:srgbClr val="EE688E"/>
                        </a:solidFill>
                      </a:endParaRPr>
                    </a:p>
                  </a:txBody>
                  <a:tcPr/>
                </a:tc>
                <a:tc>
                  <a:txBody>
                    <a:bodyPr/>
                    <a:lstStyle/>
                    <a:p>
                      <a:pPr marL="285750" lvl="0" indent="-285750" algn="l">
                        <a:lnSpc>
                          <a:spcPct val="100000"/>
                        </a:lnSpc>
                        <a:spcBef>
                          <a:spcPts val="0"/>
                        </a:spcBef>
                        <a:spcAft>
                          <a:spcPts val="0"/>
                        </a:spcAft>
                        <a:buClrTx/>
                        <a:buSzTx/>
                        <a:buFont typeface="Arial" panose="020B0604020202020204" pitchFamily="34" charset="0"/>
                        <a:buChar char="•"/>
                      </a:pPr>
                      <a:r>
                        <a:rPr lang="nl-NL" sz="1300" b="0" i="0" u="none" strike="noStrike" baseline="0" noProof="0" dirty="0">
                          <a:solidFill>
                            <a:srgbClr val="000000"/>
                          </a:solidFill>
                          <a:latin typeface="Kermit"/>
                        </a:rPr>
                        <a:t>Ik kan een kartonnen hand met rietjes en touwtjes bouwen die echt kan bewegen.</a:t>
                      </a:r>
                      <a:endParaRPr lang="nl-NL" sz="1300" dirty="0">
                        <a:solidFill>
                          <a:srgbClr val="FF0000"/>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D59A8C5B-4BF3-4E43-9FBD-E797E459F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05491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2319071"/>
            <a:ext cx="10987972"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Zwevende armen en koppige vingers</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werken spieren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zit dat met botten?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Maak je eigen bewegende hand</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Welk bot wordt er omschreven?</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7C712844-7DE5-A5A7-7110-AE2CC2F67D1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AE944C1A-C0D3-EA21-0850-85BA8BE8D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B0BEFD36-328C-A903-5FF1-ED4845CD5F02}"/>
              </a:ext>
            </a:extLst>
          </p:cNvPr>
          <p:cNvSpPr txBox="1"/>
          <p:nvPr/>
        </p:nvSpPr>
        <p:spPr>
          <a:xfrm>
            <a:off x="0" y="210589"/>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Afbeelding 6" descr="Afbeelding met schermopname, kunst&#10;&#10;Door AI gegenereerde inhoud is mogelijk onjuist.">
            <a:extLst>
              <a:ext uri="{FF2B5EF4-FFF2-40B4-BE49-F238E27FC236}">
                <a16:creationId xmlns:a16="http://schemas.microsoft.com/office/drawing/2014/main" id="{BADE68EB-186E-D64B-6631-179D892DF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1580322"/>
            <a:ext cx="9382539" cy="5277678"/>
          </a:xfrm>
          <a:prstGeom prst="rect">
            <a:avLst/>
          </a:prstGeom>
        </p:spPr>
      </p:pic>
      <p:sp>
        <p:nvSpPr>
          <p:cNvPr id="10" name="Tekstvak 9">
            <a:extLst>
              <a:ext uri="{FF2B5EF4-FFF2-40B4-BE49-F238E27FC236}">
                <a16:creationId xmlns:a16="http://schemas.microsoft.com/office/drawing/2014/main" id="{3CA79042-76EE-C6D5-07B7-A8C7B7C64AB8}"/>
              </a:ext>
            </a:extLst>
          </p:cNvPr>
          <p:cNvSpPr txBox="1"/>
          <p:nvPr/>
        </p:nvSpPr>
        <p:spPr>
          <a:xfrm rot="220660">
            <a:off x="1378226" y="1367129"/>
            <a:ext cx="9435548" cy="5833483"/>
          </a:xfrm>
          <a:prstGeom prst="rect">
            <a:avLst/>
          </a:prstGeom>
          <a:noFill/>
        </p:spPr>
        <p:txBody>
          <a:bodyPr wrap="none" rtlCol="0">
            <a:prstTxWarp prst="textArchUp">
              <a:avLst>
                <a:gd name="adj" fmla="val 10750217"/>
              </a:avLst>
            </a:prstTxWarp>
            <a:spAutoFit/>
          </a:bodyPr>
          <a:lstStyle/>
          <a:p>
            <a:pPr algn="ctr"/>
            <a:r>
              <a:rPr lang="nl-NL" sz="6000">
                <a:solidFill>
                  <a:srgbClr val="7E74A5"/>
                </a:solidFill>
                <a:latin typeface="Kermit" panose="020F0503040000060003" pitchFamily="34" charset="0"/>
              </a:rPr>
              <a:t>Doen je spieren altijd wat je wilt?</a:t>
            </a:r>
          </a:p>
        </p:txBody>
      </p:sp>
      <p:pic>
        <p:nvPicPr>
          <p:cNvPr id="4" name="Afbeelding 3">
            <a:extLst>
              <a:ext uri="{FF2B5EF4-FFF2-40B4-BE49-F238E27FC236}">
                <a16:creationId xmlns:a16="http://schemas.microsoft.com/office/drawing/2014/main" id="{26F9B1AF-28CC-B5B5-4309-8759F83EBE94}"/>
              </a:ext>
            </a:extLst>
          </p:cNvPr>
          <p:cNvPicPr/>
          <p:nvPr/>
        </p:nvPicPr>
        <p:blipFill>
          <a:blip r:embed="rId5">
            <a:extLst>
              <a:ext uri="{28A0092B-C50C-407E-A947-70E740481C1C}">
                <a14:useLocalDpi xmlns:a14="http://schemas.microsoft.com/office/drawing/2010/main" val="0"/>
              </a:ext>
            </a:extLst>
          </a:blip>
          <a:srcRect/>
          <a:stretch/>
        </p:blipFill>
        <p:spPr bwMode="auto">
          <a:xfrm>
            <a:off x="9741833" y="139119"/>
            <a:ext cx="2316651" cy="2009447"/>
          </a:xfrm>
          <a:prstGeom prst="rect">
            <a:avLst/>
          </a:prstGeom>
          <a:noFill/>
          <a:ln>
            <a:noFill/>
          </a:ln>
        </p:spPr>
      </p:pic>
    </p:spTree>
    <p:extLst>
      <p:ext uri="{BB962C8B-B14F-4D97-AF65-F5344CB8AC3E}">
        <p14:creationId xmlns:p14="http://schemas.microsoft.com/office/powerpoint/2010/main" val="742295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1D7C-DE05-5D9B-9484-88BD52A6763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A860EFC-A40A-62C7-9DB7-A6551EE0690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B56000B-B7C6-7C6E-4F03-AEB8D4260EF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94F53AC-7D2D-EEFC-0EAE-573E0779473F}"/>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B1798EB9-A090-BE31-872A-30447F798932}"/>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DBBDF88-4A3D-9D7F-F504-2D79B87723D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CF99E098-012D-9FBF-9B35-B203F8E50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0061F803-465C-A91C-DC62-C11380EFCF0A}"/>
              </a:ext>
            </a:extLst>
          </p:cNvPr>
          <p:cNvSpPr txBox="1"/>
          <p:nvPr/>
        </p:nvSpPr>
        <p:spPr>
          <a:xfrm>
            <a:off x="497524" y="1698341"/>
            <a:ext cx="8659728" cy="2677656"/>
          </a:xfrm>
          <a:prstGeom prst="rect">
            <a:avLst/>
          </a:prstGeom>
          <a:noFill/>
        </p:spPr>
        <p:txBody>
          <a:bodyPr wrap="square" rtlCol="0">
            <a:spAutoFit/>
          </a:bodyPr>
          <a:lstStyle/>
          <a:p>
            <a:r>
              <a:rPr lang="nl-NL" sz="2800" b="1">
                <a:solidFill>
                  <a:srgbClr val="E16C7F"/>
                </a:solidFill>
                <a:latin typeface="Kermit" panose="020F0503040000060003" pitchFamily="34" charset="0"/>
              </a:rPr>
              <a:t>Koppige vingers</a:t>
            </a:r>
          </a:p>
          <a:p>
            <a:endParaRPr lang="nl-NL" sz="2800">
              <a:latin typeface="Kermit" panose="020F0503040000060003" pitchFamily="34" charset="0"/>
            </a:endParaRPr>
          </a:p>
          <a:p>
            <a:r>
              <a:rPr lang="nl-NL" sz="2800">
                <a:latin typeface="Kermit" panose="020F0503040000060003" pitchFamily="34" charset="0"/>
              </a:rPr>
              <a:t>1. Buig de middelvinger van je rechterhand</a:t>
            </a:r>
          </a:p>
          <a:p>
            <a:r>
              <a:rPr lang="nl-NL" sz="2800">
                <a:latin typeface="Kermit" panose="020F0503040000060003" pitchFamily="34" charset="0"/>
              </a:rPr>
              <a:t>2. Leg je rechterhand op tafel zoals op het plaatje</a:t>
            </a:r>
          </a:p>
          <a:p>
            <a:r>
              <a:rPr lang="nl-NL" sz="2800">
                <a:latin typeface="Kermit" panose="020F0503040000060003" pitchFamily="34" charset="0"/>
              </a:rPr>
              <a:t>3. Til de wijsvinger van je rechterhand op</a:t>
            </a:r>
          </a:p>
          <a:p>
            <a:r>
              <a:rPr lang="nl-NL" sz="2800">
                <a:latin typeface="Kermit" panose="020F0503040000060003" pitchFamily="34" charset="0"/>
              </a:rPr>
              <a:t>4. Til de ringvinger van je rechterhand op</a:t>
            </a:r>
          </a:p>
        </p:txBody>
      </p:sp>
      <p:sp>
        <p:nvSpPr>
          <p:cNvPr id="5" name="Tekstvak 4">
            <a:extLst>
              <a:ext uri="{FF2B5EF4-FFF2-40B4-BE49-F238E27FC236}">
                <a16:creationId xmlns:a16="http://schemas.microsoft.com/office/drawing/2014/main" id="{B8F68A09-371E-D688-6062-FEA47CB7C6F0}"/>
              </a:ext>
            </a:extLst>
          </p:cNvPr>
          <p:cNvSpPr txBox="1"/>
          <p:nvPr/>
        </p:nvSpPr>
        <p:spPr>
          <a:xfrm>
            <a:off x="0" y="422623"/>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sp>
        <p:nvSpPr>
          <p:cNvPr id="8" name="Tekstvak 7">
            <a:extLst>
              <a:ext uri="{FF2B5EF4-FFF2-40B4-BE49-F238E27FC236}">
                <a16:creationId xmlns:a16="http://schemas.microsoft.com/office/drawing/2014/main" id="{1BAF1A64-778C-0EC1-CD2C-262C3687444D}"/>
              </a:ext>
            </a:extLst>
          </p:cNvPr>
          <p:cNvSpPr txBox="1"/>
          <p:nvPr/>
        </p:nvSpPr>
        <p:spPr>
          <a:xfrm>
            <a:off x="3651805" y="5457688"/>
            <a:ext cx="6142382" cy="461665"/>
          </a:xfrm>
          <a:prstGeom prst="rect">
            <a:avLst/>
          </a:prstGeom>
          <a:noFill/>
        </p:spPr>
        <p:txBody>
          <a:bodyPr wrap="square">
            <a:spAutoFit/>
          </a:bodyPr>
          <a:lstStyle/>
          <a:p>
            <a:r>
              <a:rPr lang="nl-NL" sz="2400">
                <a:solidFill>
                  <a:srgbClr val="56C1D1"/>
                </a:solidFill>
                <a:latin typeface="Kermit" panose="020F0503040000060003" pitchFamily="34" charset="0"/>
              </a:rPr>
              <a:t>Wat gebeurt er en waarom gebeurt dit?</a:t>
            </a:r>
          </a:p>
        </p:txBody>
      </p:sp>
      <p:pic>
        <p:nvPicPr>
          <p:cNvPr id="9" name="Afbeelding 8">
            <a:extLst>
              <a:ext uri="{FF2B5EF4-FFF2-40B4-BE49-F238E27FC236}">
                <a16:creationId xmlns:a16="http://schemas.microsoft.com/office/drawing/2014/main" id="{B07D1130-0C70-3DDA-4DA0-328F3CB1373D}"/>
              </a:ext>
            </a:extLst>
          </p:cNvPr>
          <p:cNvPicPr/>
          <p:nvPr/>
        </p:nvPicPr>
        <p:blipFill>
          <a:blip r:embed="rId4">
            <a:extLst>
              <a:ext uri="{28A0092B-C50C-407E-A947-70E740481C1C}">
                <a14:useLocalDpi xmlns:a14="http://schemas.microsoft.com/office/drawing/2010/main" val="0"/>
              </a:ext>
            </a:extLst>
          </a:blip>
          <a:srcRect/>
          <a:stretch/>
        </p:blipFill>
        <p:spPr bwMode="auto">
          <a:xfrm>
            <a:off x="2397813" y="5121839"/>
            <a:ext cx="1259787" cy="1133365"/>
          </a:xfrm>
          <a:prstGeom prst="rect">
            <a:avLst/>
          </a:prstGeom>
          <a:noFill/>
          <a:ln>
            <a:noFill/>
          </a:ln>
        </p:spPr>
      </p:pic>
      <p:pic>
        <p:nvPicPr>
          <p:cNvPr id="11" name="Afbeelding 10" descr="Afbeelding met hand, kunst&#10;&#10;Door AI gegenereerde inhoud is mogelijk onjuist.">
            <a:extLst>
              <a:ext uri="{FF2B5EF4-FFF2-40B4-BE49-F238E27FC236}">
                <a16:creationId xmlns:a16="http://schemas.microsoft.com/office/drawing/2014/main" id="{96697553-AA28-5FED-BB9E-EE5794335FA3}"/>
              </a:ext>
            </a:extLst>
          </p:cNvPr>
          <p:cNvPicPr>
            <a:picLocks noChangeAspect="1"/>
          </p:cNvPicPr>
          <p:nvPr/>
        </p:nvPicPr>
        <p:blipFill>
          <a:blip r:embed="rId5">
            <a:extLst>
              <a:ext uri="{28A0092B-C50C-407E-A947-70E740481C1C}">
                <a14:useLocalDpi xmlns:a14="http://schemas.microsoft.com/office/drawing/2010/main" val="0"/>
              </a:ext>
            </a:extLst>
          </a:blip>
          <a:srcRect r="30392"/>
          <a:stretch>
            <a:fillRect/>
          </a:stretch>
        </p:blipFill>
        <p:spPr>
          <a:xfrm>
            <a:off x="6781799" y="1883229"/>
            <a:ext cx="5410201" cy="4371975"/>
          </a:xfrm>
          <a:prstGeom prst="rect">
            <a:avLst/>
          </a:prstGeom>
        </p:spPr>
      </p:pic>
    </p:spTree>
    <p:extLst>
      <p:ext uri="{BB962C8B-B14F-4D97-AF65-F5344CB8AC3E}">
        <p14:creationId xmlns:p14="http://schemas.microsoft.com/office/powerpoint/2010/main" val="3327473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0C3D6-5E0D-DC4B-DE34-2BF0AEB2956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49C997-31FD-8530-6455-1BC5CC4F5EB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8CCCAE7-9E03-26AA-320D-AC697C72F22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6E14143-29C5-7C05-1ED3-F3D5E2419F8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4998027-E997-255A-CDB7-DD16A40DA33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3D23F7A-622E-C0D5-2A33-DE993BCFB498}"/>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F72BCCA-D885-384A-A7A4-FC84F06FBBC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BABD07AF-A1D3-38D3-AF81-8B8C00974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95D94F23-ECEC-0E3C-39AD-041D7666F03F}"/>
              </a:ext>
            </a:extLst>
          </p:cNvPr>
          <p:cNvSpPr txBox="1"/>
          <p:nvPr/>
        </p:nvSpPr>
        <p:spPr>
          <a:xfrm>
            <a:off x="0" y="210591"/>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Onlinemedia 6" descr="LAAT JE ARMEN ZWEVEN - LICHAAMSTRUC">
            <a:hlinkClick r:id="" action="ppaction://media"/>
            <a:extLst>
              <a:ext uri="{FF2B5EF4-FFF2-40B4-BE49-F238E27FC236}">
                <a16:creationId xmlns:a16="http://schemas.microsoft.com/office/drawing/2014/main" id="{0140A012-8AC6-7905-9E8A-0681C82F475D}"/>
              </a:ext>
            </a:extLst>
          </p:cNvPr>
          <p:cNvPicPr>
            <a:picLocks noRot="1" noChangeAspect="1"/>
          </p:cNvPicPr>
          <p:nvPr>
            <a:videoFile r:link="rId1"/>
          </p:nvPr>
        </p:nvPicPr>
        <p:blipFill>
          <a:blip r:embed="rId5"/>
          <a:stretch>
            <a:fillRect/>
          </a:stretch>
        </p:blipFill>
        <p:spPr>
          <a:xfrm>
            <a:off x="1127036" y="795366"/>
            <a:ext cx="9937929" cy="5614930"/>
          </a:xfrm>
          <a:prstGeom prst="rect">
            <a:avLst/>
          </a:prstGeom>
        </p:spPr>
      </p:pic>
    </p:spTree>
    <p:extLst>
      <p:ext uri="{BB962C8B-B14F-4D97-AF65-F5344CB8AC3E}">
        <p14:creationId xmlns:p14="http://schemas.microsoft.com/office/powerpoint/2010/main" val="355104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41C3E-9AF6-F49E-50A9-5782539574B4}"/>
            </a:ext>
          </a:extLst>
        </p:cNvPr>
        <p:cNvGrpSpPr/>
        <p:nvPr/>
      </p:nvGrpSpPr>
      <p:grpSpPr>
        <a:xfrm>
          <a:off x="0" y="0"/>
          <a:ext cx="0" cy="0"/>
          <a:chOff x="0" y="0"/>
          <a:chExt cx="0" cy="0"/>
        </a:xfrm>
      </p:grpSpPr>
      <p:pic>
        <p:nvPicPr>
          <p:cNvPr id="12" name="Afbeelding 11" descr="Afbeelding met plant, gras, groen, Tarwegras&#10;&#10;Door AI gegenereerde inhoud is mogelijk onjuist.">
            <a:extLst>
              <a:ext uri="{FF2B5EF4-FFF2-40B4-BE49-F238E27FC236}">
                <a16:creationId xmlns:a16="http://schemas.microsoft.com/office/drawing/2014/main" id="{DDC2B518-D682-FD9E-93E4-8D0A66B8C6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64278" cy="6954906"/>
          </a:xfrm>
          <a:prstGeom prst="rect">
            <a:avLst/>
          </a:prstGeom>
        </p:spPr>
      </p:pic>
      <p:pic>
        <p:nvPicPr>
          <p:cNvPr id="7" name="Afbeelding 6">
            <a:extLst>
              <a:ext uri="{FF2B5EF4-FFF2-40B4-BE49-F238E27FC236}">
                <a16:creationId xmlns:a16="http://schemas.microsoft.com/office/drawing/2014/main" id="{CE951933-B86E-0CA0-DAF3-E9EF1DD71C4D}"/>
              </a:ext>
            </a:extLst>
          </p:cNvPr>
          <p:cNvPicPr/>
          <p:nvPr/>
        </p:nvPicPr>
        <p:blipFill>
          <a:blip r:embed="rId4">
            <a:extLst>
              <a:ext uri="{28A0092B-C50C-407E-A947-70E740481C1C}">
                <a14:useLocalDpi xmlns:a14="http://schemas.microsoft.com/office/drawing/2010/main" val="0"/>
              </a:ext>
            </a:extLst>
          </a:blip>
          <a:srcRect/>
          <a:stretch/>
        </p:blipFill>
        <p:spPr bwMode="auto">
          <a:xfrm rot="20997879">
            <a:off x="112309" y="1254691"/>
            <a:ext cx="1997948" cy="2093534"/>
          </a:xfrm>
          <a:prstGeom prst="rect">
            <a:avLst/>
          </a:prstGeom>
          <a:noFill/>
          <a:ln>
            <a:noFill/>
          </a:ln>
        </p:spPr>
      </p:pic>
      <p:pic>
        <p:nvPicPr>
          <p:cNvPr id="10" name="Afbeelding 9" descr="Afbeelding met tekenfilm, kunst, illustratie&#10;&#10;Door AI gegenereerde inhoud is mogelijk onjuist.">
            <a:extLst>
              <a:ext uri="{FF2B5EF4-FFF2-40B4-BE49-F238E27FC236}">
                <a16:creationId xmlns:a16="http://schemas.microsoft.com/office/drawing/2014/main" id="{200A09B5-088B-2E4B-9E71-08B0F6F5224F}"/>
              </a:ext>
            </a:extLst>
          </p:cNvPr>
          <p:cNvPicPr>
            <a:picLocks noChangeAspect="1"/>
          </p:cNvPicPr>
          <p:nvPr/>
        </p:nvPicPr>
        <p:blipFill>
          <a:blip r:embed="rId5">
            <a:extLst>
              <a:ext uri="{28A0092B-C50C-407E-A947-70E740481C1C}">
                <a14:useLocalDpi xmlns:a14="http://schemas.microsoft.com/office/drawing/2010/main" val="0"/>
              </a:ext>
            </a:extLst>
          </a:blip>
          <a:srcRect r="39642" b="19031"/>
          <a:stretch>
            <a:fillRect/>
          </a:stretch>
        </p:blipFill>
        <p:spPr>
          <a:xfrm>
            <a:off x="1933721" y="598033"/>
            <a:ext cx="8295958" cy="6259967"/>
          </a:xfrm>
          <a:prstGeom prst="rect">
            <a:avLst/>
          </a:prstGeom>
        </p:spPr>
      </p:pic>
      <p:sp>
        <p:nvSpPr>
          <p:cNvPr id="74753" name="Rectangle 3">
            <a:extLst>
              <a:ext uri="{FF2B5EF4-FFF2-40B4-BE49-F238E27FC236}">
                <a16:creationId xmlns:a16="http://schemas.microsoft.com/office/drawing/2014/main" id="{6329EF6E-77F7-36C2-FB7E-AFDC9627C2C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343EB4A-B137-D040-01E9-B1C4345CA90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7049B0-A5D8-AAE4-0B68-10E25312C2B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C2EE5C4-D619-A4E6-BCBD-B4E2734D518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95E802C3-BA1F-F7E5-88D8-8DA0C64B6ADD}"/>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23E749D-8A81-E44A-D5C3-42D95317CB25}"/>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46952DF-5A9B-DB97-4F26-1B5C5AF940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810C40C5-CDC9-C597-F00E-0058C9BEEBC1}"/>
              </a:ext>
            </a:extLst>
          </p:cNvPr>
          <p:cNvSpPr txBox="1"/>
          <p:nvPr/>
        </p:nvSpPr>
        <p:spPr>
          <a:xfrm>
            <a:off x="4633672" y="3914774"/>
            <a:ext cx="3109627" cy="1200329"/>
          </a:xfrm>
          <a:prstGeom prst="rect">
            <a:avLst/>
          </a:prstGeom>
          <a:noFill/>
        </p:spPr>
        <p:txBody>
          <a:bodyPr wrap="square">
            <a:spAutoFit/>
          </a:bodyPr>
          <a:lstStyle/>
          <a:p>
            <a:pPr algn="ctr"/>
            <a:r>
              <a:rPr lang="nl-NL" sz="2400">
                <a:solidFill>
                  <a:srgbClr val="86D2DE"/>
                </a:solidFill>
                <a:latin typeface="Kermit" panose="020F0503040000060003" pitchFamily="34" charset="0"/>
              </a:rPr>
              <a:t>Wat gebeurt er en waarom gebeurt dit?</a:t>
            </a:r>
          </a:p>
        </p:txBody>
      </p:sp>
      <p:sp>
        <p:nvSpPr>
          <p:cNvPr id="8" name="Tekstvak 7">
            <a:extLst>
              <a:ext uri="{FF2B5EF4-FFF2-40B4-BE49-F238E27FC236}">
                <a16:creationId xmlns:a16="http://schemas.microsoft.com/office/drawing/2014/main" id="{3A13AA5D-06C5-7DB9-B087-E153CDE860E8}"/>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spTree>
    <p:extLst>
      <p:ext uri="{BB962C8B-B14F-4D97-AF65-F5344CB8AC3E}">
        <p14:creationId xmlns:p14="http://schemas.microsoft.com/office/powerpoint/2010/main" val="3837223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0C3D6-5E0D-DC4B-DE34-2BF0AEB2956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49C997-31FD-8530-6455-1BC5CC4F5EB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8CCCAE7-9E03-26AA-320D-AC697C72F22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6E14143-29C5-7C05-1ED3-F3D5E2419F8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4998027-E997-255A-CDB7-DD16A40DA33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3D23F7A-622E-C0D5-2A33-DE993BCFB498}"/>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F72BCCA-D885-384A-A7A4-FC84F06FBBC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BABD07AF-A1D3-38D3-AF81-8B8C00974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95D94F23-ECEC-0E3C-39AD-041D7666F03F}"/>
              </a:ext>
            </a:extLst>
          </p:cNvPr>
          <p:cNvSpPr txBox="1"/>
          <p:nvPr/>
        </p:nvSpPr>
        <p:spPr>
          <a:xfrm>
            <a:off x="0" y="210591"/>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Onlinemedia 6" descr="LAAT JE ARMEN ZWEVEN - LICHAAMSTRUC">
            <a:hlinkClick r:id="" action="ppaction://media"/>
            <a:extLst>
              <a:ext uri="{FF2B5EF4-FFF2-40B4-BE49-F238E27FC236}">
                <a16:creationId xmlns:a16="http://schemas.microsoft.com/office/drawing/2014/main" id="{0140A012-8AC6-7905-9E8A-0681C82F475D}"/>
              </a:ext>
            </a:extLst>
          </p:cNvPr>
          <p:cNvPicPr>
            <a:picLocks noRot="1" noChangeAspect="1"/>
          </p:cNvPicPr>
          <p:nvPr>
            <a:videoFile r:link="rId1"/>
          </p:nvPr>
        </p:nvPicPr>
        <p:blipFill>
          <a:blip r:embed="rId5"/>
          <a:stretch>
            <a:fillRect/>
          </a:stretch>
        </p:blipFill>
        <p:spPr>
          <a:xfrm>
            <a:off x="1127036" y="795366"/>
            <a:ext cx="9937929" cy="5614930"/>
          </a:xfrm>
          <a:prstGeom prst="rect">
            <a:avLst/>
          </a:prstGeom>
        </p:spPr>
      </p:pic>
    </p:spTree>
    <p:extLst>
      <p:ext uri="{BB962C8B-B14F-4D97-AF65-F5344CB8AC3E}">
        <p14:creationId xmlns:p14="http://schemas.microsoft.com/office/powerpoint/2010/main" val="99440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DA88-F360-BF37-BFBC-B89314BDD33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38C443D-7D2B-2D14-BABE-2191A87C0BE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CF1A33F-261C-18ED-0406-C325B94B5C2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81A28569-4EFA-A9E1-D7FA-432084DC1ED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47D19E7-CA10-7308-7639-1EF2270E664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5CD60732-47DE-75D1-6DC1-979AE2D66649}"/>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AD0CEB37-B0DC-DCA6-2238-C2224935416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D11F3FD-7F7B-15A0-D9F7-CBF358774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8E5C76E5-2C1E-FC1F-05B6-3A901F0C6D65}"/>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327BA98F-7F4C-5F82-1D80-9FB36B9CFA40}"/>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BF5E682B-4526-E9BC-3EAE-AC73FA9EF614}"/>
              </a:ext>
            </a:extLst>
          </p:cNvPr>
          <p:cNvSpPr/>
          <p:nvPr/>
        </p:nvSpPr>
        <p:spPr>
          <a:xfrm>
            <a:off x="0" y="1839842"/>
            <a:ext cx="12192000" cy="4059765"/>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9">
            <a:extLst>
              <a:ext uri="{FF2B5EF4-FFF2-40B4-BE49-F238E27FC236}">
                <a16:creationId xmlns:a16="http://schemas.microsoft.com/office/drawing/2014/main" id="{A4A5AAFC-1536-C03E-0721-C525873422D9}"/>
              </a:ext>
            </a:extLst>
          </p:cNvPr>
          <p:cNvSpPr/>
          <p:nvPr/>
        </p:nvSpPr>
        <p:spPr>
          <a:xfrm>
            <a:off x="3028523" y="1510760"/>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Wat zijn spieren?</a:t>
            </a:r>
          </a:p>
        </p:txBody>
      </p:sp>
      <p:sp>
        <p:nvSpPr>
          <p:cNvPr id="11" name="Tekstvak 10">
            <a:extLst>
              <a:ext uri="{FF2B5EF4-FFF2-40B4-BE49-F238E27FC236}">
                <a16:creationId xmlns:a16="http://schemas.microsoft.com/office/drawing/2014/main" id="{BB20CE22-A56B-A98C-1677-DB37DB1534DB}"/>
              </a:ext>
            </a:extLst>
          </p:cNvPr>
          <p:cNvSpPr txBox="1"/>
          <p:nvPr/>
        </p:nvSpPr>
        <p:spPr>
          <a:xfrm>
            <a:off x="5897615" y="2621572"/>
            <a:ext cx="5817703" cy="2954655"/>
          </a:xfrm>
          <a:prstGeom prst="rect">
            <a:avLst/>
          </a:prstGeom>
          <a:noFill/>
        </p:spPr>
        <p:txBody>
          <a:bodyPr wrap="square" rtlCol="0">
            <a:spAutoFit/>
          </a:bodyPr>
          <a:lstStyle/>
          <a:p>
            <a:pPr algn="ctr"/>
            <a:r>
              <a:rPr lang="nl-NL" sz="2400">
                <a:latin typeface="Kermit" panose="020F0503040000060003" pitchFamily="34" charset="0"/>
              </a:rPr>
              <a:t>Spieren zijn speciale weefsels in je lichaam die kunnen </a:t>
            </a:r>
            <a:r>
              <a:rPr lang="nl-NL" sz="2400" b="1">
                <a:latin typeface="Kermit" panose="020F0503040000060003" pitchFamily="34" charset="0"/>
              </a:rPr>
              <a:t>samentrekken en ontspannen</a:t>
            </a:r>
            <a:r>
              <a:rPr lang="nl-NL" sz="2400">
                <a:latin typeface="Kermit" panose="020F0503040000060003" pitchFamily="34" charset="0"/>
              </a:rPr>
              <a:t>.</a:t>
            </a:r>
          </a:p>
          <a:p>
            <a:pPr algn="ctr"/>
            <a:endParaRPr lang="nl-NL" sz="2400">
              <a:latin typeface="Kermit" panose="020F0503040000060003" pitchFamily="34" charset="0"/>
            </a:endParaRPr>
          </a:p>
          <a:p>
            <a:pPr algn="ctr"/>
            <a:r>
              <a:rPr lang="nl-NL" sz="2400">
                <a:latin typeface="Kermit" panose="020F0503040000060003" pitchFamily="34" charset="0"/>
              </a:rPr>
              <a:t>Daardoor zorgen ze voor beweging: van je armen, benen, maar ook voor je hartslag en ademhaling.</a:t>
            </a:r>
          </a:p>
          <a:p>
            <a:pPr lvl="0" algn="ctr"/>
            <a:endParaRPr lang="nl-NL">
              <a:latin typeface="Kermit" panose="020F0503040000060003" pitchFamily="34" charset="0"/>
            </a:endParaRPr>
          </a:p>
        </p:txBody>
      </p:sp>
      <p:pic>
        <p:nvPicPr>
          <p:cNvPr id="14" name="Afbeelding 13" descr="Afbeelding met Dans, tekenfilm, kunst&#10;&#10;Door AI gegenereerde inhoud is mogelijk onjuist.">
            <a:extLst>
              <a:ext uri="{FF2B5EF4-FFF2-40B4-BE49-F238E27FC236}">
                <a16:creationId xmlns:a16="http://schemas.microsoft.com/office/drawing/2014/main" id="{A846A110-BEB4-1B0C-B9D2-B7B49EC90317}"/>
              </a:ext>
            </a:extLst>
          </p:cNvPr>
          <p:cNvPicPr>
            <a:picLocks noChangeAspect="1"/>
          </p:cNvPicPr>
          <p:nvPr/>
        </p:nvPicPr>
        <p:blipFill>
          <a:blip r:embed="rId4">
            <a:extLst>
              <a:ext uri="{28A0092B-C50C-407E-A947-70E740481C1C}">
                <a14:useLocalDpi xmlns:a14="http://schemas.microsoft.com/office/drawing/2010/main" val="0"/>
              </a:ext>
            </a:extLst>
          </a:blip>
          <a:srcRect r="46974"/>
          <a:stretch>
            <a:fillRect/>
          </a:stretch>
        </p:blipFill>
        <p:spPr>
          <a:xfrm flipH="1">
            <a:off x="0" y="-220250"/>
            <a:ext cx="6440555" cy="7508055"/>
          </a:xfrm>
          <a:prstGeom prst="rect">
            <a:avLst/>
          </a:prstGeom>
        </p:spPr>
      </p:pic>
    </p:spTree>
    <p:extLst>
      <p:ext uri="{BB962C8B-B14F-4D97-AF65-F5344CB8AC3E}">
        <p14:creationId xmlns:p14="http://schemas.microsoft.com/office/powerpoint/2010/main" val="189895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0A23-836A-3ECF-D9E5-77C7C1FA4C7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2097860-9825-DF4A-0FF1-9DC7E612439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C98B692-5785-161A-08A7-B449CEEFCD1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815923-735D-3622-5C5F-D278ABB0F8BF}"/>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1D8E949-01DC-5839-6BBA-86D21B8E84E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1378609-3B2D-A405-EBD3-E05E44AE03A8}"/>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C8774FA9-B33C-29DD-6019-FD5FE817C65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6DFACAD4-CE4A-297D-0B20-55818A443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5563D9FE-9D0F-327A-C9B0-ABD200E910D3}"/>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6186E39C-B7F0-4008-ABD8-35B116C11784}"/>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19C7C15A-71AF-ADC6-AA96-5AF524D1B664}"/>
              </a:ext>
            </a:extLst>
          </p:cNvPr>
          <p:cNvSpPr/>
          <p:nvPr/>
        </p:nvSpPr>
        <p:spPr>
          <a:xfrm>
            <a:off x="0" y="1393757"/>
            <a:ext cx="12192000" cy="4235649"/>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 name="Afbeelding 16" descr="Afbeelding met creativiteit, kunst, tekenfilm&#10;&#10;Door AI gegenereerde inhoud is mogelijk onjuist.">
            <a:extLst>
              <a:ext uri="{FF2B5EF4-FFF2-40B4-BE49-F238E27FC236}">
                <a16:creationId xmlns:a16="http://schemas.microsoft.com/office/drawing/2014/main" id="{D808AD76-DF4B-6DA8-4F76-513E4F692D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29026">
            <a:off x="9400647" y="4361686"/>
            <a:ext cx="3065559" cy="1724376"/>
          </a:xfrm>
          <a:prstGeom prst="rect">
            <a:avLst/>
          </a:prstGeom>
        </p:spPr>
      </p:pic>
      <p:pic>
        <p:nvPicPr>
          <p:cNvPr id="12" name="Afbeelding 11" descr="Afbeelding met hart&#10;&#10;Door AI gegenereerde inhoud is mogelijk onjuist.">
            <a:extLst>
              <a:ext uri="{FF2B5EF4-FFF2-40B4-BE49-F238E27FC236}">
                <a16:creationId xmlns:a16="http://schemas.microsoft.com/office/drawing/2014/main" id="{E4621603-9F4C-3148-21D8-920E177C3E00}"/>
              </a:ext>
            </a:extLst>
          </p:cNvPr>
          <p:cNvPicPr>
            <a:picLocks noChangeAspect="1"/>
          </p:cNvPicPr>
          <p:nvPr/>
        </p:nvPicPr>
        <p:blipFill>
          <a:blip r:embed="rId5">
            <a:extLst>
              <a:ext uri="{28A0092B-C50C-407E-A947-70E740481C1C}">
                <a14:useLocalDpi xmlns:a14="http://schemas.microsoft.com/office/drawing/2010/main" val="0"/>
              </a:ext>
            </a:extLst>
          </a:blip>
          <a:srcRect r="36557"/>
          <a:stretch>
            <a:fillRect/>
          </a:stretch>
        </p:blipFill>
        <p:spPr>
          <a:xfrm>
            <a:off x="8688440" y="1108998"/>
            <a:ext cx="3404046" cy="3018101"/>
          </a:xfrm>
          <a:prstGeom prst="rect">
            <a:avLst/>
          </a:prstGeom>
        </p:spPr>
      </p:pic>
      <p:sp>
        <p:nvSpPr>
          <p:cNvPr id="11" name="Tekstvak 10">
            <a:extLst>
              <a:ext uri="{FF2B5EF4-FFF2-40B4-BE49-F238E27FC236}">
                <a16:creationId xmlns:a16="http://schemas.microsoft.com/office/drawing/2014/main" id="{5E6362D4-B811-E3CA-3EDB-03DA53188F48}"/>
              </a:ext>
            </a:extLst>
          </p:cNvPr>
          <p:cNvSpPr txBox="1"/>
          <p:nvPr/>
        </p:nvSpPr>
        <p:spPr>
          <a:xfrm>
            <a:off x="188733" y="2240398"/>
            <a:ext cx="6705600" cy="3785652"/>
          </a:xfrm>
          <a:prstGeom prst="rect">
            <a:avLst/>
          </a:prstGeom>
          <a:noFill/>
        </p:spPr>
        <p:txBody>
          <a:bodyPr wrap="square" rtlCol="0">
            <a:spAutoFit/>
          </a:bodyPr>
          <a:lstStyle/>
          <a:p>
            <a:pPr algn="ctr"/>
            <a:r>
              <a:rPr lang="nl-NL" sz="2400">
                <a:latin typeface="Kermit" panose="020F0503040000060003" pitchFamily="34" charset="0"/>
              </a:rPr>
              <a:t>Er zijn drie soorten:</a:t>
            </a:r>
          </a:p>
          <a:p>
            <a:pPr algn="ctr"/>
            <a:r>
              <a:rPr lang="nl-NL" sz="2400" b="1">
                <a:latin typeface="Kermit" panose="020F0503040000060003" pitchFamily="34" charset="0"/>
              </a:rPr>
              <a:t>Skeletspieren</a:t>
            </a:r>
            <a:r>
              <a:rPr lang="nl-NL" sz="2400">
                <a:latin typeface="Kermit" panose="020F0503040000060003" pitchFamily="34" charset="0"/>
              </a:rPr>
              <a:t> → zitten vast aan je botten met pezen en zorgen dat je kunt bewegen.</a:t>
            </a:r>
          </a:p>
          <a:p>
            <a:pPr algn="ctr"/>
            <a:r>
              <a:rPr lang="nl-NL" sz="2400" b="1">
                <a:latin typeface="Kermit" panose="020F0503040000060003" pitchFamily="34" charset="0"/>
              </a:rPr>
              <a:t>Hartspier</a:t>
            </a:r>
            <a:r>
              <a:rPr lang="nl-NL" sz="2400">
                <a:latin typeface="Kermit" panose="020F0503040000060003" pitchFamily="34" charset="0"/>
              </a:rPr>
              <a:t> → werkt automatisch en pompt bloed door je lichaam.</a:t>
            </a:r>
          </a:p>
          <a:p>
            <a:pPr algn="ctr"/>
            <a:r>
              <a:rPr lang="nl-NL" sz="2400" b="1">
                <a:latin typeface="Kermit" panose="020F0503040000060003" pitchFamily="34" charset="0"/>
              </a:rPr>
              <a:t>Gladde spieren </a:t>
            </a:r>
            <a:r>
              <a:rPr lang="nl-NL" sz="2400">
                <a:latin typeface="Kermit" panose="020F0503040000060003" pitchFamily="34" charset="0"/>
              </a:rPr>
              <a:t>→ zitten in organen (zoals maag en darmen) en werken vanzelf, zonder dat je erover nadenkt.</a:t>
            </a:r>
          </a:p>
          <a:p>
            <a:pPr algn="ctr"/>
            <a:endParaRPr lang="nl-NL" sz="2400">
              <a:latin typeface="Kermit" panose="020F0503040000060003" pitchFamily="34" charset="0"/>
            </a:endParaRPr>
          </a:p>
          <a:p>
            <a:pPr lvl="0" algn="ctr"/>
            <a:endParaRPr lang="nl-NL" sz="2400">
              <a:latin typeface="Kermit" panose="020F0503040000060003" pitchFamily="34" charset="0"/>
            </a:endParaRPr>
          </a:p>
        </p:txBody>
      </p:sp>
      <p:pic>
        <p:nvPicPr>
          <p:cNvPr id="15" name="Afbeelding 14" descr="Afbeelding met clipart, Graphics, tekenfilm, illustratie&#10;&#10;Door AI gegenereerde inhoud is mogelijk onjuist.">
            <a:extLst>
              <a:ext uri="{FF2B5EF4-FFF2-40B4-BE49-F238E27FC236}">
                <a16:creationId xmlns:a16="http://schemas.microsoft.com/office/drawing/2014/main" id="{1F2E9D78-D471-E2EE-8475-E556F8EDF070}"/>
              </a:ext>
            </a:extLst>
          </p:cNvPr>
          <p:cNvPicPr>
            <a:picLocks noChangeAspect="1"/>
          </p:cNvPicPr>
          <p:nvPr/>
        </p:nvPicPr>
        <p:blipFill>
          <a:blip r:embed="rId6">
            <a:extLst>
              <a:ext uri="{28A0092B-C50C-407E-A947-70E740481C1C}">
                <a14:useLocalDpi xmlns:a14="http://schemas.microsoft.com/office/drawing/2010/main" val="0"/>
              </a:ext>
            </a:extLst>
          </a:blip>
          <a:srcRect r="50213"/>
          <a:stretch>
            <a:fillRect/>
          </a:stretch>
        </p:blipFill>
        <p:spPr>
          <a:xfrm>
            <a:off x="7164457" y="2066032"/>
            <a:ext cx="2558912" cy="2891098"/>
          </a:xfrm>
          <a:prstGeom prst="rect">
            <a:avLst/>
          </a:prstGeom>
        </p:spPr>
      </p:pic>
      <p:sp>
        <p:nvSpPr>
          <p:cNvPr id="10" name="Afgeronde rechthoek 9">
            <a:extLst>
              <a:ext uri="{FF2B5EF4-FFF2-40B4-BE49-F238E27FC236}">
                <a16:creationId xmlns:a16="http://schemas.microsoft.com/office/drawing/2014/main" id="{DC12C5ED-C005-01A6-1738-D9B576323495}"/>
              </a:ext>
            </a:extLst>
          </p:cNvPr>
          <p:cNvSpPr/>
          <p:nvPr/>
        </p:nvSpPr>
        <p:spPr>
          <a:xfrm>
            <a:off x="3161045" y="1099403"/>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Soorten spieren</a:t>
            </a:r>
          </a:p>
        </p:txBody>
      </p:sp>
    </p:spTree>
    <p:extLst>
      <p:ext uri="{BB962C8B-B14F-4D97-AF65-F5344CB8AC3E}">
        <p14:creationId xmlns:p14="http://schemas.microsoft.com/office/powerpoint/2010/main" val="503182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EC36C-7DFD-9F3C-5FE6-58A3F1ADA66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72B8020-2EFF-EBE3-27F1-B6C9121B915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85637D1-A85C-AD62-603E-2054DA2B78F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4384BD1-B4EE-222E-F848-1D6644DCD99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335CE8F-C02C-260F-7D42-D347C9EC7C0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9734FC87-6A7C-F985-AD71-ACD479420C72}"/>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B3293A63-7FCD-4F05-19C9-BBDFE7F3D10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DB83DCE-ED2A-A5E4-4404-A5988B1AF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142067E4-D4FA-BFDB-5B0D-F911469265F3}"/>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6DD20AE1-17FA-2539-D8EA-1051DC98324B}"/>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F68ADCA0-E1DA-A3D5-0312-E8761A90C5C0}"/>
              </a:ext>
            </a:extLst>
          </p:cNvPr>
          <p:cNvSpPr/>
          <p:nvPr/>
        </p:nvSpPr>
        <p:spPr>
          <a:xfrm>
            <a:off x="0" y="1550330"/>
            <a:ext cx="12192000" cy="4059765"/>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9">
            <a:extLst>
              <a:ext uri="{FF2B5EF4-FFF2-40B4-BE49-F238E27FC236}">
                <a16:creationId xmlns:a16="http://schemas.microsoft.com/office/drawing/2014/main" id="{960F7055-1CFB-376F-C145-BD691E07FB05}"/>
              </a:ext>
            </a:extLst>
          </p:cNvPr>
          <p:cNvSpPr/>
          <p:nvPr/>
        </p:nvSpPr>
        <p:spPr>
          <a:xfrm>
            <a:off x="3028523" y="1510760"/>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Spierparen</a:t>
            </a:r>
          </a:p>
        </p:txBody>
      </p:sp>
      <p:pic>
        <p:nvPicPr>
          <p:cNvPr id="12" name="Afbeelding 11" descr="Afbeelding met tekening, schets, illustratie, clipart&#10;&#10;Door AI gegenereerde inhoud is mogelijk onjuist.">
            <a:extLst>
              <a:ext uri="{FF2B5EF4-FFF2-40B4-BE49-F238E27FC236}">
                <a16:creationId xmlns:a16="http://schemas.microsoft.com/office/drawing/2014/main" id="{C6A14236-EA89-625E-C505-1D54C0E98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588" y="48200"/>
            <a:ext cx="11120363" cy="6255204"/>
          </a:xfrm>
          <a:prstGeom prst="rect">
            <a:avLst/>
          </a:prstGeom>
        </p:spPr>
      </p:pic>
      <p:sp>
        <p:nvSpPr>
          <p:cNvPr id="11" name="Tekstvak 10">
            <a:extLst>
              <a:ext uri="{FF2B5EF4-FFF2-40B4-BE49-F238E27FC236}">
                <a16:creationId xmlns:a16="http://schemas.microsoft.com/office/drawing/2014/main" id="{B58F274E-E0F4-BECB-D331-019831B3006C}"/>
              </a:ext>
            </a:extLst>
          </p:cNvPr>
          <p:cNvSpPr txBox="1"/>
          <p:nvPr/>
        </p:nvSpPr>
        <p:spPr>
          <a:xfrm>
            <a:off x="5897615" y="2621572"/>
            <a:ext cx="5817703" cy="2677656"/>
          </a:xfrm>
          <a:prstGeom prst="rect">
            <a:avLst/>
          </a:prstGeom>
          <a:noFill/>
        </p:spPr>
        <p:txBody>
          <a:bodyPr wrap="square" rtlCol="0">
            <a:spAutoFit/>
          </a:bodyPr>
          <a:lstStyle/>
          <a:p>
            <a:pPr algn="ctr"/>
            <a:r>
              <a:rPr lang="nl-NL" sz="2400">
                <a:latin typeface="Kermit" panose="020F0503040000060003" pitchFamily="34" charset="0"/>
              </a:rPr>
              <a:t>Veel spieren werken in tweetallen (buigspier en strekspier).</a:t>
            </a:r>
          </a:p>
          <a:p>
            <a:pPr algn="ctr"/>
            <a:endParaRPr lang="nl-NL" sz="2400">
              <a:latin typeface="Kermit" panose="020F0503040000060003" pitchFamily="34" charset="0"/>
            </a:endParaRPr>
          </a:p>
          <a:p>
            <a:pPr algn="ctr"/>
            <a:r>
              <a:rPr lang="nl-NL" sz="2400">
                <a:latin typeface="Kermit" panose="020F0503040000060003" pitchFamily="34" charset="0"/>
              </a:rPr>
              <a:t>Je </a:t>
            </a:r>
            <a:r>
              <a:rPr lang="nl-NL" sz="2400" b="1">
                <a:latin typeface="Kermit" panose="020F0503040000060003" pitchFamily="34" charset="0"/>
              </a:rPr>
              <a:t>biceps</a:t>
            </a:r>
            <a:r>
              <a:rPr lang="nl-NL" sz="2400">
                <a:latin typeface="Kermit" panose="020F0503040000060003" pitchFamily="34" charset="0"/>
              </a:rPr>
              <a:t> buigt je arm.</a:t>
            </a:r>
          </a:p>
          <a:p>
            <a:pPr algn="ctr"/>
            <a:r>
              <a:rPr lang="nl-NL" sz="2400">
                <a:latin typeface="Kermit" panose="020F0503040000060003" pitchFamily="34" charset="0"/>
              </a:rPr>
              <a:t>Je </a:t>
            </a:r>
            <a:r>
              <a:rPr lang="nl-NL" sz="2400" b="1" err="1">
                <a:latin typeface="Kermit" panose="020F0503040000060003" pitchFamily="34" charset="0"/>
              </a:rPr>
              <a:t>triceps</a:t>
            </a:r>
            <a:r>
              <a:rPr lang="nl-NL" sz="2400">
                <a:latin typeface="Kermit" panose="020F0503040000060003" pitchFamily="34" charset="0"/>
              </a:rPr>
              <a:t> strekt je arm.</a:t>
            </a:r>
          </a:p>
          <a:p>
            <a:pPr algn="ctr"/>
            <a:r>
              <a:rPr lang="nl-NL" sz="2400">
                <a:latin typeface="Kermit" panose="020F0503040000060003" pitchFamily="34" charset="0"/>
              </a:rPr>
              <a:t>Terwijl de ene spier samentrekt, ontspant de andere.</a:t>
            </a:r>
          </a:p>
        </p:txBody>
      </p:sp>
    </p:spTree>
    <p:extLst>
      <p:ext uri="{BB962C8B-B14F-4D97-AF65-F5344CB8AC3E}">
        <p14:creationId xmlns:p14="http://schemas.microsoft.com/office/powerpoint/2010/main" val="970865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2337C-49CB-4A1B-40A8-CB0D35D2839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4578D36-0340-6715-493C-E2F99FA0D69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EB6C2A5-7903-457B-E520-99E5A3F8284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9DF7325-057B-1E3C-C678-87AAC9CD9E6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BAB1E89-3206-61A5-DFA0-CDCB95FD5EF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5A1C5FA5-2C38-0F6D-0DAC-14C28BE3FFBD}"/>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F9277E98-88F9-CF8D-D447-579B47FFA1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251F03E-5E1B-655C-22DC-1184E1A53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F6706D99-9BD5-EB7E-704B-EE870990D074}"/>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DD563A34-C750-B4BB-6CAF-48DF4C042BFF}"/>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19E464BE-C6A1-C882-2573-E5F26ACF7BE1}"/>
              </a:ext>
            </a:extLst>
          </p:cNvPr>
          <p:cNvSpPr/>
          <p:nvPr/>
        </p:nvSpPr>
        <p:spPr>
          <a:xfrm>
            <a:off x="0" y="1393757"/>
            <a:ext cx="12192000" cy="4235649"/>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48E5176A-26DB-6E32-5570-6376F0697BA3}"/>
              </a:ext>
            </a:extLst>
          </p:cNvPr>
          <p:cNvSpPr txBox="1"/>
          <p:nvPr/>
        </p:nvSpPr>
        <p:spPr>
          <a:xfrm>
            <a:off x="188733" y="2240398"/>
            <a:ext cx="6705600" cy="3785652"/>
          </a:xfrm>
          <a:prstGeom prst="rect">
            <a:avLst/>
          </a:prstGeom>
          <a:noFill/>
        </p:spPr>
        <p:txBody>
          <a:bodyPr wrap="square" rtlCol="0">
            <a:spAutoFit/>
          </a:bodyPr>
          <a:lstStyle/>
          <a:p>
            <a:pPr algn="ctr"/>
            <a:r>
              <a:rPr lang="nl-NL" sz="2400">
                <a:latin typeface="Kermit" panose="020F0503040000060003" pitchFamily="34" charset="0"/>
              </a:rPr>
              <a:t>Spieren hebben </a:t>
            </a:r>
            <a:r>
              <a:rPr lang="nl-NL" sz="2400" b="1">
                <a:latin typeface="Kermit" panose="020F0503040000060003" pitchFamily="34" charset="0"/>
              </a:rPr>
              <a:t>zuurstof en voeding</a:t>
            </a:r>
            <a:r>
              <a:rPr lang="nl-NL" sz="2400">
                <a:latin typeface="Kermit" panose="020F0503040000060003" pitchFamily="34" charset="0"/>
              </a:rPr>
              <a:t> nodig om te kunnen werken.</a:t>
            </a:r>
          </a:p>
          <a:p>
            <a:pPr algn="ctr"/>
            <a:endParaRPr lang="nl-NL" sz="2400">
              <a:latin typeface="Kermit" panose="020F0503040000060003" pitchFamily="34" charset="0"/>
            </a:endParaRPr>
          </a:p>
          <a:p>
            <a:pPr algn="ctr"/>
            <a:r>
              <a:rPr lang="nl-NL" sz="2400">
                <a:latin typeface="Kermit" panose="020F0503040000060003" pitchFamily="34" charset="0"/>
              </a:rPr>
              <a:t>Dat krijgen ze via je bloed.</a:t>
            </a:r>
          </a:p>
          <a:p>
            <a:pPr algn="ctr"/>
            <a:endParaRPr lang="nl-NL" sz="2400">
              <a:latin typeface="Kermit" panose="020F0503040000060003" pitchFamily="34" charset="0"/>
            </a:endParaRPr>
          </a:p>
          <a:p>
            <a:pPr algn="ctr"/>
            <a:r>
              <a:rPr lang="nl-NL" sz="2400">
                <a:latin typeface="Kermit" panose="020F0503040000060003" pitchFamily="34" charset="0"/>
              </a:rPr>
              <a:t>Bij veel inspanning voel je soms verzuring of moeheid → dat komt omdat je spieren harder werken dan de zuurstof kan bijhouden.</a:t>
            </a:r>
          </a:p>
          <a:p>
            <a:pPr algn="ctr"/>
            <a:br>
              <a:rPr lang="nl-NL" sz="2400">
                <a:latin typeface="Kermit" panose="020F0503040000060003" pitchFamily="34" charset="0"/>
              </a:rPr>
            </a:br>
            <a:endParaRPr lang="nl-NL" sz="2400">
              <a:latin typeface="Kermit" panose="020F0503040000060003" pitchFamily="34" charset="0"/>
            </a:endParaRPr>
          </a:p>
        </p:txBody>
      </p:sp>
      <p:sp>
        <p:nvSpPr>
          <p:cNvPr id="10" name="Afgeronde rechthoek 9">
            <a:extLst>
              <a:ext uri="{FF2B5EF4-FFF2-40B4-BE49-F238E27FC236}">
                <a16:creationId xmlns:a16="http://schemas.microsoft.com/office/drawing/2014/main" id="{7492677E-1697-FF10-F512-E49FE12BC7F3}"/>
              </a:ext>
            </a:extLst>
          </p:cNvPr>
          <p:cNvSpPr/>
          <p:nvPr/>
        </p:nvSpPr>
        <p:spPr>
          <a:xfrm>
            <a:off x="3161045" y="1099403"/>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Spieren en energie</a:t>
            </a:r>
          </a:p>
        </p:txBody>
      </p:sp>
      <p:pic>
        <p:nvPicPr>
          <p:cNvPr id="16" name="Afbeelding 15" descr="Afbeelding met tekenfilm, tekening, clipart, kunst&#10;&#10;Door AI gegenereerde inhoud is mogelijk onjuist.">
            <a:extLst>
              <a:ext uri="{FF2B5EF4-FFF2-40B4-BE49-F238E27FC236}">
                <a16:creationId xmlns:a16="http://schemas.microsoft.com/office/drawing/2014/main" id="{1BD5F20F-D6CA-B392-DDAE-FBE9C8CF6BE1}"/>
              </a:ext>
            </a:extLst>
          </p:cNvPr>
          <p:cNvPicPr>
            <a:picLocks noChangeAspect="1"/>
          </p:cNvPicPr>
          <p:nvPr/>
        </p:nvPicPr>
        <p:blipFill>
          <a:blip r:embed="rId4">
            <a:extLst>
              <a:ext uri="{28A0092B-C50C-407E-A947-70E740481C1C}">
                <a14:useLocalDpi xmlns:a14="http://schemas.microsoft.com/office/drawing/2010/main" val="0"/>
              </a:ext>
            </a:extLst>
          </a:blip>
          <a:srcRect r="52941"/>
          <a:stretch>
            <a:fillRect/>
          </a:stretch>
        </p:blipFill>
        <p:spPr>
          <a:xfrm>
            <a:off x="9544934" y="776331"/>
            <a:ext cx="2855442" cy="3413146"/>
          </a:xfrm>
          <a:prstGeom prst="rect">
            <a:avLst/>
          </a:prstGeom>
        </p:spPr>
      </p:pic>
      <p:pic>
        <p:nvPicPr>
          <p:cNvPr id="13" name="Afbeelding 12" descr="Afbeelding met Menselijk gezicht, glimlach, Animatie, clipart&#10;&#10;Door AI gegenereerde inhoud is mogelijk onjuist.">
            <a:extLst>
              <a:ext uri="{FF2B5EF4-FFF2-40B4-BE49-F238E27FC236}">
                <a16:creationId xmlns:a16="http://schemas.microsoft.com/office/drawing/2014/main" id="{C5C775AB-B546-9C88-143D-05FBC2E42C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1084" y="2030023"/>
            <a:ext cx="7772400" cy="4371975"/>
          </a:xfrm>
          <a:prstGeom prst="rect">
            <a:avLst/>
          </a:prstGeom>
        </p:spPr>
      </p:pic>
    </p:spTree>
    <p:extLst>
      <p:ext uri="{BB962C8B-B14F-4D97-AF65-F5344CB8AC3E}">
        <p14:creationId xmlns:p14="http://schemas.microsoft.com/office/powerpoint/2010/main" val="4240270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D2729-8062-2BD0-3D13-0A365989B63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C291337-220A-7B53-E13C-29B80E7A8D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C1E70A1-21C5-7DD5-B167-D61429BBC67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3F06369-A39E-AB3F-48EB-6515D486838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A162D1C-53E2-B821-2521-5C787F9ECFD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639AB7D4-45A0-DDBF-AF9A-2EC661E8ACAF}"/>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214DA8CE-B3C3-5019-AFEC-9D1AD32EB61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6F68D1D1-E8CC-2BCB-F9B5-733403389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2F9F5BC3-C8B2-60EB-8E66-F2DB18BB6F19}"/>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67B984AB-BBE6-1C9F-0936-7C1C79CA4207}"/>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A495C316-FCC9-EFFB-78BC-A63E270C75A2}"/>
              </a:ext>
            </a:extLst>
          </p:cNvPr>
          <p:cNvSpPr/>
          <p:nvPr/>
        </p:nvSpPr>
        <p:spPr>
          <a:xfrm>
            <a:off x="0" y="1839842"/>
            <a:ext cx="12192000" cy="4059765"/>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944FAC81-A225-900C-AE7D-43ACF7507AF5}"/>
              </a:ext>
            </a:extLst>
          </p:cNvPr>
          <p:cNvSpPr txBox="1"/>
          <p:nvPr/>
        </p:nvSpPr>
        <p:spPr>
          <a:xfrm>
            <a:off x="5897615" y="2621572"/>
            <a:ext cx="5817703" cy="3046988"/>
          </a:xfrm>
          <a:prstGeom prst="rect">
            <a:avLst/>
          </a:prstGeom>
          <a:noFill/>
        </p:spPr>
        <p:txBody>
          <a:bodyPr wrap="square" rtlCol="0">
            <a:spAutoFit/>
          </a:bodyPr>
          <a:lstStyle/>
          <a:p>
            <a:pPr algn="ctr"/>
            <a:r>
              <a:rPr lang="nl-NL" sz="2400">
                <a:latin typeface="Kermit" panose="020F0503040000060003" pitchFamily="34" charset="0"/>
              </a:rPr>
              <a:t>Spieren worden sterker als je ze beweegt en traint.</a:t>
            </a:r>
          </a:p>
          <a:p>
            <a:pPr algn="ctr"/>
            <a:r>
              <a:rPr lang="nl-NL" sz="2400">
                <a:latin typeface="Kermit" panose="020F0503040000060003" pitchFamily="34" charset="0"/>
              </a:rPr>
              <a:t>Ze blijven soepel en gezond als je goed slaapt, eet en drinkt.</a:t>
            </a:r>
          </a:p>
          <a:p>
            <a:pPr algn="ctr"/>
            <a:endParaRPr lang="nl-NL" sz="2400">
              <a:latin typeface="Kermit" panose="020F0503040000060003" pitchFamily="34" charset="0"/>
            </a:endParaRPr>
          </a:p>
          <a:p>
            <a:pPr algn="ctr"/>
            <a:r>
              <a:rPr lang="nl-NL" sz="2400">
                <a:latin typeface="Kermit" panose="020F0503040000060003" pitchFamily="34" charset="0"/>
              </a:rPr>
              <a:t>Als je een spier overbelast of verkeerd gebruikt, kun je een spierpijn of blessure krijgen.</a:t>
            </a:r>
          </a:p>
        </p:txBody>
      </p:sp>
      <p:pic>
        <p:nvPicPr>
          <p:cNvPr id="16" name="Afbeelding 15" descr="Afbeelding met fruit, Natuurlijke voeding, appel, banaan&#10;&#10;Door AI gegenereerde inhoud is mogelijk onjuist.">
            <a:extLst>
              <a:ext uri="{FF2B5EF4-FFF2-40B4-BE49-F238E27FC236}">
                <a16:creationId xmlns:a16="http://schemas.microsoft.com/office/drawing/2014/main" id="{38DD9062-E830-ACD8-DE96-3157D647AAA1}"/>
              </a:ext>
            </a:extLst>
          </p:cNvPr>
          <p:cNvPicPr>
            <a:picLocks noChangeAspect="1"/>
          </p:cNvPicPr>
          <p:nvPr/>
        </p:nvPicPr>
        <p:blipFill>
          <a:blip r:embed="rId4">
            <a:alphaModFix amt="31000"/>
            <a:extLst>
              <a:ext uri="{28A0092B-C50C-407E-A947-70E740481C1C}">
                <a14:useLocalDpi xmlns:a14="http://schemas.microsoft.com/office/drawing/2010/main" val="0"/>
              </a:ext>
            </a:extLst>
          </a:blip>
          <a:srcRect r="40324"/>
          <a:stretch>
            <a:fillRect/>
          </a:stretch>
        </p:blipFill>
        <p:spPr>
          <a:xfrm>
            <a:off x="1285461" y="1450622"/>
            <a:ext cx="5194852" cy="4896612"/>
          </a:xfrm>
          <a:prstGeom prst="rect">
            <a:avLst/>
          </a:prstGeom>
        </p:spPr>
      </p:pic>
      <p:pic>
        <p:nvPicPr>
          <p:cNvPr id="13" name="Afbeelding 12" descr="Afbeelding met schets, illustratie, tekening, tekenfilm&#10;&#10;Door AI gegenereerde inhoud is mogelijk onjuist.">
            <a:extLst>
              <a:ext uri="{FF2B5EF4-FFF2-40B4-BE49-F238E27FC236}">
                <a16:creationId xmlns:a16="http://schemas.microsoft.com/office/drawing/2014/main" id="{52FA151F-F68E-07A8-12B3-271524775D16}"/>
              </a:ext>
            </a:extLst>
          </p:cNvPr>
          <p:cNvPicPr>
            <a:picLocks noChangeAspect="1"/>
          </p:cNvPicPr>
          <p:nvPr/>
        </p:nvPicPr>
        <p:blipFill>
          <a:blip r:embed="rId5">
            <a:extLst>
              <a:ext uri="{28A0092B-C50C-407E-A947-70E740481C1C}">
                <a14:useLocalDpi xmlns:a14="http://schemas.microsoft.com/office/drawing/2010/main" val="0"/>
              </a:ext>
            </a:extLst>
          </a:blip>
          <a:srcRect l="-1" r="52820"/>
          <a:stretch>
            <a:fillRect/>
          </a:stretch>
        </p:blipFill>
        <p:spPr>
          <a:xfrm>
            <a:off x="489935" y="2621572"/>
            <a:ext cx="2876118" cy="4371975"/>
          </a:xfrm>
          <a:prstGeom prst="rect">
            <a:avLst/>
          </a:prstGeom>
        </p:spPr>
      </p:pic>
      <p:pic>
        <p:nvPicPr>
          <p:cNvPr id="18" name="Afbeelding 17" descr="Afbeelding met tekening, clipart, illustratie, Tekenfilm&#10;&#10;Door AI gegenereerde inhoud is mogelijk onjuist.">
            <a:extLst>
              <a:ext uri="{FF2B5EF4-FFF2-40B4-BE49-F238E27FC236}">
                <a16:creationId xmlns:a16="http://schemas.microsoft.com/office/drawing/2014/main" id="{F6B13AA0-0F41-CEEC-39ED-8D0352B3A9EB}"/>
              </a:ext>
            </a:extLst>
          </p:cNvPr>
          <p:cNvPicPr>
            <a:picLocks noChangeAspect="1"/>
          </p:cNvPicPr>
          <p:nvPr/>
        </p:nvPicPr>
        <p:blipFill>
          <a:blip r:embed="rId6">
            <a:extLst>
              <a:ext uri="{28A0092B-C50C-407E-A947-70E740481C1C}">
                <a14:useLocalDpi xmlns:a14="http://schemas.microsoft.com/office/drawing/2010/main" val="0"/>
              </a:ext>
            </a:extLst>
          </a:blip>
          <a:srcRect r="56692"/>
          <a:stretch>
            <a:fillRect/>
          </a:stretch>
        </p:blipFill>
        <p:spPr>
          <a:xfrm>
            <a:off x="4316909" y="4928726"/>
            <a:ext cx="1580706" cy="2053089"/>
          </a:xfrm>
          <a:prstGeom prst="rect">
            <a:avLst/>
          </a:prstGeom>
        </p:spPr>
      </p:pic>
      <p:sp>
        <p:nvSpPr>
          <p:cNvPr id="10" name="Afgeronde rechthoek 9">
            <a:extLst>
              <a:ext uri="{FF2B5EF4-FFF2-40B4-BE49-F238E27FC236}">
                <a16:creationId xmlns:a16="http://schemas.microsoft.com/office/drawing/2014/main" id="{AEC58F7B-CD57-0DB9-FFF7-109EBFA95E58}"/>
              </a:ext>
            </a:extLst>
          </p:cNvPr>
          <p:cNvSpPr/>
          <p:nvPr/>
        </p:nvSpPr>
        <p:spPr>
          <a:xfrm>
            <a:off x="2495422" y="1510760"/>
            <a:ext cx="7201156"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Gezondheid en spieren</a:t>
            </a:r>
          </a:p>
        </p:txBody>
      </p:sp>
    </p:spTree>
    <p:extLst>
      <p:ext uri="{BB962C8B-B14F-4D97-AF65-F5344CB8AC3E}">
        <p14:creationId xmlns:p14="http://schemas.microsoft.com/office/powerpoint/2010/main" val="3171995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sp>
        <p:nvSpPr>
          <p:cNvPr id="9" name="Tekstvak 8">
            <a:extLst>
              <a:ext uri="{FF2B5EF4-FFF2-40B4-BE49-F238E27FC236}">
                <a16:creationId xmlns:a16="http://schemas.microsoft.com/office/drawing/2014/main" id="{765A55B6-DF1B-23C3-CF46-3DBAD613D033}"/>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pic>
        <p:nvPicPr>
          <p:cNvPr id="13" name="Onlinemedia 12" descr="Bot">
            <a:hlinkClick r:id="" action="ppaction://media"/>
            <a:extLst>
              <a:ext uri="{FF2B5EF4-FFF2-40B4-BE49-F238E27FC236}">
                <a16:creationId xmlns:a16="http://schemas.microsoft.com/office/drawing/2014/main" id="{2D441FD9-F736-C48E-31B5-040410FC429E}"/>
              </a:ext>
            </a:extLst>
          </p:cNvPr>
          <p:cNvPicPr>
            <a:picLocks noRot="1" noChangeAspect="1"/>
          </p:cNvPicPr>
          <p:nvPr>
            <a:videoFile r:link="rId1"/>
          </p:nvPr>
        </p:nvPicPr>
        <p:blipFill>
          <a:blip r:embed="rId4"/>
          <a:stretch>
            <a:fillRect/>
          </a:stretch>
        </p:blipFill>
        <p:spPr>
          <a:xfrm>
            <a:off x="1240831" y="940102"/>
            <a:ext cx="9710339" cy="5486341"/>
          </a:xfrm>
          <a:prstGeom prst="rect">
            <a:avLst/>
          </a:prstGeom>
        </p:spPr>
      </p:pic>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6845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70B1-6908-B7C1-B607-2851808D6BDE}"/>
            </a:ext>
          </a:extLst>
        </p:cNvPr>
        <p:cNvGrpSpPr/>
        <p:nvPr/>
      </p:nvGrpSpPr>
      <p:grpSpPr>
        <a:xfrm>
          <a:off x="0" y="0"/>
          <a:ext cx="0" cy="0"/>
          <a:chOff x="0" y="0"/>
          <a:chExt cx="0" cy="0"/>
        </a:xfrm>
      </p:grpSpPr>
      <p:pic>
        <p:nvPicPr>
          <p:cNvPr id="11" name="Afbeelding 10" descr="Afbeelding met schedel, schets, bot, tekening&#10;&#10;Door AI gegenereerde inhoud is mogelijk onjuist.">
            <a:extLst>
              <a:ext uri="{FF2B5EF4-FFF2-40B4-BE49-F238E27FC236}">
                <a16:creationId xmlns:a16="http://schemas.microsoft.com/office/drawing/2014/main" id="{01FB8983-4DE0-800D-929F-0F2C0D5FF071}"/>
              </a:ext>
            </a:extLst>
          </p:cNvPr>
          <p:cNvPicPr>
            <a:picLocks noChangeAspect="1"/>
          </p:cNvPicPr>
          <p:nvPr/>
        </p:nvPicPr>
        <p:blipFill>
          <a:blip r:embed="rId3">
            <a:alphaModFix amt="26000"/>
            <a:extLst>
              <a:ext uri="{28A0092B-C50C-407E-A947-70E740481C1C}">
                <a14:useLocalDpi xmlns:a14="http://schemas.microsoft.com/office/drawing/2010/main" val="0"/>
              </a:ext>
            </a:extLst>
          </a:blip>
          <a:srcRect b="15996"/>
          <a:stretch>
            <a:fillRect/>
          </a:stretch>
        </p:blipFill>
        <p:spPr>
          <a:xfrm>
            <a:off x="29936" y="301081"/>
            <a:ext cx="13876498" cy="6556919"/>
          </a:xfrm>
          <a:prstGeom prst="rect">
            <a:avLst/>
          </a:prstGeom>
        </p:spPr>
      </p:pic>
      <p:sp>
        <p:nvSpPr>
          <p:cNvPr id="74753" name="Rectangle 3">
            <a:extLst>
              <a:ext uri="{FF2B5EF4-FFF2-40B4-BE49-F238E27FC236}">
                <a16:creationId xmlns:a16="http://schemas.microsoft.com/office/drawing/2014/main" id="{AC6DFF86-A3CD-9C71-7CBD-A4FBB0613F5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F97E275-79DA-998B-8670-0DB4DA284D8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7448378-221C-78F4-A0C5-2D75CDA648C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DA235A4-6EB7-94E3-06E1-90EF5745C88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BB5A9A67-5DE5-70C9-2E5D-DBB26737D8CE}"/>
              </a:ext>
            </a:extLst>
          </p:cNvPr>
          <p:cNvPicPr/>
          <p:nvPr/>
        </p:nvPicPr>
        <p:blipFill>
          <a:blip r:embed="rId4">
            <a:extLst>
              <a:ext uri="{28A0092B-C50C-407E-A947-70E740481C1C}">
                <a14:useLocalDpi xmlns:a14="http://schemas.microsoft.com/office/drawing/2010/main" val="0"/>
              </a:ext>
            </a:extLst>
          </a:blip>
          <a:srcRect/>
          <a:stretch/>
        </p:blipFill>
        <p:spPr bwMode="auto">
          <a:xfrm>
            <a:off x="10576264" y="322848"/>
            <a:ext cx="1831694" cy="1773801"/>
          </a:xfrm>
          <a:prstGeom prst="rect">
            <a:avLst/>
          </a:prstGeom>
          <a:noFill/>
          <a:ln>
            <a:noFill/>
          </a:ln>
        </p:spPr>
      </p:pic>
      <p:sp>
        <p:nvSpPr>
          <p:cNvPr id="2" name="Tekstvak 1">
            <a:extLst>
              <a:ext uri="{FF2B5EF4-FFF2-40B4-BE49-F238E27FC236}">
                <a16:creationId xmlns:a16="http://schemas.microsoft.com/office/drawing/2014/main" id="{5F63B13C-BDF2-824B-A214-56524F3BA96E}"/>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6C378DEA-69A6-3E0D-0BC6-9BF7F962CCB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A2E0FBE4-714F-68D4-347F-BCC54B9EE0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3B85279E-0CDC-7010-B90B-BED1A41850F4}"/>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sp>
        <p:nvSpPr>
          <p:cNvPr id="6" name="Tekstvak 5">
            <a:extLst>
              <a:ext uri="{FF2B5EF4-FFF2-40B4-BE49-F238E27FC236}">
                <a16:creationId xmlns:a16="http://schemas.microsoft.com/office/drawing/2014/main" id="{D8ED6054-8726-44F9-220F-6E504C7D2F59}"/>
              </a:ext>
            </a:extLst>
          </p:cNvPr>
          <p:cNvSpPr txBox="1"/>
          <p:nvPr/>
        </p:nvSpPr>
        <p:spPr>
          <a:xfrm>
            <a:off x="1268896" y="1431549"/>
            <a:ext cx="9654209" cy="4401205"/>
          </a:xfrm>
          <a:prstGeom prst="rect">
            <a:avLst/>
          </a:prstGeom>
          <a:noFill/>
        </p:spPr>
        <p:txBody>
          <a:bodyPr wrap="square" rtlCol="0">
            <a:spAutoFit/>
          </a:bodyPr>
          <a:lstStyle/>
          <a:p>
            <a:pPr algn="ctr"/>
            <a:r>
              <a:rPr lang="nl-NL" sz="2800" b="1">
                <a:latin typeface="Kermit" panose="020F0503040000060003" pitchFamily="34" charset="0"/>
              </a:rPr>
              <a:t>Vul in viertallen een coöperatief vragenblad in.</a:t>
            </a:r>
          </a:p>
          <a:p>
            <a:pPr algn="ctr"/>
            <a:endParaRPr lang="nl-NL" sz="2800" b="1">
              <a:latin typeface="Kermit" panose="020F0503040000060003" pitchFamily="34" charset="0"/>
            </a:endParaRPr>
          </a:p>
          <a:p>
            <a:pPr algn="ctr"/>
            <a:r>
              <a:rPr lang="nl-NL" sz="2800" b="1">
                <a:latin typeface="Kermit" panose="020F0503040000060003" pitchFamily="34" charset="0"/>
              </a:rPr>
              <a:t>Eerst beantwoord iedereen voor zichzelf een van de vragen.</a:t>
            </a:r>
          </a:p>
          <a:p>
            <a:pPr algn="ctr"/>
            <a:endParaRPr lang="nl-NL" sz="2800" b="1">
              <a:latin typeface="Kermit" panose="020F0503040000060003" pitchFamily="34" charset="0"/>
            </a:endParaRPr>
          </a:p>
          <a:p>
            <a:pPr algn="ctr"/>
            <a:r>
              <a:rPr lang="nl-NL" sz="2800" b="1">
                <a:latin typeface="Kermit" panose="020F0503040000060003" pitchFamily="34" charset="0"/>
              </a:rPr>
              <a:t>Daarna draaien jullie door en kijken of jullie nog aanvullingen hebben.</a:t>
            </a:r>
          </a:p>
          <a:p>
            <a:pPr algn="ctr"/>
            <a:endParaRPr lang="nl-NL" sz="2800" b="1">
              <a:latin typeface="Kermit" panose="020F0503040000060003" pitchFamily="34" charset="0"/>
            </a:endParaRPr>
          </a:p>
          <a:p>
            <a:pPr algn="ctr"/>
            <a:r>
              <a:rPr lang="nl-NL" sz="2800" b="1">
                <a:latin typeface="Kermit" panose="020F0503040000060003" pitchFamily="34" charset="0"/>
              </a:rPr>
              <a:t>Bedenk met z’n vieren de beste samenvatting over botten.</a:t>
            </a:r>
          </a:p>
        </p:txBody>
      </p:sp>
    </p:spTree>
    <p:extLst>
      <p:ext uri="{BB962C8B-B14F-4D97-AF65-F5344CB8AC3E}">
        <p14:creationId xmlns:p14="http://schemas.microsoft.com/office/powerpoint/2010/main" val="2033077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DF04E-7AA8-3CC8-B634-EC2A21448DF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10A25F6-9572-920C-9AAE-A769DB0AE42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E1D9EE8-5409-5E28-5B63-B4ACC1F94D0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D2B2948-B29E-4ADF-7E3B-BC07D653AA3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0D51869-9A04-18FC-2CC8-2DA645730E1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D88B7517-B2CF-396D-6B2D-1B04E289FDF9}"/>
              </a:ext>
            </a:extLst>
          </p:cNvPr>
          <p:cNvPicPr/>
          <p:nvPr/>
        </p:nvPicPr>
        <p:blipFill>
          <a:blip r:embed="rId3">
            <a:extLst>
              <a:ext uri="{28A0092B-C50C-407E-A947-70E740481C1C}">
                <a14:useLocalDpi xmlns:a14="http://schemas.microsoft.com/office/drawing/2010/main" val="0"/>
              </a:ext>
            </a:extLst>
          </a:blip>
          <a:srcRect/>
          <a:stretch/>
        </p:blipFill>
        <p:spPr bwMode="auto">
          <a:xfrm>
            <a:off x="10576264" y="322848"/>
            <a:ext cx="1831694" cy="1773801"/>
          </a:xfrm>
          <a:prstGeom prst="rect">
            <a:avLst/>
          </a:prstGeom>
          <a:noFill/>
          <a:ln>
            <a:noFill/>
          </a:ln>
        </p:spPr>
      </p:pic>
      <p:sp>
        <p:nvSpPr>
          <p:cNvPr id="2" name="Tekstvak 1">
            <a:extLst>
              <a:ext uri="{FF2B5EF4-FFF2-40B4-BE49-F238E27FC236}">
                <a16:creationId xmlns:a16="http://schemas.microsoft.com/office/drawing/2014/main" id="{20759F7C-0EB9-8088-A635-04345B3C602B}"/>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B168676D-88AC-C13B-D1F9-DCAD2A574820}"/>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FDF8479-6FD0-2044-1A14-0136443C4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9744ACE5-6394-A621-A7AD-A0A84F06CAFF}"/>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pic>
        <p:nvPicPr>
          <p:cNvPr id="10" name="Afbeelding 9" descr="Afbeelding met schermopname, Symmetrie, plein, kunst&#10;&#10;Door AI gegenereerde inhoud is mogelijk onjuist.">
            <a:extLst>
              <a:ext uri="{FF2B5EF4-FFF2-40B4-BE49-F238E27FC236}">
                <a16:creationId xmlns:a16="http://schemas.microsoft.com/office/drawing/2014/main" id="{DBC46174-4ACF-F746-516C-475C4D8E3C7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247846" y="885856"/>
            <a:ext cx="9696309" cy="5454174"/>
          </a:xfrm>
          <a:prstGeom prst="rect">
            <a:avLst/>
          </a:prstGeom>
        </p:spPr>
      </p:pic>
      <p:sp>
        <p:nvSpPr>
          <p:cNvPr id="12" name="Tekstvak 11">
            <a:extLst>
              <a:ext uri="{FF2B5EF4-FFF2-40B4-BE49-F238E27FC236}">
                <a16:creationId xmlns:a16="http://schemas.microsoft.com/office/drawing/2014/main" id="{81D155F2-ED45-8A67-BB9A-7DDA75624B47}"/>
              </a:ext>
            </a:extLst>
          </p:cNvPr>
          <p:cNvSpPr txBox="1"/>
          <p:nvPr/>
        </p:nvSpPr>
        <p:spPr>
          <a:xfrm>
            <a:off x="5086653" y="1742534"/>
            <a:ext cx="2111668" cy="369332"/>
          </a:xfrm>
          <a:prstGeom prst="rect">
            <a:avLst/>
          </a:prstGeom>
          <a:noFill/>
        </p:spPr>
        <p:txBody>
          <a:bodyPr wrap="none" rtlCol="0">
            <a:spAutoFit/>
          </a:bodyPr>
          <a:lstStyle/>
          <a:p>
            <a:r>
              <a:rPr lang="nl-NL">
                <a:latin typeface="Kermit" panose="020F0503040000060003" pitchFamily="34" charset="0"/>
              </a:rPr>
              <a:t>Wat is een skelet?</a:t>
            </a:r>
          </a:p>
        </p:txBody>
      </p:sp>
      <p:sp>
        <p:nvSpPr>
          <p:cNvPr id="13" name="Tekstvak 12">
            <a:extLst>
              <a:ext uri="{FF2B5EF4-FFF2-40B4-BE49-F238E27FC236}">
                <a16:creationId xmlns:a16="http://schemas.microsoft.com/office/drawing/2014/main" id="{F01F5C2E-43C0-05B9-2558-92D0A87E3700}"/>
              </a:ext>
            </a:extLst>
          </p:cNvPr>
          <p:cNvSpPr txBox="1"/>
          <p:nvPr/>
        </p:nvSpPr>
        <p:spPr>
          <a:xfrm>
            <a:off x="4315608" y="5224851"/>
            <a:ext cx="3653757" cy="369332"/>
          </a:xfrm>
          <a:prstGeom prst="rect">
            <a:avLst/>
          </a:prstGeom>
          <a:noFill/>
        </p:spPr>
        <p:txBody>
          <a:bodyPr wrap="none" rtlCol="0">
            <a:spAutoFit/>
          </a:bodyPr>
          <a:lstStyle/>
          <a:p>
            <a:r>
              <a:rPr lang="nl-NL">
                <a:latin typeface="Kermit" panose="020F0503040000060003" pitchFamily="34" charset="0"/>
              </a:rPr>
              <a:t>Wat zijn de functies van botten?</a:t>
            </a:r>
          </a:p>
        </p:txBody>
      </p:sp>
      <p:sp>
        <p:nvSpPr>
          <p:cNvPr id="14" name="Tekstvak 13">
            <a:extLst>
              <a:ext uri="{FF2B5EF4-FFF2-40B4-BE49-F238E27FC236}">
                <a16:creationId xmlns:a16="http://schemas.microsoft.com/office/drawing/2014/main" id="{9B04183A-6F09-8F78-1D1D-CC1454E1A148}"/>
              </a:ext>
            </a:extLst>
          </p:cNvPr>
          <p:cNvSpPr txBox="1"/>
          <p:nvPr/>
        </p:nvSpPr>
        <p:spPr>
          <a:xfrm>
            <a:off x="2100076" y="3042047"/>
            <a:ext cx="1897479" cy="1200329"/>
          </a:xfrm>
          <a:prstGeom prst="rect">
            <a:avLst/>
          </a:prstGeom>
          <a:noFill/>
        </p:spPr>
        <p:txBody>
          <a:bodyPr wrap="square" rtlCol="0">
            <a:spAutoFit/>
          </a:bodyPr>
          <a:lstStyle/>
          <a:p>
            <a:pPr algn="ctr"/>
            <a:r>
              <a:rPr lang="nl-NL">
                <a:latin typeface="Kermit" panose="020F0503040000060003" pitchFamily="34" charset="0"/>
              </a:rPr>
              <a:t>Noem drie belangrijke botten: wat doen ze?</a:t>
            </a:r>
          </a:p>
        </p:txBody>
      </p:sp>
      <p:sp>
        <p:nvSpPr>
          <p:cNvPr id="15" name="Tekstvak 14">
            <a:extLst>
              <a:ext uri="{FF2B5EF4-FFF2-40B4-BE49-F238E27FC236}">
                <a16:creationId xmlns:a16="http://schemas.microsoft.com/office/drawing/2014/main" id="{91119FCB-89D2-7783-3AC9-8D4F1164623E}"/>
              </a:ext>
            </a:extLst>
          </p:cNvPr>
          <p:cNvSpPr txBox="1"/>
          <p:nvPr/>
        </p:nvSpPr>
        <p:spPr>
          <a:xfrm>
            <a:off x="8194445" y="3042047"/>
            <a:ext cx="1897479" cy="1200329"/>
          </a:xfrm>
          <a:prstGeom prst="rect">
            <a:avLst/>
          </a:prstGeom>
          <a:noFill/>
        </p:spPr>
        <p:txBody>
          <a:bodyPr wrap="square" rtlCol="0">
            <a:spAutoFit/>
          </a:bodyPr>
          <a:lstStyle/>
          <a:p>
            <a:pPr algn="ctr"/>
            <a:r>
              <a:rPr lang="nl-NL">
                <a:latin typeface="Kermit" panose="020F0503040000060003" pitchFamily="34" charset="0"/>
              </a:rPr>
              <a:t>Wat zou er gebeuren als je geen skelet had?</a:t>
            </a:r>
          </a:p>
        </p:txBody>
      </p:sp>
      <p:sp>
        <p:nvSpPr>
          <p:cNvPr id="16" name="Tekstvak 15">
            <a:extLst>
              <a:ext uri="{FF2B5EF4-FFF2-40B4-BE49-F238E27FC236}">
                <a16:creationId xmlns:a16="http://schemas.microsoft.com/office/drawing/2014/main" id="{15D612A7-2D0D-A87D-5B75-ACCE5713F4A0}"/>
              </a:ext>
            </a:extLst>
          </p:cNvPr>
          <p:cNvSpPr txBox="1"/>
          <p:nvPr/>
        </p:nvSpPr>
        <p:spPr>
          <a:xfrm>
            <a:off x="5247851" y="3391525"/>
            <a:ext cx="1696298" cy="369332"/>
          </a:xfrm>
          <a:prstGeom prst="rect">
            <a:avLst/>
          </a:prstGeom>
          <a:noFill/>
        </p:spPr>
        <p:txBody>
          <a:bodyPr wrap="none" rtlCol="0">
            <a:spAutoFit/>
          </a:bodyPr>
          <a:lstStyle/>
          <a:p>
            <a:r>
              <a:rPr lang="nl-NL">
                <a:latin typeface="Kermit" panose="020F0503040000060003" pitchFamily="34" charset="0"/>
              </a:rPr>
              <a:t>Samenvatting</a:t>
            </a:r>
          </a:p>
        </p:txBody>
      </p:sp>
    </p:spTree>
    <p:extLst>
      <p:ext uri="{BB962C8B-B14F-4D97-AF65-F5344CB8AC3E}">
        <p14:creationId xmlns:p14="http://schemas.microsoft.com/office/powerpoint/2010/main" val="1969880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pic>
        <p:nvPicPr>
          <p:cNvPr id="15" name="Afbeelding 14">
            <a:extLst>
              <a:ext uri="{FF2B5EF4-FFF2-40B4-BE49-F238E27FC236}">
                <a16:creationId xmlns:a16="http://schemas.microsoft.com/office/drawing/2014/main" id="{972F5634-60D6-410D-D45B-CC6682F1692B}"/>
              </a:ext>
            </a:extLst>
          </p:cNvPr>
          <p:cNvPicPr/>
          <p:nvPr/>
        </p:nvPicPr>
        <p:blipFill>
          <a:blip r:embed="rId3">
            <a:extLst>
              <a:ext uri="{28A0092B-C50C-407E-A947-70E740481C1C}">
                <a14:useLocalDpi xmlns:a14="http://schemas.microsoft.com/office/drawing/2010/main" val="0"/>
              </a:ext>
            </a:extLst>
          </a:blip>
          <a:srcRect/>
          <a:stretch/>
        </p:blipFill>
        <p:spPr bwMode="auto">
          <a:xfrm>
            <a:off x="7957963" y="1960327"/>
            <a:ext cx="881236" cy="699067"/>
          </a:xfrm>
          <a:prstGeom prst="rect">
            <a:avLst/>
          </a:prstGeom>
          <a:noFill/>
          <a:ln>
            <a:noFill/>
          </a:ln>
        </p:spPr>
      </p:pic>
      <p:pic>
        <p:nvPicPr>
          <p:cNvPr id="16" name="Afbeelding 15">
            <a:extLst>
              <a:ext uri="{FF2B5EF4-FFF2-40B4-BE49-F238E27FC236}">
                <a16:creationId xmlns:a16="http://schemas.microsoft.com/office/drawing/2014/main" id="{C9FA8A86-134B-6019-ABBA-5AFFB4BF1B52}"/>
              </a:ext>
            </a:extLst>
          </p:cNvPr>
          <p:cNvPicPr/>
          <p:nvPr/>
        </p:nvPicPr>
        <p:blipFill>
          <a:blip r:embed="rId4">
            <a:extLst>
              <a:ext uri="{28A0092B-C50C-407E-A947-70E740481C1C}">
                <a14:useLocalDpi xmlns:a14="http://schemas.microsoft.com/office/drawing/2010/main" val="0"/>
              </a:ext>
            </a:extLst>
          </a:blip>
          <a:srcRect/>
          <a:stretch/>
        </p:blipFill>
        <p:spPr bwMode="auto">
          <a:xfrm>
            <a:off x="8031553" y="2777289"/>
            <a:ext cx="807646" cy="650656"/>
          </a:xfrm>
          <a:prstGeom prst="rect">
            <a:avLst/>
          </a:prstGeom>
          <a:noFill/>
          <a:ln>
            <a:noFill/>
          </a:ln>
        </p:spPr>
      </p:pic>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1D4CE082-A079-B5CF-C937-C5D5AAAF249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EA9278BE-67B8-ED5F-8026-D5426B2B8DE2}"/>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AD6B934B-5A3B-9CB7-304E-8C3EFAD20F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A4CF91D-4EFA-89FC-480A-F445EC5AB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CBDE3452-D047-9314-7AB3-16754F67A10F}"/>
              </a:ext>
            </a:extLst>
          </p:cNvPr>
          <p:cNvSpPr>
            <a:spLocks noChangeArrowheads="1"/>
          </p:cNvSpPr>
          <p:nvPr/>
        </p:nvSpPr>
        <p:spPr bwMode="auto">
          <a:xfrm>
            <a:off x="282891" y="316018"/>
            <a:ext cx="1098797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a:effectLst/>
                <a:latin typeface="Kermit" panose="020F0503040000060003" pitchFamily="34" charset="0"/>
                <a:ea typeface="Times New Roman" panose="02020603050405020304" pitchFamily="18" charset="0"/>
              </a:rPr>
              <a:t>Werkvorm: </a:t>
            </a:r>
            <a:endParaRPr lang="nl-NL" sz="20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Maak een kartonnen hand die echt kan bewegen met rietjes en touwtjes. De kartonnen hand stelt de botten voor, de rietjes de pezen en de touwtjes de spieren. Door aan de touwtjes te trekken, zie je hoe botten en spieren samenwerken om beweging mogelijk te maken.</a:t>
            </a:r>
          </a:p>
          <a:p>
            <a:pPr marL="342900" indent="-342900">
              <a:buFont typeface="Arial" panose="020B0604020202020204" pitchFamily="34" charset="0"/>
              <a:buChar char="•"/>
            </a:pPr>
            <a:r>
              <a:rPr lang="nl-NL" sz="2000">
                <a:latin typeface="Kermit"/>
                <a:ea typeface="Times New Roman" panose="02020603050405020304" pitchFamily="18" charset="0"/>
              </a:rPr>
              <a:t>Je werkt alleen.</a:t>
            </a:r>
            <a:endParaRPr lang="nl-NL" sz="2000">
              <a:effectLst/>
              <a:latin typeface="Kermit" panose="020F0503040000060003" pitchFamily="34" charset="0"/>
              <a:ea typeface="Times New Roman" panose="02020603050405020304" pitchFamily="18" charset="0"/>
            </a:endParaRPr>
          </a:p>
          <a:p>
            <a:endParaRPr lang="nl-NL" sz="2000">
              <a:effectLst/>
              <a:latin typeface="Kermit" panose="020F0503040000060003" pitchFamily="34" charset="0"/>
              <a:ea typeface="Times New Roman" panose="02020603050405020304" pitchFamily="18" charset="0"/>
            </a:endParaRPr>
          </a:p>
          <a:p>
            <a:r>
              <a:rPr lang="nl-NL" sz="20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mijn kartonnen hand netjes uitgeknipt.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rietjes op de juiste plekken geplakt.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touwtjes door de rietjes gedaan en goed vastgemaakt.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getest of mijn hand echt beweegt als ik aan de touwtjes trek.</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uitgelegd welke delen botten zijn en welke delen spieren voorstellen. </a:t>
            </a:r>
          </a:p>
          <a:p>
            <a:endParaRPr lang="nl-NL" sz="2000">
              <a:latin typeface="Kermit" panose="020F0503040000060003" pitchFamily="34" charset="0"/>
              <a:ea typeface="Times New Roman" panose="02020603050405020304" pitchFamily="18" charset="0"/>
            </a:endParaRPr>
          </a:p>
          <a:p>
            <a:r>
              <a:rPr lang="nl-NL" sz="2000" b="1">
                <a:effectLst/>
                <a:latin typeface="Kermit" panose="020F0503040000060003" pitchFamily="34" charset="0"/>
                <a:ea typeface="Times New Roman" panose="02020603050405020304" pitchFamily="18" charset="0"/>
              </a:rPr>
              <a:t>Klaar-/verdiepingsopdracht</a:t>
            </a:r>
            <a:r>
              <a:rPr lang="nl-NL" sz="2000" b="1">
                <a:latin typeface="Kermit" panose="020F0503040000060003" pitchFamily="34" charset="0"/>
                <a:ea typeface="Times New Roman" panose="02020603050405020304" pitchFamily="18" charset="0"/>
              </a:rPr>
              <a:t>en:</a:t>
            </a:r>
          </a:p>
          <a:p>
            <a:pPr marL="457200" indent="-457200">
              <a:buFont typeface="+mj-lt"/>
              <a:buAutoNum type="arabicPeriod"/>
            </a:pPr>
            <a:r>
              <a:rPr lang="nl-NL" sz="2000">
                <a:latin typeface="Kermit" panose="020F0503040000060003" pitchFamily="34" charset="0"/>
              </a:rPr>
              <a:t>Verander de lengte of spanning van de touwtjes en onderzoek wat dat doet met de beweging.</a:t>
            </a:r>
          </a:p>
          <a:p>
            <a:pPr marL="457200" indent="-457200">
              <a:buFont typeface="+mj-lt"/>
              <a:buAutoNum type="arabicPeriod"/>
            </a:pPr>
            <a:r>
              <a:rPr lang="nl-NL" sz="2000">
                <a:latin typeface="Kermit" panose="020F0503040000060003" pitchFamily="34" charset="0"/>
              </a:rPr>
              <a:t>Ontwerp een verbeterde versie van de hand, bijvoorbeeld met een beweegbare pols of een buigbare duim.</a:t>
            </a:r>
            <a:endParaRPr kumimoji="0" lang="nl-NL" altLang="nl-NL" sz="1800" b="0" i="0" u="none" strike="noStrike" cap="none" normalizeH="0" baseline="0">
              <a:ln>
                <a:noFill/>
              </a:ln>
              <a:solidFill>
                <a:schemeClr val="tx1"/>
              </a:solidFill>
              <a:effectLst/>
              <a:latin typeface="Arial" panose="020B0604020202020204" pitchFamily="34" charset="0"/>
            </a:endParaRPr>
          </a:p>
        </p:txBody>
      </p:sp>
      <p:sp>
        <p:nvSpPr>
          <p:cNvPr id="8" name="Tekstvak 7">
            <a:extLst>
              <a:ext uri="{FF2B5EF4-FFF2-40B4-BE49-F238E27FC236}">
                <a16:creationId xmlns:a16="http://schemas.microsoft.com/office/drawing/2014/main" id="{F099E3E1-17EF-A11D-9E13-6E71B39B5829}"/>
              </a:ext>
            </a:extLst>
          </p:cNvPr>
          <p:cNvSpPr txBox="1"/>
          <p:nvPr/>
        </p:nvSpPr>
        <p:spPr>
          <a:xfrm>
            <a:off x="8604322" y="1969916"/>
            <a:ext cx="3587680" cy="584775"/>
          </a:xfrm>
          <a:prstGeom prst="rect">
            <a:avLst/>
          </a:prstGeom>
          <a:noFill/>
        </p:spPr>
        <p:txBody>
          <a:bodyPr wrap="square">
            <a:spAutoFit/>
          </a:bodyPr>
          <a:lstStyle/>
          <a:p>
            <a:r>
              <a:rPr lang="nl-NL" sz="1600" b="0" i="0" u="none" strike="noStrike">
                <a:solidFill>
                  <a:srgbClr val="86D2DE"/>
                </a:solidFill>
                <a:effectLst/>
                <a:latin typeface="Kermit" panose="020F0503040000060003" pitchFamily="34" charset="0"/>
              </a:rPr>
              <a:t>Hoe lijkt dit model op je echte hand en hoe verschilt het?</a:t>
            </a:r>
            <a:endParaRPr lang="nl-NL" sz="1600">
              <a:solidFill>
                <a:srgbClr val="86D2DE"/>
              </a:solidFill>
              <a:latin typeface="Kermit" panose="020F0503040000060003" pitchFamily="34" charset="0"/>
            </a:endParaRPr>
          </a:p>
        </p:txBody>
      </p:sp>
      <p:sp>
        <p:nvSpPr>
          <p:cNvPr id="11" name="Tekstvak 10">
            <a:extLst>
              <a:ext uri="{FF2B5EF4-FFF2-40B4-BE49-F238E27FC236}">
                <a16:creationId xmlns:a16="http://schemas.microsoft.com/office/drawing/2014/main" id="{23C3E680-0451-0C46-718E-F980825FF7F4}"/>
              </a:ext>
            </a:extLst>
          </p:cNvPr>
          <p:cNvSpPr txBox="1"/>
          <p:nvPr/>
        </p:nvSpPr>
        <p:spPr>
          <a:xfrm>
            <a:off x="8604322" y="2764097"/>
            <a:ext cx="3587680" cy="830997"/>
          </a:xfrm>
          <a:prstGeom prst="rect">
            <a:avLst/>
          </a:prstGeom>
          <a:noFill/>
        </p:spPr>
        <p:txBody>
          <a:bodyPr wrap="square">
            <a:spAutoFit/>
          </a:bodyPr>
          <a:lstStyle/>
          <a:p>
            <a:r>
              <a:rPr lang="nl-NL" sz="1600" b="0" i="0" u="none" strike="noStrike">
                <a:solidFill>
                  <a:srgbClr val="6C3E59"/>
                </a:solidFill>
                <a:effectLst/>
                <a:latin typeface="Kermit" panose="020F0503040000060003" pitchFamily="34" charset="0"/>
              </a:rPr>
              <a:t>Hoe zou jij het model aanpassen zodat het nog meer lijkt op een echte hand?</a:t>
            </a:r>
            <a:endParaRPr lang="nl-NL" sz="1600">
              <a:solidFill>
                <a:srgbClr val="6C3E59"/>
              </a:solidFill>
              <a:latin typeface="Kermit" panose="020F0503040000060003" pitchFamily="34" charset="0"/>
            </a:endParaRPr>
          </a:p>
        </p:txBody>
      </p:sp>
      <p:sp>
        <p:nvSpPr>
          <p:cNvPr id="17" name="Tekstvak 16">
            <a:extLst>
              <a:ext uri="{FF2B5EF4-FFF2-40B4-BE49-F238E27FC236}">
                <a16:creationId xmlns:a16="http://schemas.microsoft.com/office/drawing/2014/main" id="{C781C887-0CB0-EE5F-E560-32B19A9964C1}"/>
              </a:ext>
            </a:extLst>
          </p:cNvPr>
          <p:cNvSpPr txBox="1"/>
          <p:nvPr/>
        </p:nvSpPr>
        <p:spPr>
          <a:xfrm>
            <a:off x="14967" y="147759"/>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Bewegende handen</a:t>
            </a:r>
          </a:p>
        </p:txBody>
      </p:sp>
    </p:spTree>
    <p:extLst>
      <p:ext uri="{BB962C8B-B14F-4D97-AF65-F5344CB8AC3E}">
        <p14:creationId xmlns:p14="http://schemas.microsoft.com/office/powerpoint/2010/main" val="1182989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B9035-E866-B464-4E80-735282896013}"/>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F353E2-29C3-D036-754D-AFF3350D390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821A609-CA7E-E68E-0EF2-5A7206020B8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3EAAFF4-4C78-0D9D-A346-B997EC03E13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0349717F-DFC5-60E7-FC63-A9A82A0A548A}"/>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0C4D6D99-49BE-130D-B7D3-74B1747D9C8C}"/>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E082EA8F-8F50-76A2-8330-9D3542E25FB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705B9A5-EF2B-6438-3D16-736859934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3" name="Afbeelding 2">
            <a:extLst>
              <a:ext uri="{FF2B5EF4-FFF2-40B4-BE49-F238E27FC236}">
                <a16:creationId xmlns:a16="http://schemas.microsoft.com/office/drawing/2014/main" id="{A929437A-F328-0C5E-FA41-516C4F988770}"/>
              </a:ext>
            </a:extLst>
          </p:cNvPr>
          <p:cNvPicPr>
            <a:picLocks noChangeAspect="1"/>
          </p:cNvPicPr>
          <p:nvPr/>
        </p:nvPicPr>
        <p:blipFill>
          <a:blip r:embed="rId4"/>
          <a:stretch>
            <a:fillRect/>
          </a:stretch>
        </p:blipFill>
        <p:spPr>
          <a:xfrm>
            <a:off x="2884536" y="1245419"/>
            <a:ext cx="3012681" cy="4780994"/>
          </a:xfrm>
          <a:prstGeom prst="rect">
            <a:avLst/>
          </a:prstGeom>
        </p:spPr>
      </p:pic>
      <p:pic>
        <p:nvPicPr>
          <p:cNvPr id="10" name="Afbeelding 9" descr="Afbeelding met tekst, hand, kunst&#10;&#10;Door AI gegenereerde inhoud is mogelijk onjuist.">
            <a:extLst>
              <a:ext uri="{FF2B5EF4-FFF2-40B4-BE49-F238E27FC236}">
                <a16:creationId xmlns:a16="http://schemas.microsoft.com/office/drawing/2014/main" id="{0B1115D7-974D-B079-9079-BAD00132B545}"/>
              </a:ext>
            </a:extLst>
          </p:cNvPr>
          <p:cNvPicPr>
            <a:picLocks noChangeAspect="1"/>
          </p:cNvPicPr>
          <p:nvPr/>
        </p:nvPicPr>
        <p:blipFill>
          <a:blip r:embed="rId5">
            <a:extLst>
              <a:ext uri="{28A0092B-C50C-407E-A947-70E740481C1C}">
                <a14:useLocalDpi xmlns:a14="http://schemas.microsoft.com/office/drawing/2010/main" val="0"/>
              </a:ext>
            </a:extLst>
          </a:blip>
          <a:srcRect b="23115"/>
          <a:stretch>
            <a:fillRect/>
          </a:stretch>
        </p:blipFill>
        <p:spPr>
          <a:xfrm>
            <a:off x="6348618" y="1245418"/>
            <a:ext cx="3498998" cy="4780994"/>
          </a:xfrm>
          <a:prstGeom prst="rect">
            <a:avLst/>
          </a:prstGeom>
        </p:spPr>
      </p:pic>
      <p:sp>
        <p:nvSpPr>
          <p:cNvPr id="12" name="Tekstvak 11">
            <a:extLst>
              <a:ext uri="{FF2B5EF4-FFF2-40B4-BE49-F238E27FC236}">
                <a16:creationId xmlns:a16="http://schemas.microsoft.com/office/drawing/2014/main" id="{58A32399-C064-7FE3-8724-DE58B599E132}"/>
              </a:ext>
            </a:extLst>
          </p:cNvPr>
          <p:cNvSpPr txBox="1"/>
          <p:nvPr/>
        </p:nvSpPr>
        <p:spPr>
          <a:xfrm>
            <a:off x="0" y="7957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Bewegende handen</a:t>
            </a:r>
          </a:p>
        </p:txBody>
      </p:sp>
    </p:spTree>
    <p:extLst>
      <p:ext uri="{BB962C8B-B14F-4D97-AF65-F5344CB8AC3E}">
        <p14:creationId xmlns:p14="http://schemas.microsoft.com/office/powerpoint/2010/main" val="4171397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14" name="Afbeelding 13" descr="Afbeelding met tekening, schets, illustratie, clipart&#10;&#10;Door AI gegenereerde inhoud is mogelijk onjuist.">
            <a:extLst>
              <a:ext uri="{FF2B5EF4-FFF2-40B4-BE49-F238E27FC236}">
                <a16:creationId xmlns:a16="http://schemas.microsoft.com/office/drawing/2014/main" id="{470B8ABE-EE60-13C7-E360-80B2E76A9B19}"/>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r="46291"/>
          <a:stretch>
            <a:fillRect/>
          </a:stretch>
        </p:blipFill>
        <p:spPr>
          <a:xfrm flipH="1">
            <a:off x="6399851" y="500894"/>
            <a:ext cx="5792149" cy="6589194"/>
          </a:xfrm>
          <a:prstGeom prst="rect">
            <a:avLst/>
          </a:prstGeom>
        </p:spPr>
      </p:pic>
      <p:pic>
        <p:nvPicPr>
          <p:cNvPr id="11" name="Afbeelding 10" descr="Afbeelding met clipart, kunst, ontwerp&#10;&#10;Door AI gegenereerde inhoud is mogelijk onjuist.">
            <a:extLst>
              <a:ext uri="{FF2B5EF4-FFF2-40B4-BE49-F238E27FC236}">
                <a16:creationId xmlns:a16="http://schemas.microsoft.com/office/drawing/2014/main" id="{0D8B0795-42FD-2EF3-66D5-0078293E0577}"/>
              </a:ext>
            </a:extLst>
          </p:cNvPr>
          <p:cNvPicPr>
            <a:picLocks noChangeAspect="1"/>
          </p:cNvPicPr>
          <p:nvPr/>
        </p:nvPicPr>
        <p:blipFill>
          <a:blip r:embed="rId3">
            <a:alphaModFix amt="12000"/>
            <a:extLst>
              <a:ext uri="{28A0092B-C50C-407E-A947-70E740481C1C}">
                <a14:useLocalDpi xmlns:a14="http://schemas.microsoft.com/office/drawing/2010/main" val="0"/>
              </a:ext>
            </a:extLst>
          </a:blip>
          <a:stretch>
            <a:fillRect/>
          </a:stretch>
        </p:blipFill>
        <p:spPr>
          <a:xfrm rot="20597454">
            <a:off x="-777183" y="802123"/>
            <a:ext cx="7772400" cy="4371975"/>
          </a:xfrm>
          <a:prstGeom prst="rect">
            <a:avLst/>
          </a:prstGeom>
        </p:spPr>
      </p:pic>
      <p:sp>
        <p:nvSpPr>
          <p:cNvPr id="74753" name="Rectangle 3">
            <a:extLst>
              <a:ext uri="{FF2B5EF4-FFF2-40B4-BE49-F238E27FC236}">
                <a16:creationId xmlns:a16="http://schemas.microsoft.com/office/drawing/2014/main" id="{A369A254-6F6E-0C6C-355C-9A72AFFF95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6D2BBEB-37B2-C119-C8C6-158DF3C4C77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E7E9449-8CB3-330C-F04A-9CEA32F2B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7752F311-B72F-E575-9C3A-974BF5E443B1}"/>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5E5BE010-B6CF-DA77-9D63-E618B7F68B4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27226E7-121D-25F1-50B8-9BD2160D0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8DC7EE2C-93F6-4BFC-D368-EC5E44FEAB35}"/>
              </a:ext>
            </a:extLst>
          </p:cNvPr>
          <p:cNvSpPr txBox="1"/>
          <p:nvPr/>
        </p:nvSpPr>
        <p:spPr>
          <a:xfrm>
            <a:off x="1815022" y="1309476"/>
            <a:ext cx="8414657" cy="1200329"/>
          </a:xfrm>
          <a:prstGeom prst="rect">
            <a:avLst/>
          </a:prstGeom>
          <a:noFill/>
        </p:spPr>
        <p:txBody>
          <a:bodyPr wrap="square" rtlCol="0">
            <a:spAutoFit/>
          </a:bodyPr>
          <a:lstStyle/>
          <a:p>
            <a:pPr algn="ctr"/>
            <a:r>
              <a:rPr lang="nl-NL" sz="2400">
                <a:latin typeface="Kermit" panose="020F0503040000060003" pitchFamily="34" charset="0"/>
              </a:rPr>
              <a:t>Beschrijf een bot of een spier aan een andere leerling. </a:t>
            </a:r>
          </a:p>
          <a:p>
            <a:pPr algn="ctr"/>
            <a:endParaRPr lang="nl-NL" sz="2400">
              <a:latin typeface="Kermit" panose="020F0503040000060003" pitchFamily="34" charset="0"/>
            </a:endParaRPr>
          </a:p>
          <a:p>
            <a:pPr algn="ctr"/>
            <a:r>
              <a:rPr lang="nl-NL" sz="2400">
                <a:latin typeface="Kermit" panose="020F0503040000060003" pitchFamily="34" charset="0"/>
              </a:rPr>
              <a:t>De ander raadt welk bot of spier jij hebt omschreven. </a:t>
            </a:r>
          </a:p>
        </p:txBody>
      </p:sp>
      <p:sp>
        <p:nvSpPr>
          <p:cNvPr id="7" name="Tekstvak 6">
            <a:extLst>
              <a:ext uri="{FF2B5EF4-FFF2-40B4-BE49-F238E27FC236}">
                <a16:creationId xmlns:a16="http://schemas.microsoft.com/office/drawing/2014/main" id="{71DEDAD4-9975-5FC8-1437-02932E04EB8D}"/>
              </a:ext>
            </a:extLst>
          </p:cNvPr>
          <p:cNvSpPr txBox="1"/>
          <p:nvPr/>
        </p:nvSpPr>
        <p:spPr>
          <a:xfrm>
            <a:off x="0" y="388747"/>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het bot of de spier</a:t>
            </a:r>
          </a:p>
        </p:txBody>
      </p:sp>
      <p:pic>
        <p:nvPicPr>
          <p:cNvPr id="9" name="Afbeelding 8" descr="Afbeelding met Graphics, clipart&#10;&#10;Door AI gegenereerde inhoud is mogelijk onjuist.">
            <a:extLst>
              <a:ext uri="{FF2B5EF4-FFF2-40B4-BE49-F238E27FC236}">
                <a16:creationId xmlns:a16="http://schemas.microsoft.com/office/drawing/2014/main" id="{B6858AE5-F1D1-1354-B96E-E34657D95C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6951" y="3680944"/>
            <a:ext cx="5792149" cy="3258084"/>
          </a:xfrm>
          <a:prstGeom prst="rect">
            <a:avLst/>
          </a:prstGeom>
        </p:spPr>
      </p:pic>
    </p:spTree>
    <p:extLst>
      <p:ext uri="{BB962C8B-B14F-4D97-AF65-F5344CB8AC3E}">
        <p14:creationId xmlns:p14="http://schemas.microsoft.com/office/powerpoint/2010/main" val="1948480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45BF7-217C-01BC-B495-511B6F640A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A48ED4F-0CC3-3C5A-678F-BFE33A1D4199}"/>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F6419F2C-90DF-C516-BD91-C7D492573CA6}"/>
              </a:ext>
            </a:extLst>
          </p:cNvPr>
          <p:cNvGraphicFramePr>
            <a:graphicFrameLocks noGrp="1"/>
          </p:cNvGraphicFramePr>
          <p:nvPr>
            <p:extLst>
              <p:ext uri="{D42A27DB-BD31-4B8C-83A1-F6EECF244321}">
                <p14:modId xmlns:p14="http://schemas.microsoft.com/office/powerpoint/2010/main" val="2989334073"/>
              </p:ext>
            </p:extLst>
          </p:nvPr>
        </p:nvGraphicFramePr>
        <p:xfrm>
          <a:off x="250372" y="840801"/>
          <a:ext cx="11805332" cy="5878081"/>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937408">
                <a:tc>
                  <a:txBody>
                    <a:bodyPr/>
                    <a:lstStyle/>
                    <a:p>
                      <a:pPr>
                        <a:defRPr/>
                      </a:pPr>
                      <a:r>
                        <a:rPr lang="nl-NL" sz="1300" b="1" dirty="0">
                          <a:solidFill>
                            <a:srgbClr val="E16C7F"/>
                          </a:solidFill>
                          <a:latin typeface="Kermit"/>
                        </a:rPr>
                        <a:t>Kennis:	</a:t>
                      </a:r>
                    </a:p>
                    <a:p>
                      <a:pPr>
                        <a:defRPr/>
                      </a:pPr>
                      <a:r>
                        <a:rPr lang="nl-NL" sz="1300" b="1" dirty="0">
                          <a:solidFill>
                            <a:schemeClr val="tx1">
                              <a:lumMod val="65000"/>
                              <a:lumOff val="35000"/>
                            </a:schemeClr>
                          </a:solidFill>
                          <a:latin typeface="Kermit"/>
                        </a:rPr>
                        <a:t>"Ik heb een brede algemene ontwikkeling</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kennis maken met de wereld om je heen</a:t>
                      </a:r>
                    </a:p>
                    <a:p>
                      <a:pPr>
                        <a:defRPr/>
                      </a:pPr>
                      <a:endParaRPr lang="nl-NL" sz="1300">
                        <a:latin typeface="Kermit" panose="020F0503040000060003" pitchFamily="34" charset="0"/>
                        <a:cs typeface="American Typewriter"/>
                      </a:endParaRPr>
                    </a:p>
                  </a:txBody>
                  <a:tcPr/>
                </a:tc>
                <a:tc>
                  <a:txBody>
                    <a:bodyPr/>
                    <a:lstStyle/>
                    <a:p>
                      <a:pPr marL="285750" marR="0" lvl="0" indent="-285750" algn="l" rtl="0" eaLnBrk="1" fontAlgn="base" latinLnBrk="0" hangingPunct="1">
                        <a:lnSpc>
                          <a:spcPct val="100000"/>
                        </a:lnSpc>
                        <a:buClrTx/>
                        <a:buSzTx/>
                        <a:buFont typeface="Arial" panose="020B0604020202020204" pitchFamily="34" charset="0"/>
                        <a:buChar char="•"/>
                      </a:pPr>
                      <a:r>
                        <a:rPr lang="nl-NL" sz="1300" b="0" i="0" kern="1200" dirty="0">
                          <a:solidFill>
                            <a:schemeClr val="tx1"/>
                          </a:solidFill>
                          <a:effectLst/>
                          <a:latin typeface="Kermit"/>
                          <a:ea typeface="+mn-ea"/>
                          <a:cs typeface="+mn-cs"/>
                        </a:rPr>
                        <a:t>Ik weet wat botten en spieren zijn en op welke plek ze in het skelet zitten</a:t>
                      </a:r>
                    </a:p>
                    <a:p>
                      <a:pPr marL="285750" marR="0" indent="-285750" algn="l" rtl="0" eaLnBrk="1" fontAlgn="base" latinLnBrk="0" hangingPunct="1">
                        <a:lnSpc>
                          <a:spcPct val="100000"/>
                        </a:lnSpc>
                        <a:spcBef>
                          <a:spcPts val="0"/>
                        </a:spcBef>
                        <a:spcAft>
                          <a:spcPts val="0"/>
                        </a:spcAft>
                        <a:buSzTx/>
                        <a:buFont typeface="Arial" panose="020B0604020202020204" pitchFamily="34" charset="0"/>
                        <a:buChar char="•"/>
                      </a:pPr>
                      <a:r>
                        <a:rPr lang="nl-NL" sz="1300" b="0" i="0" kern="1200">
                          <a:solidFill>
                            <a:schemeClr val="tx1"/>
                          </a:solidFill>
                          <a:effectLst/>
                          <a:latin typeface="Kermit"/>
                          <a:ea typeface="+mn-ea"/>
                          <a:cs typeface="+mn-cs"/>
                        </a:rPr>
                        <a:t>Ik kan vertellen welke functies het skelet heeft, zoals stevigheid geven, beschermen en bewegen mogelijk maken.</a:t>
                      </a:r>
                    </a:p>
                    <a:p>
                      <a:pPr marL="285750" marR="0" lvl="0" indent="-285750" algn="l">
                        <a:lnSpc>
                          <a:spcPct val="100000"/>
                        </a:lnSpc>
                        <a:spcBef>
                          <a:spcPts val="0"/>
                        </a:spcBef>
                        <a:spcAft>
                          <a:spcPts val="0"/>
                        </a:spcAft>
                        <a:buSzTx/>
                        <a:buFont typeface="Arial" panose="020B0604020202020204" pitchFamily="34" charset="0"/>
                        <a:buChar char="•"/>
                      </a:pPr>
                      <a:r>
                        <a:rPr lang="nl-NL" sz="1300" b="0" i="0" kern="1200" dirty="0">
                          <a:solidFill>
                            <a:schemeClr val="tx1"/>
                          </a:solidFill>
                          <a:effectLst/>
                          <a:latin typeface="Kermit"/>
                          <a:ea typeface="+mn-ea"/>
                          <a:cs typeface="+mn-cs"/>
                        </a:rPr>
                        <a:t>Ik kan de drie soorten spieren benoemen: skeletspieren, de hartspier en gladde spieren.</a:t>
                      </a:r>
                      <a:endParaRPr lang="nl-NL" dirty="0"/>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300" b="0" i="0" kern="1200" dirty="0">
                          <a:solidFill>
                            <a:schemeClr val="tx1"/>
                          </a:solidFill>
                          <a:effectLst/>
                          <a:latin typeface="Kermit"/>
                          <a:ea typeface="+mn-ea"/>
                          <a:cs typeface="+mn-cs"/>
                        </a:rPr>
                        <a:t>Ik kan uitleggen hoe spierparen samenwerken bij bewegen, bijvoorbeeld bij het buigen en strekken van je arm.</a:t>
                      </a:r>
                    </a:p>
                    <a:p>
                      <a:pPr marL="285750" marR="0" lvl="0" indent="-285750" algn="l">
                        <a:lnSpc>
                          <a:spcPct val="100000"/>
                        </a:lnSpc>
                        <a:spcBef>
                          <a:spcPts val="0"/>
                        </a:spcBef>
                        <a:spcAft>
                          <a:spcPts val="0"/>
                        </a:spcAft>
                        <a:buClrTx/>
                        <a:buSzTx/>
                        <a:buFont typeface="Arial" panose="020B0604020202020204" pitchFamily="34" charset="0"/>
                        <a:buChar char="•"/>
                      </a:pPr>
                      <a:r>
                        <a:rPr lang="nl-NL" sz="1300" b="0" i="0" kern="1200" dirty="0">
                          <a:solidFill>
                            <a:schemeClr val="tx1"/>
                          </a:solidFill>
                          <a:effectLst/>
                          <a:latin typeface="Kermit"/>
                          <a:ea typeface="+mn-ea"/>
                          <a:cs typeface="+mn-cs"/>
                        </a:rPr>
                        <a:t>Ik weet wat je kunt doen om botten en spieren gezond en sterk te houden, zoals bewegen, gezond eten en voldoende rust nemen.</a:t>
                      </a:r>
                    </a:p>
                  </a:txBody>
                  <a:tcPr/>
                </a:tc>
                <a:extLst>
                  <a:ext uri="{0D108BD9-81ED-4DB2-BD59-A6C34878D82A}">
                    <a16:rowId xmlns:a16="http://schemas.microsoft.com/office/drawing/2014/main" val="2464076590"/>
                  </a:ext>
                </a:extLst>
              </a:tr>
              <a:tr h="1937408">
                <a:tc>
                  <a:txBody>
                    <a:bodyPr/>
                    <a:lstStyle/>
                    <a:p>
                      <a:pPr>
                        <a:defRPr/>
                      </a:pPr>
                      <a:r>
                        <a:rPr lang="nl-NL" sz="1300" b="1" dirty="0">
                          <a:solidFill>
                            <a:srgbClr val="E16C7F"/>
                          </a:solidFill>
                          <a:latin typeface="Kermit"/>
                        </a:rPr>
                        <a:t>Inzicht: (Denkbubbels)</a:t>
                      </a:r>
                    </a:p>
                    <a:p>
                      <a:pPr>
                        <a:defRPr/>
                      </a:pPr>
                      <a:r>
                        <a:rPr lang="nl-NL" sz="1300" b="1" dirty="0">
                          <a:solidFill>
                            <a:schemeClr val="tx1">
                              <a:lumMod val="65000"/>
                              <a:lumOff val="35000"/>
                            </a:schemeClr>
                          </a:solidFill>
                          <a:latin typeface="Kermit"/>
                        </a:rPr>
                        <a:t>"Ik weet wie ik ben en wat ik wil</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reflectie op jezelf en de wereld</a:t>
                      </a:r>
                    </a:p>
                    <a:p>
                      <a:pPr>
                        <a:defRPr/>
                      </a:pPr>
                      <a:endParaRPr lang="nl-NL" sz="130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uitleggen hoe het skelet en de spieren samenwerken om beweging mogelijk te maken (Onthouden en begrijpen).</a:t>
                      </a:r>
                    </a:p>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verbanden leggen tussen de onderdelen van het skelet en hun functies (Verbanden leggen).</a:t>
                      </a:r>
                    </a:p>
                    <a:p>
                      <a:pPr marL="285750" lvl="0" indent="-285750">
                        <a:buFont typeface="Arial" panose="020B0604020202020204" pitchFamily="34" charset="0"/>
                        <a:buChar char="•"/>
                      </a:pPr>
                      <a:r>
                        <a:rPr lang="nl-NL" sz="1300" b="0" i="0" kern="1200" dirty="0">
                          <a:solidFill>
                            <a:schemeClr val="tx1"/>
                          </a:solidFill>
                          <a:effectLst/>
                          <a:latin typeface="Kermit"/>
                          <a:ea typeface="+mn-ea"/>
                          <a:cs typeface="+mn-cs"/>
                        </a:rPr>
                        <a:t>Ik kan uitleggen waarin een model, zoals een kartonnen hand met rietjes, lijkt op een echte hand en waarin het verschilt (Kritisch denken).</a:t>
                      </a:r>
                    </a:p>
                    <a:p>
                      <a:pPr marL="285750" indent="-285750" rtl="0" fontAlgn="base">
                        <a:buFont typeface="Arial" panose="020B0604020202020204" pitchFamily="34" charset="0"/>
                        <a:buChar char="•"/>
                      </a:pPr>
                      <a:r>
                        <a:rPr lang="nl-NL" sz="1300" b="0" i="0" kern="1200" dirty="0">
                          <a:solidFill>
                            <a:schemeClr val="tx1"/>
                          </a:solidFill>
                          <a:effectLst/>
                          <a:latin typeface="Kermit"/>
                          <a:ea typeface="+mn-ea"/>
                          <a:cs typeface="+mn-cs"/>
                        </a:rPr>
                        <a:t>Ik kan nadenken over wat sterke botten en spieren betekenen voor mijn eigen gezondheid (Persoonlijke relevantie).</a:t>
                      </a:r>
                    </a:p>
                    <a:p>
                      <a:pPr marL="285750" indent="-285750" rtl="0" fontAlgn="base">
                        <a:buFont typeface="Arial" panose="020B0604020202020204" pitchFamily="34" charset="0"/>
                        <a:buChar char="•"/>
                      </a:pPr>
                      <a:endParaRPr lang="nl-NL" sz="1300" b="0" i="0" kern="1200">
                        <a:solidFill>
                          <a:schemeClr val="tx1"/>
                        </a:solidFill>
                        <a:effectLst/>
                        <a:latin typeface="Kermit" panose="020F0503040000060003" pitchFamily="34" charset="0"/>
                        <a:ea typeface="+mn-ea"/>
                        <a:cs typeface="+mn-cs"/>
                      </a:endParaRPr>
                    </a:p>
                  </a:txBody>
                  <a:tcPr/>
                </a:tc>
                <a:extLst>
                  <a:ext uri="{0D108BD9-81ED-4DB2-BD59-A6C34878D82A}">
                    <a16:rowId xmlns:a16="http://schemas.microsoft.com/office/drawing/2014/main" val="1539926036"/>
                  </a:ext>
                </a:extLst>
              </a:tr>
              <a:tr h="2003265">
                <a:tc>
                  <a:txBody>
                    <a:bodyPr/>
                    <a:lstStyle/>
                    <a:p>
                      <a:pPr>
                        <a:defRPr/>
                      </a:pPr>
                      <a:r>
                        <a:rPr lang="nl-NL" sz="1300" b="1" dirty="0">
                          <a:solidFill>
                            <a:srgbClr val="E16C7F"/>
                          </a:solidFill>
                          <a:latin typeface="Kermit"/>
                        </a:rPr>
                        <a:t>Vaardigheden:</a:t>
                      </a:r>
                    </a:p>
                    <a:p>
                      <a:pPr>
                        <a:defRPr/>
                      </a:pPr>
                      <a:r>
                        <a:rPr lang="nl-NL" sz="1300" b="1" dirty="0">
                          <a:solidFill>
                            <a:schemeClr val="tx1">
                              <a:lumMod val="65000"/>
                              <a:lumOff val="35000"/>
                            </a:schemeClr>
                          </a:solidFill>
                          <a:latin typeface="Kermit"/>
                        </a:rPr>
                        <a:t>"Ik kan mijn kennis en inzicht toepassen in mijn leren, mijn leven en de omgang met de mensen om mij heen.</a:t>
                      </a:r>
                      <a:r>
                        <a:rPr lang="ja-JP" altLang="nl-NL" sz="1300" b="1">
                          <a:solidFill>
                            <a:schemeClr val="tx1">
                              <a:lumMod val="65000"/>
                              <a:lumOff val="35000"/>
                            </a:schemeClr>
                          </a:solidFill>
                          <a:latin typeface="Kermit"/>
                        </a:rPr>
                        <a:t>”</a:t>
                      </a:r>
                      <a:endParaRPr lang="nl-NL" sz="1300" b="1">
                        <a:solidFill>
                          <a:schemeClr val="tx1">
                            <a:lumMod val="65000"/>
                            <a:lumOff val="35000"/>
                          </a:schemeClr>
                        </a:solidFill>
                        <a:latin typeface="Kermit"/>
                      </a:endParaRPr>
                    </a:p>
                    <a:p>
                      <a:pPr>
                        <a:defRPr/>
                      </a:pPr>
                      <a:r>
                        <a:rPr lang="nl-NL" sz="1300" dirty="0">
                          <a:solidFill>
                            <a:schemeClr val="tx1">
                              <a:lumMod val="65000"/>
                              <a:lumOff val="35000"/>
                            </a:schemeClr>
                          </a:solidFill>
                          <a:latin typeface="Kermit"/>
                        </a:rPr>
                        <a:t>Werkvormen, toepassingen en de transfer van het geleerde naar nieuwe situaties.</a:t>
                      </a:r>
                    </a:p>
                    <a:p>
                      <a:pPr>
                        <a:defRPr/>
                      </a:pPr>
                      <a:endParaRPr lang="nl-NL" sz="1300">
                        <a:solidFill>
                          <a:srgbClr val="EE688E"/>
                        </a:solidFill>
                      </a:endParaRPr>
                    </a:p>
                  </a:txBody>
                  <a:tcPr/>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nl-NL" sz="1300" dirty="0">
                          <a:solidFill>
                            <a:schemeClr val="tx1"/>
                          </a:solidFill>
                          <a:latin typeface="Kermit"/>
                        </a:rPr>
                        <a:t>Ik kan een kartonnen hand met rietjes en touwtjes bouwen die echt kan bewegen.</a:t>
                      </a:r>
                      <a:endParaRPr lang="nl-NL" sz="1300" dirty="0">
                        <a:solidFill>
                          <a:srgbClr val="FF0000"/>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A8EDB836-2F15-4385-9A24-9E40223FF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637125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04B77-AF96-8855-F609-50C1726C547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4C9FE8A-FCE7-12F0-FF9F-1F8BA85D621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47F84B4-F3F2-58FE-B9B1-C96E34F0D64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90A5A7C-C56A-CBFE-1BF9-5870E34BE88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E3F003D9-25CF-B112-78EE-DECB1D527E0A}"/>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84347399-AC19-6377-71A8-89039C3C9C2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4F5E277B-918E-B1FC-2902-51430B4F5D70}"/>
              </a:ext>
            </a:extLst>
          </p:cNvPr>
          <p:cNvSpPr>
            <a:spLocks noChangeArrowheads="1"/>
          </p:cNvSpPr>
          <p:nvPr/>
        </p:nvSpPr>
        <p:spPr bwMode="auto">
          <a:xfrm>
            <a:off x="722246" y="2319071"/>
            <a:ext cx="10987972"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Zwevende armen en koppige vingers</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werken spieren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Hoe zit dat met botten?</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Maak je eigen bewegende hand</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Welk bot wordt er omschreven?</a:t>
            </a:r>
          </a:p>
        </p:txBody>
      </p:sp>
      <p:sp>
        <p:nvSpPr>
          <p:cNvPr id="4" name="Rectangle 3">
            <a:extLst>
              <a:ext uri="{FF2B5EF4-FFF2-40B4-BE49-F238E27FC236}">
                <a16:creationId xmlns:a16="http://schemas.microsoft.com/office/drawing/2014/main" id="{BD29A01A-5F2D-C595-3E32-B9CA3A82D573}"/>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042152DD-0846-0146-7E64-E6634FB5DD2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2670C0CA-3B88-A094-8D2B-4C952A1436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376817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A0AE5-4A9A-298F-87DE-E5E921251120}"/>
            </a:ext>
          </a:extLst>
        </p:cNvPr>
        <p:cNvGrpSpPr/>
        <p:nvPr/>
      </p:nvGrpSpPr>
      <p:grpSpPr>
        <a:xfrm>
          <a:off x="0" y="0"/>
          <a:ext cx="0" cy="0"/>
          <a:chOff x="0" y="0"/>
          <a:chExt cx="0" cy="0"/>
        </a:xfrm>
      </p:grpSpPr>
      <p:sp>
        <p:nvSpPr>
          <p:cNvPr id="10" name="Tekstvak 9">
            <a:extLst>
              <a:ext uri="{FF2B5EF4-FFF2-40B4-BE49-F238E27FC236}">
                <a16:creationId xmlns:a16="http://schemas.microsoft.com/office/drawing/2014/main" id="{6452AB95-4433-EEFD-E3EE-2F8413E413F4}"/>
              </a:ext>
            </a:extLst>
          </p:cNvPr>
          <p:cNvSpPr txBox="1"/>
          <p:nvPr/>
        </p:nvSpPr>
        <p:spPr>
          <a:xfrm rot="220660">
            <a:off x="1378226" y="1367129"/>
            <a:ext cx="9435548" cy="5833483"/>
          </a:xfrm>
          <a:prstGeom prst="rect">
            <a:avLst/>
          </a:prstGeom>
          <a:noFill/>
        </p:spPr>
        <p:txBody>
          <a:bodyPr wrap="none" rtlCol="0">
            <a:prstTxWarp prst="textArchUp">
              <a:avLst>
                <a:gd name="adj" fmla="val 10750217"/>
              </a:avLst>
            </a:prstTxWarp>
            <a:spAutoFit/>
          </a:bodyPr>
          <a:lstStyle/>
          <a:p>
            <a:pPr algn="ctr"/>
            <a:r>
              <a:rPr lang="nl-NL" sz="6000">
                <a:solidFill>
                  <a:srgbClr val="7E74A5"/>
                </a:solidFill>
                <a:latin typeface="Kermit" panose="020F0503040000060003" pitchFamily="34" charset="0"/>
              </a:rPr>
              <a:t>Doen je spieren altijd wat je wilt?</a:t>
            </a:r>
          </a:p>
        </p:txBody>
      </p:sp>
      <p:sp>
        <p:nvSpPr>
          <p:cNvPr id="74753" name="Rectangle 3">
            <a:extLst>
              <a:ext uri="{FF2B5EF4-FFF2-40B4-BE49-F238E27FC236}">
                <a16:creationId xmlns:a16="http://schemas.microsoft.com/office/drawing/2014/main" id="{AE6500A6-3641-4DA0-2EF7-FD84E9BEA01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5A05342-8448-92D7-E7FF-A8B9ECACC64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21024C9-696E-339B-6EE4-CCA91213D0B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30891C83-3B3F-430B-55E1-F2C8C802C788}"/>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D0C96DA-4901-66A7-BA80-21F2F514576E}"/>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6B665D6-C0FB-DCF0-1271-308449C97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BB2FCB68-405E-148C-3862-05B709D688B8}"/>
              </a:ext>
            </a:extLst>
          </p:cNvPr>
          <p:cNvSpPr txBox="1"/>
          <p:nvPr/>
        </p:nvSpPr>
        <p:spPr>
          <a:xfrm>
            <a:off x="0" y="210589"/>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Afbeelding 6" descr="Afbeelding met schermopname, kunst&#10;&#10;Door AI gegenereerde inhoud is mogelijk onjuist.">
            <a:extLst>
              <a:ext uri="{FF2B5EF4-FFF2-40B4-BE49-F238E27FC236}">
                <a16:creationId xmlns:a16="http://schemas.microsoft.com/office/drawing/2014/main" id="{D8012475-A632-C8DE-AB4D-C3900B86B2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1580322"/>
            <a:ext cx="9382539" cy="5277678"/>
          </a:xfrm>
          <a:prstGeom prst="rect">
            <a:avLst/>
          </a:prstGeom>
        </p:spPr>
      </p:pic>
      <p:pic>
        <p:nvPicPr>
          <p:cNvPr id="4" name="Afbeelding 3">
            <a:extLst>
              <a:ext uri="{FF2B5EF4-FFF2-40B4-BE49-F238E27FC236}">
                <a16:creationId xmlns:a16="http://schemas.microsoft.com/office/drawing/2014/main" id="{74945CAF-721F-DBFC-A3FB-1629572B5748}"/>
              </a:ext>
            </a:extLst>
          </p:cNvPr>
          <p:cNvPicPr/>
          <p:nvPr/>
        </p:nvPicPr>
        <p:blipFill>
          <a:blip r:embed="rId5">
            <a:extLst>
              <a:ext uri="{28A0092B-C50C-407E-A947-70E740481C1C}">
                <a14:useLocalDpi xmlns:a14="http://schemas.microsoft.com/office/drawing/2010/main" val="0"/>
              </a:ext>
            </a:extLst>
          </a:blip>
          <a:srcRect/>
          <a:stretch/>
        </p:blipFill>
        <p:spPr bwMode="auto">
          <a:xfrm>
            <a:off x="9814963" y="207179"/>
            <a:ext cx="2267764" cy="2039795"/>
          </a:xfrm>
          <a:prstGeom prst="rect">
            <a:avLst/>
          </a:prstGeom>
          <a:noFill/>
          <a:ln>
            <a:noFill/>
          </a:ln>
        </p:spPr>
      </p:pic>
    </p:spTree>
    <p:extLst>
      <p:ext uri="{BB962C8B-B14F-4D97-AF65-F5344CB8AC3E}">
        <p14:creationId xmlns:p14="http://schemas.microsoft.com/office/powerpoint/2010/main" val="27447767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01B1F-9599-4934-53D7-0E221A035799}"/>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FAFFCBB-6B2C-97EF-8C5B-2591B335706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C8A126A-D5BD-511C-5A05-16A285E641E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292526A-8A25-3E1E-11E5-8D69FCBA2BB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0254D732-9273-C50B-5D38-AAE9E145CF7E}"/>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EC61B49-8AED-1262-0E1F-C4F0AD69ABD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F9C75EF3-FBA1-2A6E-38CB-DCE88E3DA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F8753C2A-6B3B-384D-5783-7239FA86D49A}"/>
              </a:ext>
            </a:extLst>
          </p:cNvPr>
          <p:cNvSpPr txBox="1"/>
          <p:nvPr/>
        </p:nvSpPr>
        <p:spPr>
          <a:xfrm>
            <a:off x="497524" y="1698341"/>
            <a:ext cx="8659728" cy="2677656"/>
          </a:xfrm>
          <a:prstGeom prst="rect">
            <a:avLst/>
          </a:prstGeom>
          <a:noFill/>
        </p:spPr>
        <p:txBody>
          <a:bodyPr wrap="square" rtlCol="0">
            <a:spAutoFit/>
          </a:bodyPr>
          <a:lstStyle/>
          <a:p>
            <a:r>
              <a:rPr lang="nl-NL" sz="2800" b="1">
                <a:solidFill>
                  <a:srgbClr val="E16C7F"/>
                </a:solidFill>
                <a:latin typeface="Kermit" panose="020F0503040000060003" pitchFamily="34" charset="0"/>
              </a:rPr>
              <a:t>Koppige vingers</a:t>
            </a:r>
          </a:p>
          <a:p>
            <a:endParaRPr lang="nl-NL" sz="2800">
              <a:latin typeface="Kermit" panose="020F0503040000060003" pitchFamily="34" charset="0"/>
            </a:endParaRPr>
          </a:p>
          <a:p>
            <a:r>
              <a:rPr lang="nl-NL" sz="2800">
                <a:latin typeface="Kermit" panose="020F0503040000060003" pitchFamily="34" charset="0"/>
              </a:rPr>
              <a:t>1. Buig de middelvinger van je rechterhand</a:t>
            </a:r>
          </a:p>
          <a:p>
            <a:r>
              <a:rPr lang="nl-NL" sz="2800">
                <a:latin typeface="Kermit" panose="020F0503040000060003" pitchFamily="34" charset="0"/>
              </a:rPr>
              <a:t>2. Leg je rechterhand op tafel zoals op het plaatje</a:t>
            </a:r>
          </a:p>
          <a:p>
            <a:r>
              <a:rPr lang="nl-NL" sz="2800">
                <a:latin typeface="Kermit" panose="020F0503040000060003" pitchFamily="34" charset="0"/>
              </a:rPr>
              <a:t>3. Til de wijsvinger van je rechterhand op</a:t>
            </a:r>
          </a:p>
          <a:p>
            <a:r>
              <a:rPr lang="nl-NL" sz="2800">
                <a:latin typeface="Kermit" panose="020F0503040000060003" pitchFamily="34" charset="0"/>
              </a:rPr>
              <a:t>4. Til de ringvinger van je rechterhand op</a:t>
            </a:r>
          </a:p>
        </p:txBody>
      </p:sp>
      <p:sp>
        <p:nvSpPr>
          <p:cNvPr id="5" name="Tekstvak 4">
            <a:extLst>
              <a:ext uri="{FF2B5EF4-FFF2-40B4-BE49-F238E27FC236}">
                <a16:creationId xmlns:a16="http://schemas.microsoft.com/office/drawing/2014/main" id="{D1D9B929-3B04-6DB1-40B7-CEEC1709A99F}"/>
              </a:ext>
            </a:extLst>
          </p:cNvPr>
          <p:cNvSpPr txBox="1"/>
          <p:nvPr/>
        </p:nvSpPr>
        <p:spPr>
          <a:xfrm>
            <a:off x="0" y="422623"/>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sp>
        <p:nvSpPr>
          <p:cNvPr id="8" name="Tekstvak 7">
            <a:extLst>
              <a:ext uri="{FF2B5EF4-FFF2-40B4-BE49-F238E27FC236}">
                <a16:creationId xmlns:a16="http://schemas.microsoft.com/office/drawing/2014/main" id="{21FD1CB2-4AE2-F361-80DD-A17633685C82}"/>
              </a:ext>
            </a:extLst>
          </p:cNvPr>
          <p:cNvSpPr txBox="1"/>
          <p:nvPr/>
        </p:nvSpPr>
        <p:spPr>
          <a:xfrm>
            <a:off x="3651805" y="5457688"/>
            <a:ext cx="6142382" cy="461665"/>
          </a:xfrm>
          <a:prstGeom prst="rect">
            <a:avLst/>
          </a:prstGeom>
          <a:noFill/>
        </p:spPr>
        <p:txBody>
          <a:bodyPr wrap="square">
            <a:spAutoFit/>
          </a:bodyPr>
          <a:lstStyle/>
          <a:p>
            <a:r>
              <a:rPr lang="nl-NL" sz="2400">
                <a:solidFill>
                  <a:srgbClr val="56C1D1"/>
                </a:solidFill>
                <a:latin typeface="Kermit" panose="020F0503040000060003" pitchFamily="34" charset="0"/>
              </a:rPr>
              <a:t>Wat gebeurt er en waarom gebeurt dit?</a:t>
            </a:r>
          </a:p>
        </p:txBody>
      </p:sp>
      <p:pic>
        <p:nvPicPr>
          <p:cNvPr id="9" name="Afbeelding 8">
            <a:extLst>
              <a:ext uri="{FF2B5EF4-FFF2-40B4-BE49-F238E27FC236}">
                <a16:creationId xmlns:a16="http://schemas.microsoft.com/office/drawing/2014/main" id="{5165D637-C1AF-7829-3CD7-83473D127433}"/>
              </a:ext>
            </a:extLst>
          </p:cNvPr>
          <p:cNvPicPr/>
          <p:nvPr/>
        </p:nvPicPr>
        <p:blipFill>
          <a:blip r:embed="rId4">
            <a:extLst>
              <a:ext uri="{28A0092B-C50C-407E-A947-70E740481C1C}">
                <a14:useLocalDpi xmlns:a14="http://schemas.microsoft.com/office/drawing/2010/main" val="0"/>
              </a:ext>
            </a:extLst>
          </a:blip>
          <a:srcRect/>
          <a:stretch/>
        </p:blipFill>
        <p:spPr bwMode="auto">
          <a:xfrm>
            <a:off x="2397813" y="5121839"/>
            <a:ext cx="1259787" cy="1133365"/>
          </a:xfrm>
          <a:prstGeom prst="rect">
            <a:avLst/>
          </a:prstGeom>
          <a:noFill/>
          <a:ln>
            <a:noFill/>
          </a:ln>
        </p:spPr>
      </p:pic>
      <p:pic>
        <p:nvPicPr>
          <p:cNvPr id="11" name="Afbeelding 10" descr="Afbeelding met hand, kunst&#10;&#10;Door AI gegenereerde inhoud is mogelijk onjuist.">
            <a:extLst>
              <a:ext uri="{FF2B5EF4-FFF2-40B4-BE49-F238E27FC236}">
                <a16:creationId xmlns:a16="http://schemas.microsoft.com/office/drawing/2014/main" id="{E7021A6D-853A-CF55-DA4E-78D7EC152683}"/>
              </a:ext>
            </a:extLst>
          </p:cNvPr>
          <p:cNvPicPr>
            <a:picLocks noChangeAspect="1"/>
          </p:cNvPicPr>
          <p:nvPr/>
        </p:nvPicPr>
        <p:blipFill>
          <a:blip r:embed="rId5">
            <a:extLst>
              <a:ext uri="{28A0092B-C50C-407E-A947-70E740481C1C}">
                <a14:useLocalDpi xmlns:a14="http://schemas.microsoft.com/office/drawing/2010/main" val="0"/>
              </a:ext>
            </a:extLst>
          </a:blip>
          <a:srcRect r="30392"/>
          <a:stretch>
            <a:fillRect/>
          </a:stretch>
        </p:blipFill>
        <p:spPr>
          <a:xfrm>
            <a:off x="6781799" y="1883229"/>
            <a:ext cx="5410201" cy="4371975"/>
          </a:xfrm>
          <a:prstGeom prst="rect">
            <a:avLst/>
          </a:prstGeom>
        </p:spPr>
      </p:pic>
    </p:spTree>
    <p:extLst>
      <p:ext uri="{BB962C8B-B14F-4D97-AF65-F5344CB8AC3E}">
        <p14:creationId xmlns:p14="http://schemas.microsoft.com/office/powerpoint/2010/main" val="19891576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65754-8A25-D986-9DC1-30EA3CB7CC2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3C6E3E8-AB30-B340-CE31-A88DCC664C9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FB1BF1C-82E6-347C-B4CC-4EA4512E588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33CFBCF-A4E7-249A-DCD5-322E4019D43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D2D6FEE-89BA-E4AE-819E-8C7DA44E482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0CD36C5-94C9-D4F7-A129-207B05EE642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00D23C5-9260-9B4D-1A3A-0B282234F31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7C119EA7-C97F-F503-96E0-2CA11AE830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67BEF09F-1B19-A854-DB9E-27CA3F771405}"/>
              </a:ext>
            </a:extLst>
          </p:cNvPr>
          <p:cNvSpPr txBox="1"/>
          <p:nvPr/>
        </p:nvSpPr>
        <p:spPr>
          <a:xfrm>
            <a:off x="0" y="210591"/>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Onlinemedia 6" descr="LAAT JE ARMEN ZWEVEN - LICHAAMSTRUC">
            <a:hlinkClick r:id="" action="ppaction://media"/>
            <a:extLst>
              <a:ext uri="{FF2B5EF4-FFF2-40B4-BE49-F238E27FC236}">
                <a16:creationId xmlns:a16="http://schemas.microsoft.com/office/drawing/2014/main" id="{0F546B5F-5FD7-D2D6-F280-9D7BFA80EA9C}"/>
              </a:ext>
            </a:extLst>
          </p:cNvPr>
          <p:cNvPicPr>
            <a:picLocks noRot="1" noChangeAspect="1"/>
          </p:cNvPicPr>
          <p:nvPr>
            <a:videoFile r:link="rId1"/>
          </p:nvPr>
        </p:nvPicPr>
        <p:blipFill>
          <a:blip r:embed="rId5"/>
          <a:stretch>
            <a:fillRect/>
          </a:stretch>
        </p:blipFill>
        <p:spPr>
          <a:xfrm>
            <a:off x="1127036" y="795366"/>
            <a:ext cx="9937929" cy="5614930"/>
          </a:xfrm>
          <a:prstGeom prst="rect">
            <a:avLst/>
          </a:prstGeom>
        </p:spPr>
      </p:pic>
    </p:spTree>
    <p:extLst>
      <p:ext uri="{BB962C8B-B14F-4D97-AF65-F5344CB8AC3E}">
        <p14:creationId xmlns:p14="http://schemas.microsoft.com/office/powerpoint/2010/main" val="133608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785C7-8C10-23E7-43AC-293FDDB0DFB8}"/>
            </a:ext>
          </a:extLst>
        </p:cNvPr>
        <p:cNvGrpSpPr/>
        <p:nvPr/>
      </p:nvGrpSpPr>
      <p:grpSpPr>
        <a:xfrm>
          <a:off x="0" y="0"/>
          <a:ext cx="0" cy="0"/>
          <a:chOff x="0" y="0"/>
          <a:chExt cx="0" cy="0"/>
        </a:xfrm>
      </p:grpSpPr>
      <p:pic>
        <p:nvPicPr>
          <p:cNvPr id="12" name="Afbeelding 11" descr="Afbeelding met plant, gras, groen, Tarwegras&#10;&#10;Door AI gegenereerde inhoud is mogelijk onjuist.">
            <a:extLst>
              <a:ext uri="{FF2B5EF4-FFF2-40B4-BE49-F238E27FC236}">
                <a16:creationId xmlns:a16="http://schemas.microsoft.com/office/drawing/2014/main" id="{FF81A88A-BC41-686F-9CA8-92B904C2F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64278" cy="6954906"/>
          </a:xfrm>
          <a:prstGeom prst="rect">
            <a:avLst/>
          </a:prstGeom>
        </p:spPr>
      </p:pic>
      <p:pic>
        <p:nvPicPr>
          <p:cNvPr id="7" name="Afbeelding 6">
            <a:extLst>
              <a:ext uri="{FF2B5EF4-FFF2-40B4-BE49-F238E27FC236}">
                <a16:creationId xmlns:a16="http://schemas.microsoft.com/office/drawing/2014/main" id="{9FFF58F2-CAB0-92DA-6C97-8710E66E80DF}"/>
              </a:ext>
            </a:extLst>
          </p:cNvPr>
          <p:cNvPicPr/>
          <p:nvPr/>
        </p:nvPicPr>
        <p:blipFill>
          <a:blip r:embed="rId4">
            <a:extLst>
              <a:ext uri="{28A0092B-C50C-407E-A947-70E740481C1C}">
                <a14:useLocalDpi xmlns:a14="http://schemas.microsoft.com/office/drawing/2010/main" val="0"/>
              </a:ext>
            </a:extLst>
          </a:blip>
          <a:srcRect/>
          <a:stretch/>
        </p:blipFill>
        <p:spPr bwMode="auto">
          <a:xfrm rot="20997879">
            <a:off x="112309" y="1254691"/>
            <a:ext cx="1997948" cy="2093534"/>
          </a:xfrm>
          <a:prstGeom prst="rect">
            <a:avLst/>
          </a:prstGeom>
          <a:noFill/>
          <a:ln>
            <a:noFill/>
          </a:ln>
        </p:spPr>
      </p:pic>
      <p:pic>
        <p:nvPicPr>
          <p:cNvPr id="10" name="Afbeelding 9" descr="Afbeelding met tekenfilm, kunst, illustratie&#10;&#10;Door AI gegenereerde inhoud is mogelijk onjuist.">
            <a:extLst>
              <a:ext uri="{FF2B5EF4-FFF2-40B4-BE49-F238E27FC236}">
                <a16:creationId xmlns:a16="http://schemas.microsoft.com/office/drawing/2014/main" id="{03B7509F-316A-7AEC-6302-9D36C450DD7A}"/>
              </a:ext>
            </a:extLst>
          </p:cNvPr>
          <p:cNvPicPr>
            <a:picLocks noChangeAspect="1"/>
          </p:cNvPicPr>
          <p:nvPr/>
        </p:nvPicPr>
        <p:blipFill>
          <a:blip r:embed="rId5">
            <a:extLst>
              <a:ext uri="{28A0092B-C50C-407E-A947-70E740481C1C}">
                <a14:useLocalDpi xmlns:a14="http://schemas.microsoft.com/office/drawing/2010/main" val="0"/>
              </a:ext>
            </a:extLst>
          </a:blip>
          <a:srcRect r="39642" b="19031"/>
          <a:stretch>
            <a:fillRect/>
          </a:stretch>
        </p:blipFill>
        <p:spPr>
          <a:xfrm>
            <a:off x="1933721" y="598033"/>
            <a:ext cx="8295958" cy="6259967"/>
          </a:xfrm>
          <a:prstGeom prst="rect">
            <a:avLst/>
          </a:prstGeom>
        </p:spPr>
      </p:pic>
      <p:sp>
        <p:nvSpPr>
          <p:cNvPr id="74753" name="Rectangle 3">
            <a:extLst>
              <a:ext uri="{FF2B5EF4-FFF2-40B4-BE49-F238E27FC236}">
                <a16:creationId xmlns:a16="http://schemas.microsoft.com/office/drawing/2014/main" id="{40D166C8-F0C3-7921-F747-251DE59DF9C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E37479E-B81A-30C1-83D8-00103811680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843ED70-B235-8135-1441-2B02EB7F3C4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750285C-7B4C-4FAA-59A2-F716D145A02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B7F85166-927E-281F-785D-93F0FA55ED37}"/>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332C2A0-694E-869C-7B2E-69A426DE6F6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72C57380-953F-B104-06CB-4B8197404C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4779849D-9BD5-0652-E98D-F89B1DF088AA}"/>
              </a:ext>
            </a:extLst>
          </p:cNvPr>
          <p:cNvSpPr txBox="1"/>
          <p:nvPr/>
        </p:nvSpPr>
        <p:spPr>
          <a:xfrm>
            <a:off x="4633672" y="3914774"/>
            <a:ext cx="3109627" cy="1200329"/>
          </a:xfrm>
          <a:prstGeom prst="rect">
            <a:avLst/>
          </a:prstGeom>
          <a:noFill/>
        </p:spPr>
        <p:txBody>
          <a:bodyPr wrap="square">
            <a:spAutoFit/>
          </a:bodyPr>
          <a:lstStyle/>
          <a:p>
            <a:pPr algn="ctr"/>
            <a:r>
              <a:rPr lang="nl-NL" sz="2400">
                <a:solidFill>
                  <a:srgbClr val="86D2DE"/>
                </a:solidFill>
                <a:latin typeface="Kermit" panose="020F0503040000060003" pitchFamily="34" charset="0"/>
              </a:rPr>
              <a:t>Wat gebeurt er en waarom gebeurt dit?</a:t>
            </a:r>
          </a:p>
        </p:txBody>
      </p:sp>
      <p:sp>
        <p:nvSpPr>
          <p:cNvPr id="8" name="Tekstvak 7">
            <a:extLst>
              <a:ext uri="{FF2B5EF4-FFF2-40B4-BE49-F238E27FC236}">
                <a16:creationId xmlns:a16="http://schemas.microsoft.com/office/drawing/2014/main" id="{877223AE-75E5-31DA-37F6-1830F49BAF8C}"/>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spTree>
    <p:extLst>
      <p:ext uri="{BB962C8B-B14F-4D97-AF65-F5344CB8AC3E}">
        <p14:creationId xmlns:p14="http://schemas.microsoft.com/office/powerpoint/2010/main" val="15214108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90C1-83BA-43BD-1E6E-EDE0114500B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215D1C1-5AB7-7CEF-A43D-E64B4ACD079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636AD94-E4DD-331D-D6EA-A70FEA34AB3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C316E0F-C764-20BE-D2AE-A344EEEC539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1D387AB-6478-5E1C-A950-D3B3CA035AB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9D2AC33-66F8-E0C3-9170-80C99F128D95}"/>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282C93A-D76C-5818-BA58-5948864FA7A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8E0A9F9-7CE5-ABC4-46E2-BD90EF27E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181BD84D-89D8-4130-B83C-D8567A50283A}"/>
              </a:ext>
            </a:extLst>
          </p:cNvPr>
          <p:cNvSpPr txBox="1"/>
          <p:nvPr/>
        </p:nvSpPr>
        <p:spPr>
          <a:xfrm>
            <a:off x="0" y="210591"/>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Zwevende armen en koppige vingers</a:t>
            </a:r>
          </a:p>
        </p:txBody>
      </p:sp>
      <p:pic>
        <p:nvPicPr>
          <p:cNvPr id="7" name="Onlinemedia 6" descr="LAAT JE ARMEN ZWEVEN - LICHAAMSTRUC">
            <a:hlinkClick r:id="" action="ppaction://media"/>
            <a:extLst>
              <a:ext uri="{FF2B5EF4-FFF2-40B4-BE49-F238E27FC236}">
                <a16:creationId xmlns:a16="http://schemas.microsoft.com/office/drawing/2014/main" id="{70BB9D48-1440-FF14-F4DE-C9974CA14633}"/>
              </a:ext>
            </a:extLst>
          </p:cNvPr>
          <p:cNvPicPr>
            <a:picLocks noRot="1" noChangeAspect="1"/>
          </p:cNvPicPr>
          <p:nvPr>
            <a:videoFile r:link="rId1"/>
          </p:nvPr>
        </p:nvPicPr>
        <p:blipFill>
          <a:blip r:embed="rId5"/>
          <a:stretch>
            <a:fillRect/>
          </a:stretch>
        </p:blipFill>
        <p:spPr>
          <a:xfrm>
            <a:off x="1127036" y="795366"/>
            <a:ext cx="9937929" cy="5614930"/>
          </a:xfrm>
          <a:prstGeom prst="rect">
            <a:avLst/>
          </a:prstGeom>
        </p:spPr>
      </p:pic>
    </p:spTree>
    <p:extLst>
      <p:ext uri="{BB962C8B-B14F-4D97-AF65-F5344CB8AC3E}">
        <p14:creationId xmlns:p14="http://schemas.microsoft.com/office/powerpoint/2010/main" val="108261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C3796-917B-9E0E-9904-8D18C4C1940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7FA47E8-4547-1D37-B156-82B37915D96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01ABE36-832F-A7ED-E4B2-4583D0085F3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04C666B-D9D2-7E2F-7F07-73587608B4B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E68F4E3-1218-7587-9E85-9E85FBE95AB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8A399BAC-3F9F-08C7-2599-71DB428DCE94}"/>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CE3E4EAE-EA14-8F17-EC94-3515B75E48F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8E91402-5880-B1BD-8A92-EA9936059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3AA7811A-3AEF-F2C9-C62D-B952DA4E53C4}"/>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39DCAFB1-CE26-9DCD-2293-C84B110FC69A}"/>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A19BDEE4-B02D-4420-1727-A7C953DA4511}"/>
              </a:ext>
            </a:extLst>
          </p:cNvPr>
          <p:cNvSpPr/>
          <p:nvPr/>
        </p:nvSpPr>
        <p:spPr>
          <a:xfrm>
            <a:off x="0" y="1839842"/>
            <a:ext cx="12192000" cy="4059765"/>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9">
            <a:extLst>
              <a:ext uri="{FF2B5EF4-FFF2-40B4-BE49-F238E27FC236}">
                <a16:creationId xmlns:a16="http://schemas.microsoft.com/office/drawing/2014/main" id="{E62DFF89-0D32-E9E9-C724-43B93352800A}"/>
              </a:ext>
            </a:extLst>
          </p:cNvPr>
          <p:cNvSpPr/>
          <p:nvPr/>
        </p:nvSpPr>
        <p:spPr>
          <a:xfrm>
            <a:off x="3028523" y="1510760"/>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Wat zijn spieren?</a:t>
            </a:r>
          </a:p>
        </p:txBody>
      </p:sp>
      <p:sp>
        <p:nvSpPr>
          <p:cNvPr id="11" name="Tekstvak 10">
            <a:extLst>
              <a:ext uri="{FF2B5EF4-FFF2-40B4-BE49-F238E27FC236}">
                <a16:creationId xmlns:a16="http://schemas.microsoft.com/office/drawing/2014/main" id="{72807BC1-37F5-14BA-C5FA-C2465383C968}"/>
              </a:ext>
            </a:extLst>
          </p:cNvPr>
          <p:cNvSpPr txBox="1"/>
          <p:nvPr/>
        </p:nvSpPr>
        <p:spPr>
          <a:xfrm>
            <a:off x="5897615" y="2621572"/>
            <a:ext cx="5817703" cy="2954655"/>
          </a:xfrm>
          <a:prstGeom prst="rect">
            <a:avLst/>
          </a:prstGeom>
          <a:noFill/>
        </p:spPr>
        <p:txBody>
          <a:bodyPr wrap="square" rtlCol="0">
            <a:spAutoFit/>
          </a:bodyPr>
          <a:lstStyle/>
          <a:p>
            <a:pPr algn="ctr"/>
            <a:r>
              <a:rPr lang="nl-NL" sz="2400">
                <a:latin typeface="Kermit" panose="020F0503040000060003" pitchFamily="34" charset="0"/>
              </a:rPr>
              <a:t>Spieren zijn speciale weefsels in je lichaam die kunnen </a:t>
            </a:r>
            <a:r>
              <a:rPr lang="nl-NL" sz="2400" b="1">
                <a:latin typeface="Kermit" panose="020F0503040000060003" pitchFamily="34" charset="0"/>
              </a:rPr>
              <a:t>samentrekken en ontspannen</a:t>
            </a:r>
            <a:r>
              <a:rPr lang="nl-NL" sz="2400">
                <a:latin typeface="Kermit" panose="020F0503040000060003" pitchFamily="34" charset="0"/>
              </a:rPr>
              <a:t>.</a:t>
            </a:r>
          </a:p>
          <a:p>
            <a:pPr algn="ctr"/>
            <a:endParaRPr lang="nl-NL" sz="2400">
              <a:latin typeface="Kermit" panose="020F0503040000060003" pitchFamily="34" charset="0"/>
            </a:endParaRPr>
          </a:p>
          <a:p>
            <a:pPr algn="ctr"/>
            <a:r>
              <a:rPr lang="nl-NL" sz="2400">
                <a:latin typeface="Kermit" panose="020F0503040000060003" pitchFamily="34" charset="0"/>
              </a:rPr>
              <a:t>Daardoor zorgen ze voor beweging: van je armen, benen, maar ook voor je hartslag en ademhaling.</a:t>
            </a:r>
          </a:p>
          <a:p>
            <a:pPr lvl="0" algn="ctr"/>
            <a:endParaRPr lang="nl-NL">
              <a:latin typeface="Kermit" panose="020F0503040000060003" pitchFamily="34" charset="0"/>
            </a:endParaRPr>
          </a:p>
        </p:txBody>
      </p:sp>
      <p:pic>
        <p:nvPicPr>
          <p:cNvPr id="14" name="Afbeelding 13" descr="Afbeelding met Dans, tekenfilm, kunst&#10;&#10;Door AI gegenereerde inhoud is mogelijk onjuist.">
            <a:extLst>
              <a:ext uri="{FF2B5EF4-FFF2-40B4-BE49-F238E27FC236}">
                <a16:creationId xmlns:a16="http://schemas.microsoft.com/office/drawing/2014/main" id="{278665CE-59D6-FD61-258D-8339093833AC}"/>
              </a:ext>
            </a:extLst>
          </p:cNvPr>
          <p:cNvPicPr>
            <a:picLocks noChangeAspect="1"/>
          </p:cNvPicPr>
          <p:nvPr/>
        </p:nvPicPr>
        <p:blipFill>
          <a:blip r:embed="rId4">
            <a:extLst>
              <a:ext uri="{28A0092B-C50C-407E-A947-70E740481C1C}">
                <a14:useLocalDpi xmlns:a14="http://schemas.microsoft.com/office/drawing/2010/main" val="0"/>
              </a:ext>
            </a:extLst>
          </a:blip>
          <a:srcRect r="46974"/>
          <a:stretch>
            <a:fillRect/>
          </a:stretch>
        </p:blipFill>
        <p:spPr>
          <a:xfrm flipH="1">
            <a:off x="-191754" y="-193356"/>
            <a:ext cx="6440555" cy="7508055"/>
          </a:xfrm>
          <a:prstGeom prst="rect">
            <a:avLst/>
          </a:prstGeom>
        </p:spPr>
      </p:pic>
    </p:spTree>
    <p:extLst>
      <p:ext uri="{BB962C8B-B14F-4D97-AF65-F5344CB8AC3E}">
        <p14:creationId xmlns:p14="http://schemas.microsoft.com/office/powerpoint/2010/main" val="26814559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EF271-CBB1-2E26-B5A6-549C361D109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21E7504-2712-B317-1E4A-B3FEB524903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780FED4-108A-EDC0-68BE-8BEA62A8016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177C5E9-9ED2-893D-95A2-F1893FC17FC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19CDCD2-87D5-FFE4-8DD9-7560C8A8CE0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5B6F978E-6193-2690-AA85-5BB982437CA4}"/>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C5BBFF67-69EC-0582-3661-D00EFBB1B0D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FF200B9-74C4-4370-EE59-2218B7BBFB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BCEA2CAE-3F9B-856F-FD4B-84D74EAE0722}"/>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B3015F9F-FC1C-E09C-CF4C-FA725D89ADD2}"/>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91166E8D-11D3-C5F0-C003-14462F396F59}"/>
              </a:ext>
            </a:extLst>
          </p:cNvPr>
          <p:cNvSpPr/>
          <p:nvPr/>
        </p:nvSpPr>
        <p:spPr>
          <a:xfrm>
            <a:off x="0" y="1393757"/>
            <a:ext cx="12192000" cy="4235649"/>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7" name="Afbeelding 16" descr="Afbeelding met creativiteit, kunst, tekenfilm&#10;&#10;Door AI gegenereerde inhoud is mogelijk onjuist.">
            <a:extLst>
              <a:ext uri="{FF2B5EF4-FFF2-40B4-BE49-F238E27FC236}">
                <a16:creationId xmlns:a16="http://schemas.microsoft.com/office/drawing/2014/main" id="{08E8E118-1A03-2F3A-D52B-8D9648CD9A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29026">
            <a:off x="9400647" y="4361686"/>
            <a:ext cx="3065559" cy="1724376"/>
          </a:xfrm>
          <a:prstGeom prst="rect">
            <a:avLst/>
          </a:prstGeom>
        </p:spPr>
      </p:pic>
      <p:pic>
        <p:nvPicPr>
          <p:cNvPr id="12" name="Afbeelding 11" descr="Afbeelding met hart&#10;&#10;Door AI gegenereerde inhoud is mogelijk onjuist.">
            <a:extLst>
              <a:ext uri="{FF2B5EF4-FFF2-40B4-BE49-F238E27FC236}">
                <a16:creationId xmlns:a16="http://schemas.microsoft.com/office/drawing/2014/main" id="{D7B8FE18-D53B-91DC-DBAF-F5BEE08090E4}"/>
              </a:ext>
            </a:extLst>
          </p:cNvPr>
          <p:cNvPicPr>
            <a:picLocks noChangeAspect="1"/>
          </p:cNvPicPr>
          <p:nvPr/>
        </p:nvPicPr>
        <p:blipFill>
          <a:blip r:embed="rId5">
            <a:extLst>
              <a:ext uri="{28A0092B-C50C-407E-A947-70E740481C1C}">
                <a14:useLocalDpi xmlns:a14="http://schemas.microsoft.com/office/drawing/2010/main" val="0"/>
              </a:ext>
            </a:extLst>
          </a:blip>
          <a:srcRect r="36557"/>
          <a:stretch>
            <a:fillRect/>
          </a:stretch>
        </p:blipFill>
        <p:spPr>
          <a:xfrm>
            <a:off x="8688440" y="1108998"/>
            <a:ext cx="3404046" cy="3018101"/>
          </a:xfrm>
          <a:prstGeom prst="rect">
            <a:avLst/>
          </a:prstGeom>
        </p:spPr>
      </p:pic>
      <p:sp>
        <p:nvSpPr>
          <p:cNvPr id="11" name="Tekstvak 10">
            <a:extLst>
              <a:ext uri="{FF2B5EF4-FFF2-40B4-BE49-F238E27FC236}">
                <a16:creationId xmlns:a16="http://schemas.microsoft.com/office/drawing/2014/main" id="{A494615E-A319-41AF-DAF4-9B1D8DCBDCF1}"/>
              </a:ext>
            </a:extLst>
          </p:cNvPr>
          <p:cNvSpPr txBox="1"/>
          <p:nvPr/>
        </p:nvSpPr>
        <p:spPr>
          <a:xfrm>
            <a:off x="188733" y="2240398"/>
            <a:ext cx="6705600" cy="3785652"/>
          </a:xfrm>
          <a:prstGeom prst="rect">
            <a:avLst/>
          </a:prstGeom>
          <a:noFill/>
        </p:spPr>
        <p:txBody>
          <a:bodyPr wrap="square" rtlCol="0">
            <a:spAutoFit/>
          </a:bodyPr>
          <a:lstStyle/>
          <a:p>
            <a:pPr algn="ctr"/>
            <a:r>
              <a:rPr lang="nl-NL" sz="2400">
                <a:latin typeface="Kermit" panose="020F0503040000060003" pitchFamily="34" charset="0"/>
              </a:rPr>
              <a:t>Er zijn drie soorten:</a:t>
            </a:r>
          </a:p>
          <a:p>
            <a:pPr algn="ctr"/>
            <a:r>
              <a:rPr lang="nl-NL" sz="2400" b="1">
                <a:latin typeface="Kermit" panose="020F0503040000060003" pitchFamily="34" charset="0"/>
              </a:rPr>
              <a:t>Skeletspieren</a:t>
            </a:r>
            <a:r>
              <a:rPr lang="nl-NL" sz="2400">
                <a:latin typeface="Kermit" panose="020F0503040000060003" pitchFamily="34" charset="0"/>
              </a:rPr>
              <a:t> → zitten vast aan je botten met pezen en zorgen dat je kunt bewegen.</a:t>
            </a:r>
          </a:p>
          <a:p>
            <a:pPr algn="ctr"/>
            <a:r>
              <a:rPr lang="nl-NL" sz="2400" b="1">
                <a:latin typeface="Kermit" panose="020F0503040000060003" pitchFamily="34" charset="0"/>
              </a:rPr>
              <a:t>Hartspier</a:t>
            </a:r>
            <a:r>
              <a:rPr lang="nl-NL" sz="2400">
                <a:latin typeface="Kermit" panose="020F0503040000060003" pitchFamily="34" charset="0"/>
              </a:rPr>
              <a:t> → werkt automatisch en pompt bloed door je lichaam.</a:t>
            </a:r>
          </a:p>
          <a:p>
            <a:pPr algn="ctr"/>
            <a:r>
              <a:rPr lang="nl-NL" sz="2400" b="1">
                <a:latin typeface="Kermit" panose="020F0503040000060003" pitchFamily="34" charset="0"/>
              </a:rPr>
              <a:t>Gladde spieren </a:t>
            </a:r>
            <a:r>
              <a:rPr lang="nl-NL" sz="2400">
                <a:latin typeface="Kermit" panose="020F0503040000060003" pitchFamily="34" charset="0"/>
              </a:rPr>
              <a:t>→ zitten in organen (zoals maag en darmen) en werken vanzelf, zonder dat je erover nadenkt.</a:t>
            </a:r>
          </a:p>
          <a:p>
            <a:pPr algn="ctr"/>
            <a:endParaRPr lang="nl-NL" sz="2400">
              <a:latin typeface="Kermit" panose="020F0503040000060003" pitchFamily="34" charset="0"/>
            </a:endParaRPr>
          </a:p>
          <a:p>
            <a:pPr lvl="0" algn="ctr"/>
            <a:endParaRPr lang="nl-NL" sz="2400">
              <a:latin typeface="Kermit" panose="020F0503040000060003" pitchFamily="34" charset="0"/>
            </a:endParaRPr>
          </a:p>
        </p:txBody>
      </p:sp>
      <p:pic>
        <p:nvPicPr>
          <p:cNvPr id="15" name="Afbeelding 14" descr="Afbeelding met clipart, Graphics, tekenfilm, illustratie&#10;&#10;Door AI gegenereerde inhoud is mogelijk onjuist.">
            <a:extLst>
              <a:ext uri="{FF2B5EF4-FFF2-40B4-BE49-F238E27FC236}">
                <a16:creationId xmlns:a16="http://schemas.microsoft.com/office/drawing/2014/main" id="{103ED5EE-C2ED-444D-2C19-200204F736E3}"/>
              </a:ext>
            </a:extLst>
          </p:cNvPr>
          <p:cNvPicPr>
            <a:picLocks noChangeAspect="1"/>
          </p:cNvPicPr>
          <p:nvPr/>
        </p:nvPicPr>
        <p:blipFill>
          <a:blip r:embed="rId6">
            <a:extLst>
              <a:ext uri="{28A0092B-C50C-407E-A947-70E740481C1C}">
                <a14:useLocalDpi xmlns:a14="http://schemas.microsoft.com/office/drawing/2010/main" val="0"/>
              </a:ext>
            </a:extLst>
          </a:blip>
          <a:srcRect r="50213"/>
          <a:stretch>
            <a:fillRect/>
          </a:stretch>
        </p:blipFill>
        <p:spPr>
          <a:xfrm>
            <a:off x="7164457" y="2066032"/>
            <a:ext cx="2558912" cy="2891098"/>
          </a:xfrm>
          <a:prstGeom prst="rect">
            <a:avLst/>
          </a:prstGeom>
        </p:spPr>
      </p:pic>
      <p:sp>
        <p:nvSpPr>
          <p:cNvPr id="10" name="Afgeronde rechthoek 9">
            <a:extLst>
              <a:ext uri="{FF2B5EF4-FFF2-40B4-BE49-F238E27FC236}">
                <a16:creationId xmlns:a16="http://schemas.microsoft.com/office/drawing/2014/main" id="{55027B61-8CB0-F252-BF8A-651E6ABC60D4}"/>
              </a:ext>
            </a:extLst>
          </p:cNvPr>
          <p:cNvSpPr/>
          <p:nvPr/>
        </p:nvSpPr>
        <p:spPr>
          <a:xfrm>
            <a:off x="3161045" y="1099403"/>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Soorten spieren</a:t>
            </a:r>
          </a:p>
        </p:txBody>
      </p:sp>
    </p:spTree>
    <p:extLst>
      <p:ext uri="{BB962C8B-B14F-4D97-AF65-F5344CB8AC3E}">
        <p14:creationId xmlns:p14="http://schemas.microsoft.com/office/powerpoint/2010/main" val="2430193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28FC7-B1A8-0CF3-3281-82FAE83769C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7BDD7C6-5281-8D7E-60F7-7BB91237A3F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B19596D-E12C-E545-E0EB-82B92C49E5E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EB2B2CB-59BE-2A1E-35A2-73A05002500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778B49B-04F5-284C-D319-72690C6F67C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4FD8A8D8-96AB-109B-C394-CC6A54103F97}"/>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3B1ABA85-D13D-8CDE-4DB9-DC93759B7D1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AB6E47AE-F308-E3AA-E4E4-D8F268E0C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0DE4975D-DCF6-3064-84C9-4B858EF45983}"/>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78777581-5A26-1AF4-E14F-64E6F0E3623D}"/>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24AE0B9D-DD84-FF41-5237-A48FF464394A}"/>
              </a:ext>
            </a:extLst>
          </p:cNvPr>
          <p:cNvSpPr/>
          <p:nvPr/>
        </p:nvSpPr>
        <p:spPr>
          <a:xfrm>
            <a:off x="0" y="1550330"/>
            <a:ext cx="12192000" cy="4059765"/>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9">
            <a:extLst>
              <a:ext uri="{FF2B5EF4-FFF2-40B4-BE49-F238E27FC236}">
                <a16:creationId xmlns:a16="http://schemas.microsoft.com/office/drawing/2014/main" id="{2A1F3050-40BB-D9C5-A9D1-BA91E391BD73}"/>
              </a:ext>
            </a:extLst>
          </p:cNvPr>
          <p:cNvSpPr/>
          <p:nvPr/>
        </p:nvSpPr>
        <p:spPr>
          <a:xfrm>
            <a:off x="3028523" y="1510760"/>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Spierparen</a:t>
            </a:r>
          </a:p>
        </p:txBody>
      </p:sp>
      <p:pic>
        <p:nvPicPr>
          <p:cNvPr id="12" name="Afbeelding 11" descr="Afbeelding met tekening, schets, illustratie, clipart&#10;&#10;Door AI gegenereerde inhoud is mogelijk onjuist.">
            <a:extLst>
              <a:ext uri="{FF2B5EF4-FFF2-40B4-BE49-F238E27FC236}">
                <a16:creationId xmlns:a16="http://schemas.microsoft.com/office/drawing/2014/main" id="{B06A23D7-1ED2-8859-8D5F-46C9E0B899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588" y="48200"/>
            <a:ext cx="11120363" cy="6255204"/>
          </a:xfrm>
          <a:prstGeom prst="rect">
            <a:avLst/>
          </a:prstGeom>
        </p:spPr>
      </p:pic>
      <p:sp>
        <p:nvSpPr>
          <p:cNvPr id="11" name="Tekstvak 10">
            <a:extLst>
              <a:ext uri="{FF2B5EF4-FFF2-40B4-BE49-F238E27FC236}">
                <a16:creationId xmlns:a16="http://schemas.microsoft.com/office/drawing/2014/main" id="{9E082823-4FB4-9077-5559-A5D4307FB0C0}"/>
              </a:ext>
            </a:extLst>
          </p:cNvPr>
          <p:cNvSpPr txBox="1"/>
          <p:nvPr/>
        </p:nvSpPr>
        <p:spPr>
          <a:xfrm>
            <a:off x="5897615" y="2621572"/>
            <a:ext cx="5817703" cy="2677656"/>
          </a:xfrm>
          <a:prstGeom prst="rect">
            <a:avLst/>
          </a:prstGeom>
          <a:noFill/>
        </p:spPr>
        <p:txBody>
          <a:bodyPr wrap="square" rtlCol="0">
            <a:spAutoFit/>
          </a:bodyPr>
          <a:lstStyle/>
          <a:p>
            <a:pPr algn="ctr"/>
            <a:r>
              <a:rPr lang="nl-NL" sz="2400">
                <a:latin typeface="Kermit" panose="020F0503040000060003" pitchFamily="34" charset="0"/>
              </a:rPr>
              <a:t>Veel spieren werken in tweetallen (buigspier en strekspier).</a:t>
            </a:r>
          </a:p>
          <a:p>
            <a:pPr algn="ctr"/>
            <a:endParaRPr lang="nl-NL" sz="2400">
              <a:latin typeface="Kermit" panose="020F0503040000060003" pitchFamily="34" charset="0"/>
            </a:endParaRPr>
          </a:p>
          <a:p>
            <a:pPr algn="ctr"/>
            <a:r>
              <a:rPr lang="nl-NL" sz="2400">
                <a:latin typeface="Kermit" panose="020F0503040000060003" pitchFamily="34" charset="0"/>
              </a:rPr>
              <a:t>Je </a:t>
            </a:r>
            <a:r>
              <a:rPr lang="nl-NL" sz="2400" b="1">
                <a:latin typeface="Kermit" panose="020F0503040000060003" pitchFamily="34" charset="0"/>
              </a:rPr>
              <a:t>biceps</a:t>
            </a:r>
            <a:r>
              <a:rPr lang="nl-NL" sz="2400">
                <a:latin typeface="Kermit" panose="020F0503040000060003" pitchFamily="34" charset="0"/>
              </a:rPr>
              <a:t> buigt je arm.</a:t>
            </a:r>
          </a:p>
          <a:p>
            <a:pPr algn="ctr"/>
            <a:r>
              <a:rPr lang="nl-NL" sz="2400">
                <a:latin typeface="Kermit" panose="020F0503040000060003" pitchFamily="34" charset="0"/>
              </a:rPr>
              <a:t>Je </a:t>
            </a:r>
            <a:r>
              <a:rPr lang="nl-NL" sz="2400" b="1" err="1">
                <a:latin typeface="Kermit" panose="020F0503040000060003" pitchFamily="34" charset="0"/>
              </a:rPr>
              <a:t>triceps</a:t>
            </a:r>
            <a:r>
              <a:rPr lang="nl-NL" sz="2400">
                <a:latin typeface="Kermit" panose="020F0503040000060003" pitchFamily="34" charset="0"/>
              </a:rPr>
              <a:t> strekt je arm.</a:t>
            </a:r>
          </a:p>
          <a:p>
            <a:pPr algn="ctr"/>
            <a:r>
              <a:rPr lang="nl-NL" sz="2400">
                <a:latin typeface="Kermit" panose="020F0503040000060003" pitchFamily="34" charset="0"/>
              </a:rPr>
              <a:t>Terwijl de ene spier samentrekt, ontspant de andere.</a:t>
            </a:r>
          </a:p>
        </p:txBody>
      </p:sp>
    </p:spTree>
    <p:extLst>
      <p:ext uri="{BB962C8B-B14F-4D97-AF65-F5344CB8AC3E}">
        <p14:creationId xmlns:p14="http://schemas.microsoft.com/office/powerpoint/2010/main" val="1417421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6FDF9-FDBC-BEC9-03A8-DFC60E7C504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4BEFD86-C9D7-253B-B159-E2FFFDF1F2F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2064202-5068-FCE6-07E5-BBF3185FD94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82429A5-1AA1-C061-D7FE-D6AAF859FA2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1718395-A452-D2C8-7E60-0D779D8396C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4216AB9C-D00F-8296-451E-A33E04FFBE7C}"/>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F4B5B5AC-F134-4D09-384E-31C259C86766}"/>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30D6901-D25A-A8D3-B3FD-4A2B1778C2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855D4819-A46A-8851-4DFD-35A1BAD29B35}"/>
              </a:ext>
            </a:extLst>
          </p:cNvPr>
          <p:cNvSpPr txBox="1"/>
          <p:nvPr/>
        </p:nvSpPr>
        <p:spPr>
          <a:xfrm>
            <a:off x="3352800" y="2351314"/>
            <a:ext cx="3239589" cy="369332"/>
          </a:xfrm>
          <a:prstGeom prst="rect">
            <a:avLst/>
          </a:prstGeom>
          <a:noFill/>
        </p:spPr>
        <p:txBody>
          <a:bodyPr wrap="square" rtlCol="0">
            <a:spAutoFit/>
          </a:bodyPr>
          <a:lstStyle/>
          <a:p>
            <a:r>
              <a:rPr lang="nl-NL"/>
              <a:t>Wat zijn spieren?</a:t>
            </a:r>
          </a:p>
        </p:txBody>
      </p:sp>
      <p:sp>
        <p:nvSpPr>
          <p:cNvPr id="9" name="Tekstvak 8">
            <a:extLst>
              <a:ext uri="{FF2B5EF4-FFF2-40B4-BE49-F238E27FC236}">
                <a16:creationId xmlns:a16="http://schemas.microsoft.com/office/drawing/2014/main" id="{51F76AA3-0118-E5E6-0A8A-DCC06EAC3661}"/>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werken spieren?</a:t>
            </a:r>
          </a:p>
        </p:txBody>
      </p:sp>
      <p:sp>
        <p:nvSpPr>
          <p:cNvPr id="6" name="Rechthoek 5">
            <a:extLst>
              <a:ext uri="{FF2B5EF4-FFF2-40B4-BE49-F238E27FC236}">
                <a16:creationId xmlns:a16="http://schemas.microsoft.com/office/drawing/2014/main" id="{5255FDE0-FD63-2056-7CAA-B1BF8B8F6B6F}"/>
              </a:ext>
            </a:extLst>
          </p:cNvPr>
          <p:cNvSpPr/>
          <p:nvPr/>
        </p:nvSpPr>
        <p:spPr>
          <a:xfrm>
            <a:off x="0" y="1393757"/>
            <a:ext cx="12192000" cy="4235649"/>
          </a:xfrm>
          <a:prstGeom prst="rect">
            <a:avLst/>
          </a:prstGeom>
          <a:solidFill>
            <a:srgbClr val="FABB56"/>
          </a:solidFill>
          <a:ln>
            <a:solidFill>
              <a:srgbClr val="FABB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38381152-0040-7486-BC57-FA96DDA5054B}"/>
              </a:ext>
            </a:extLst>
          </p:cNvPr>
          <p:cNvSpPr txBox="1"/>
          <p:nvPr/>
        </p:nvSpPr>
        <p:spPr>
          <a:xfrm>
            <a:off x="188733" y="2240398"/>
            <a:ext cx="6705600" cy="3785652"/>
          </a:xfrm>
          <a:prstGeom prst="rect">
            <a:avLst/>
          </a:prstGeom>
          <a:noFill/>
        </p:spPr>
        <p:txBody>
          <a:bodyPr wrap="square" rtlCol="0">
            <a:spAutoFit/>
          </a:bodyPr>
          <a:lstStyle/>
          <a:p>
            <a:pPr algn="ctr"/>
            <a:r>
              <a:rPr lang="nl-NL" sz="2400">
                <a:latin typeface="Kermit" panose="020F0503040000060003" pitchFamily="34" charset="0"/>
              </a:rPr>
              <a:t>Spieren hebben </a:t>
            </a:r>
            <a:r>
              <a:rPr lang="nl-NL" sz="2400" b="1">
                <a:latin typeface="Kermit" panose="020F0503040000060003" pitchFamily="34" charset="0"/>
              </a:rPr>
              <a:t>zuurstof en voeding</a:t>
            </a:r>
            <a:r>
              <a:rPr lang="nl-NL" sz="2400">
                <a:latin typeface="Kermit" panose="020F0503040000060003" pitchFamily="34" charset="0"/>
              </a:rPr>
              <a:t> nodig om te kunnen werken.</a:t>
            </a:r>
          </a:p>
          <a:p>
            <a:pPr algn="ctr"/>
            <a:endParaRPr lang="nl-NL" sz="2400">
              <a:latin typeface="Kermit" panose="020F0503040000060003" pitchFamily="34" charset="0"/>
            </a:endParaRPr>
          </a:p>
          <a:p>
            <a:pPr algn="ctr"/>
            <a:r>
              <a:rPr lang="nl-NL" sz="2400">
                <a:latin typeface="Kermit" panose="020F0503040000060003" pitchFamily="34" charset="0"/>
              </a:rPr>
              <a:t>Dat krijgen ze via je bloed.</a:t>
            </a:r>
          </a:p>
          <a:p>
            <a:pPr algn="ctr"/>
            <a:endParaRPr lang="nl-NL" sz="2400">
              <a:latin typeface="Kermit" panose="020F0503040000060003" pitchFamily="34" charset="0"/>
            </a:endParaRPr>
          </a:p>
          <a:p>
            <a:pPr algn="ctr"/>
            <a:r>
              <a:rPr lang="nl-NL" sz="2400">
                <a:latin typeface="Kermit" panose="020F0503040000060003" pitchFamily="34" charset="0"/>
              </a:rPr>
              <a:t>Bij veel inspanning voel je soms verzuring of moeheid → dat komt omdat je spieren harder werken dan de zuurstof kan bijhouden.</a:t>
            </a:r>
          </a:p>
          <a:p>
            <a:pPr algn="ctr"/>
            <a:br>
              <a:rPr lang="nl-NL" sz="2400">
                <a:latin typeface="Kermit" panose="020F0503040000060003" pitchFamily="34" charset="0"/>
              </a:rPr>
            </a:br>
            <a:endParaRPr lang="nl-NL" sz="2400">
              <a:latin typeface="Kermit" panose="020F0503040000060003" pitchFamily="34" charset="0"/>
            </a:endParaRPr>
          </a:p>
        </p:txBody>
      </p:sp>
      <p:sp>
        <p:nvSpPr>
          <p:cNvPr id="10" name="Afgeronde rechthoek 9">
            <a:extLst>
              <a:ext uri="{FF2B5EF4-FFF2-40B4-BE49-F238E27FC236}">
                <a16:creationId xmlns:a16="http://schemas.microsoft.com/office/drawing/2014/main" id="{3019B8C6-F6F7-3F36-8F56-B8416719269A}"/>
              </a:ext>
            </a:extLst>
          </p:cNvPr>
          <p:cNvSpPr/>
          <p:nvPr/>
        </p:nvSpPr>
        <p:spPr>
          <a:xfrm>
            <a:off x="3161045" y="1099403"/>
            <a:ext cx="6440557" cy="781730"/>
          </a:xfrm>
          <a:prstGeom prst="roundRect">
            <a:avLst/>
          </a:prstGeom>
          <a:solidFill>
            <a:srgbClr val="94D3F7"/>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800">
                <a:latin typeface="Kermit" panose="020F0503040000060003" pitchFamily="34" charset="0"/>
              </a:rPr>
              <a:t>Spieren en energie</a:t>
            </a:r>
          </a:p>
        </p:txBody>
      </p:sp>
      <p:pic>
        <p:nvPicPr>
          <p:cNvPr id="16" name="Afbeelding 15" descr="Afbeelding met tekenfilm, tekening, clipart, kunst&#10;&#10;Door AI gegenereerde inhoud is mogelijk onjuist.">
            <a:extLst>
              <a:ext uri="{FF2B5EF4-FFF2-40B4-BE49-F238E27FC236}">
                <a16:creationId xmlns:a16="http://schemas.microsoft.com/office/drawing/2014/main" id="{14D3B51A-9566-D175-70A2-C8B303F47531}"/>
              </a:ext>
            </a:extLst>
          </p:cNvPr>
          <p:cNvPicPr>
            <a:picLocks noChangeAspect="1"/>
          </p:cNvPicPr>
          <p:nvPr/>
        </p:nvPicPr>
        <p:blipFill>
          <a:blip r:embed="rId4">
            <a:extLst>
              <a:ext uri="{28A0092B-C50C-407E-A947-70E740481C1C}">
                <a14:useLocalDpi xmlns:a14="http://schemas.microsoft.com/office/drawing/2010/main" val="0"/>
              </a:ext>
            </a:extLst>
          </a:blip>
          <a:srcRect r="52941"/>
          <a:stretch>
            <a:fillRect/>
          </a:stretch>
        </p:blipFill>
        <p:spPr>
          <a:xfrm>
            <a:off x="9544934" y="776331"/>
            <a:ext cx="2855442" cy="3413146"/>
          </a:xfrm>
          <a:prstGeom prst="rect">
            <a:avLst/>
          </a:prstGeom>
        </p:spPr>
      </p:pic>
      <p:pic>
        <p:nvPicPr>
          <p:cNvPr id="13" name="Afbeelding 12" descr="Afbeelding met Menselijk gezicht, glimlach, Animatie, clipart&#10;&#10;Door AI gegenereerde inhoud is mogelijk onjuist.">
            <a:extLst>
              <a:ext uri="{FF2B5EF4-FFF2-40B4-BE49-F238E27FC236}">
                <a16:creationId xmlns:a16="http://schemas.microsoft.com/office/drawing/2014/main" id="{6F456A78-3D51-56C6-E0CB-BF677BF19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1084" y="2030023"/>
            <a:ext cx="7772400" cy="4371975"/>
          </a:xfrm>
          <a:prstGeom prst="rect">
            <a:avLst/>
          </a:prstGeom>
        </p:spPr>
      </p:pic>
    </p:spTree>
    <p:extLst>
      <p:ext uri="{BB962C8B-B14F-4D97-AF65-F5344CB8AC3E}">
        <p14:creationId xmlns:p14="http://schemas.microsoft.com/office/powerpoint/2010/main" val="1247783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4AF87-6163-254E-ACBD-18A130F58E5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C9A7014-2106-586A-4A20-A95B7F95213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39C8F8D-4E5C-B714-F36E-6C6F6C2CC6A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25AEE8F-08E7-0C09-E3D9-167873D4C65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D7340FC-FEBC-7908-E252-3F68180A3D9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A11C9B8-C7A8-40C6-D832-FB1E6A2F8086}"/>
              </a:ext>
            </a:extLst>
          </p:cNvPr>
          <p:cNvSpPr txBox="1"/>
          <p:nvPr/>
        </p:nvSpPr>
        <p:spPr>
          <a:xfrm>
            <a:off x="0" y="1671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E6745A0-44E6-8ABC-B161-CC6727DBDE95}"/>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5D352926-D00C-1AF5-8DD2-11DCA6A39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EDD40A96-F635-5A34-87DC-1DE74D0F1BA6}"/>
              </a:ext>
            </a:extLst>
          </p:cNvPr>
          <p:cNvSpPr txBox="1"/>
          <p:nvPr/>
        </p:nvSpPr>
        <p:spPr>
          <a:xfrm>
            <a:off x="1492261" y="1367129"/>
            <a:ext cx="9435548" cy="5833483"/>
          </a:xfrm>
          <a:prstGeom prst="rect">
            <a:avLst/>
          </a:prstGeom>
          <a:noFill/>
        </p:spPr>
        <p:txBody>
          <a:bodyPr wrap="none" rtlCol="0">
            <a:prstTxWarp prst="textArchUp">
              <a:avLst>
                <a:gd name="adj" fmla="val 10750217"/>
              </a:avLst>
            </a:prstTxWarp>
            <a:spAutoFit/>
          </a:bodyPr>
          <a:lstStyle/>
          <a:p>
            <a:pPr algn="ctr"/>
            <a:r>
              <a:rPr lang="nl-NL" sz="6000">
                <a:solidFill>
                  <a:srgbClr val="663855"/>
                </a:solidFill>
                <a:latin typeface="Kermit" panose="020F0503040000060003" pitchFamily="34" charset="0"/>
              </a:rPr>
              <a:t>Hoe zou je lichaam eruit zien als je geen botten had  of je botten er anders uitzagen ?</a:t>
            </a:r>
          </a:p>
        </p:txBody>
      </p:sp>
      <p:pic>
        <p:nvPicPr>
          <p:cNvPr id="7" name="Afbeelding 6" descr="Afbeelding met schermopname, kunst&#10;&#10;Door AI gegenereerde inhoud is mogelijk onjuist.">
            <a:extLst>
              <a:ext uri="{FF2B5EF4-FFF2-40B4-BE49-F238E27FC236}">
                <a16:creationId xmlns:a16="http://schemas.microsoft.com/office/drawing/2014/main" id="{D3437685-AC28-F632-61BF-395E9C1093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1580322"/>
            <a:ext cx="9382539" cy="5277678"/>
          </a:xfrm>
          <a:prstGeom prst="rect">
            <a:avLst/>
          </a:prstGeom>
        </p:spPr>
      </p:pic>
      <p:pic>
        <p:nvPicPr>
          <p:cNvPr id="9" name="Afbeelding 8">
            <a:extLst>
              <a:ext uri="{FF2B5EF4-FFF2-40B4-BE49-F238E27FC236}">
                <a16:creationId xmlns:a16="http://schemas.microsoft.com/office/drawing/2014/main" id="{A2F216C2-E2E0-EBAA-358A-FE88B3A9DD12}"/>
              </a:ext>
            </a:extLst>
          </p:cNvPr>
          <p:cNvPicPr/>
          <p:nvPr/>
        </p:nvPicPr>
        <p:blipFill>
          <a:blip r:embed="rId5">
            <a:extLst>
              <a:ext uri="{28A0092B-C50C-407E-A947-70E740481C1C}">
                <a14:useLocalDpi xmlns:a14="http://schemas.microsoft.com/office/drawing/2010/main" val="0"/>
              </a:ext>
            </a:extLst>
          </a:blip>
          <a:srcRect/>
          <a:stretch/>
        </p:blipFill>
        <p:spPr bwMode="auto">
          <a:xfrm>
            <a:off x="9937892" y="188436"/>
            <a:ext cx="2043314" cy="1955475"/>
          </a:xfrm>
          <a:prstGeom prst="rect">
            <a:avLst/>
          </a:prstGeom>
          <a:noFill/>
          <a:ln>
            <a:noFill/>
          </a:ln>
        </p:spPr>
      </p:pic>
    </p:spTree>
    <p:extLst>
      <p:ext uri="{BB962C8B-B14F-4D97-AF65-F5344CB8AC3E}">
        <p14:creationId xmlns:p14="http://schemas.microsoft.com/office/powerpoint/2010/main" val="3946258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5BE9D-A0B1-CB66-0269-978575294E5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D467331-8AF0-A7EB-A22C-879EB4899EA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A54AFA7-2FB7-79C0-A9D6-DCCD7E5AA3B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432E556-57CD-82D4-3C18-9246FD9B366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B6EDBF3-1D3D-F10A-57D6-40A81D016D7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9302B48B-0492-A65A-D356-C3070B8AD431}"/>
              </a:ext>
            </a:extLst>
          </p:cNvPr>
          <p:cNvSpPr txBox="1"/>
          <p:nvPr/>
        </p:nvSpPr>
        <p:spPr>
          <a:xfrm>
            <a:off x="0" y="1671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D640040-F9D7-3F7A-D9A4-F38AEA296432}"/>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4C878A14-D45B-FEFC-AE4F-98E224429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9C9DEA22-68AC-78DB-E53F-D0A79EBEEA1F}"/>
              </a:ext>
            </a:extLst>
          </p:cNvPr>
          <p:cNvSpPr txBox="1"/>
          <p:nvPr/>
        </p:nvSpPr>
        <p:spPr>
          <a:xfrm>
            <a:off x="568350" y="1735631"/>
            <a:ext cx="4419008" cy="2187039"/>
          </a:xfrm>
          <a:prstGeom prst="rect">
            <a:avLst/>
          </a:prstGeom>
          <a:noFill/>
        </p:spPr>
        <p:txBody>
          <a:bodyPr wrap="none" rtlCol="0">
            <a:prstTxWarp prst="textArchUp">
              <a:avLst>
                <a:gd name="adj" fmla="val 10750217"/>
              </a:avLst>
            </a:prstTxWarp>
            <a:spAutoFit/>
          </a:bodyPr>
          <a:lstStyle/>
          <a:p>
            <a:pPr algn="ctr"/>
            <a:r>
              <a:rPr lang="nl-NL" sz="6000">
                <a:solidFill>
                  <a:srgbClr val="663855"/>
                </a:solidFill>
                <a:latin typeface="Kermit" panose="020F0503040000060003" pitchFamily="34" charset="0"/>
              </a:rPr>
              <a:t>Hoe zou je lichaam eruit zien als je geen botten had  of je botten er anders uitzagen ?</a:t>
            </a:r>
          </a:p>
        </p:txBody>
      </p:sp>
      <p:pic>
        <p:nvPicPr>
          <p:cNvPr id="7" name="Afbeelding 6" descr="Afbeelding met schermopname, kunst&#10;&#10;Door AI gegenereerde inhoud is mogelijk onjuist.">
            <a:extLst>
              <a:ext uri="{FF2B5EF4-FFF2-40B4-BE49-F238E27FC236}">
                <a16:creationId xmlns:a16="http://schemas.microsoft.com/office/drawing/2014/main" id="{AA3E47F9-8A66-C250-63DA-E4D94B2990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350" y="2078229"/>
            <a:ext cx="4240261" cy="2385147"/>
          </a:xfrm>
          <a:prstGeom prst="rect">
            <a:avLst/>
          </a:prstGeom>
        </p:spPr>
      </p:pic>
      <p:sp>
        <p:nvSpPr>
          <p:cNvPr id="6" name="Tekstvak 5">
            <a:extLst>
              <a:ext uri="{FF2B5EF4-FFF2-40B4-BE49-F238E27FC236}">
                <a16:creationId xmlns:a16="http://schemas.microsoft.com/office/drawing/2014/main" id="{92375C54-BA73-D9A7-35A3-0468BEEB1B2C}"/>
              </a:ext>
            </a:extLst>
          </p:cNvPr>
          <p:cNvSpPr txBox="1"/>
          <p:nvPr/>
        </p:nvSpPr>
        <p:spPr>
          <a:xfrm>
            <a:off x="5714408" y="1149221"/>
            <a:ext cx="5859389" cy="4154984"/>
          </a:xfrm>
          <a:prstGeom prst="rect">
            <a:avLst/>
          </a:prstGeom>
          <a:noFill/>
        </p:spPr>
        <p:txBody>
          <a:bodyPr wrap="square" lIns="91440" tIns="45720" rIns="91440" bIns="45720" rtlCol="0" anchor="t">
            <a:spAutoFit/>
          </a:bodyPr>
          <a:lstStyle/>
          <a:p>
            <a:r>
              <a:rPr lang="nl-NL" sz="2400">
                <a:latin typeface="Kermit" panose="020F0503040000060003" pitchFamily="34" charset="0"/>
              </a:rPr>
              <a:t>We gaan in tweetallen een proefje doen:</a:t>
            </a:r>
          </a:p>
          <a:p>
            <a:pPr marL="285750" indent="-285750">
              <a:buFont typeface="Arial" panose="020B0604020202020204" pitchFamily="34" charset="0"/>
              <a:buChar char="•"/>
            </a:pPr>
            <a:r>
              <a:rPr lang="nl-NL" sz="2400">
                <a:latin typeface="Kermit"/>
              </a:rPr>
              <a:t>Rol één blaadje op tot een buis en plak dit met een plakbandje vast.</a:t>
            </a:r>
          </a:p>
          <a:p>
            <a:pPr marL="285750" indent="-285750">
              <a:buFont typeface="Arial" panose="020B0604020202020204" pitchFamily="34" charset="0"/>
              <a:buChar char="•"/>
            </a:pPr>
            <a:r>
              <a:rPr lang="nl-NL" sz="2400">
                <a:latin typeface="Kermit"/>
              </a:rPr>
              <a:t>Vouw één blaadje in een vorm naar keuze.</a:t>
            </a:r>
          </a:p>
          <a:p>
            <a:pPr marL="285750" indent="-285750">
              <a:buFont typeface="Arial" panose="020B0604020202020204" pitchFamily="34" charset="0"/>
              <a:buChar char="•"/>
            </a:pPr>
            <a:r>
              <a:rPr lang="nl-NL" sz="2400">
                <a:latin typeface="Kermit" panose="020F0503040000060003" pitchFamily="34" charset="0"/>
              </a:rPr>
              <a:t>Hang met een touwtje en een zakje een gewichtje aan jouw blad. Voeg steeds meer gewicht toe. </a:t>
            </a:r>
          </a:p>
          <a:p>
            <a:pPr marL="285750" indent="-285750">
              <a:buFont typeface="Arial" panose="020B0604020202020204" pitchFamily="34" charset="0"/>
              <a:buChar char="•"/>
            </a:pPr>
            <a:r>
              <a:rPr lang="nl-NL" sz="2400">
                <a:latin typeface="Kermit" panose="020F0503040000060003" pitchFamily="34" charset="0"/>
              </a:rPr>
              <a:t>Welk blad kan het meeste gewicht houden zonder te buigen of vouwen?</a:t>
            </a:r>
          </a:p>
        </p:txBody>
      </p:sp>
      <p:pic>
        <p:nvPicPr>
          <p:cNvPr id="8" name="Afbeelding 7">
            <a:extLst>
              <a:ext uri="{FF2B5EF4-FFF2-40B4-BE49-F238E27FC236}">
                <a16:creationId xmlns:a16="http://schemas.microsoft.com/office/drawing/2014/main" id="{B09254FF-0A73-334D-3B0D-A8CFAAEE74ED}"/>
              </a:ext>
            </a:extLst>
          </p:cNvPr>
          <p:cNvPicPr/>
          <p:nvPr/>
        </p:nvPicPr>
        <p:blipFill>
          <a:blip r:embed="rId5">
            <a:extLst>
              <a:ext uri="{28A0092B-C50C-407E-A947-70E740481C1C}">
                <a14:useLocalDpi xmlns:a14="http://schemas.microsoft.com/office/drawing/2010/main" val="0"/>
              </a:ext>
            </a:extLst>
          </a:blip>
          <a:srcRect/>
          <a:stretch/>
        </p:blipFill>
        <p:spPr bwMode="auto">
          <a:xfrm>
            <a:off x="244195" y="216953"/>
            <a:ext cx="1501042" cy="1395190"/>
          </a:xfrm>
          <a:prstGeom prst="rect">
            <a:avLst/>
          </a:prstGeom>
          <a:noFill/>
          <a:ln>
            <a:noFill/>
          </a:ln>
        </p:spPr>
      </p:pic>
    </p:spTree>
    <p:extLst>
      <p:ext uri="{BB962C8B-B14F-4D97-AF65-F5344CB8AC3E}">
        <p14:creationId xmlns:p14="http://schemas.microsoft.com/office/powerpoint/2010/main" val="8284428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39568-E3CF-46B5-214B-B67EDA84DFC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B2121CC-BC52-CA41-83EA-75408117D0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A4C589F-5B08-C640-865B-D5BBCA25FD1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A665C36-2BE0-6E77-F0A5-E7864908A53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58101DD-77E8-5261-D0D2-EAE96AE5F8B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13D6BABC-8721-F22A-94E7-933FA203956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1C0F8521-4143-FCD0-D1DC-C0217B443E9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sp>
        <p:nvSpPr>
          <p:cNvPr id="9" name="Tekstvak 8">
            <a:extLst>
              <a:ext uri="{FF2B5EF4-FFF2-40B4-BE49-F238E27FC236}">
                <a16:creationId xmlns:a16="http://schemas.microsoft.com/office/drawing/2014/main" id="{CEBCA520-FCA6-98A4-36BB-6A6E84D21506}"/>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pic>
        <p:nvPicPr>
          <p:cNvPr id="13" name="Onlinemedia 12" descr="Bot">
            <a:hlinkClick r:id="" action="ppaction://media"/>
            <a:extLst>
              <a:ext uri="{FF2B5EF4-FFF2-40B4-BE49-F238E27FC236}">
                <a16:creationId xmlns:a16="http://schemas.microsoft.com/office/drawing/2014/main" id="{7571C0A5-1F89-1DF8-8D89-0747061AF893}"/>
              </a:ext>
            </a:extLst>
          </p:cNvPr>
          <p:cNvPicPr>
            <a:picLocks noRot="1" noChangeAspect="1"/>
          </p:cNvPicPr>
          <p:nvPr>
            <a:videoFile r:link="rId1"/>
          </p:nvPr>
        </p:nvPicPr>
        <p:blipFill>
          <a:blip r:embed="rId4"/>
          <a:stretch>
            <a:fillRect/>
          </a:stretch>
        </p:blipFill>
        <p:spPr>
          <a:xfrm>
            <a:off x="1240831" y="940102"/>
            <a:ext cx="9710339" cy="5486341"/>
          </a:xfrm>
          <a:prstGeom prst="rect">
            <a:avLst/>
          </a:prstGeom>
        </p:spPr>
      </p:pic>
      <p:pic>
        <p:nvPicPr>
          <p:cNvPr id="5" name="Afbeelding 4" descr="Afbeelding met Lettertype, Graphics, rood, tekst&#10;&#10;Automatisch gegenereerde beschrijving">
            <a:extLst>
              <a:ext uri="{FF2B5EF4-FFF2-40B4-BE49-F238E27FC236}">
                <a16:creationId xmlns:a16="http://schemas.microsoft.com/office/drawing/2014/main" id="{B9CCB1A0-A447-5C94-C904-BB462C3F5E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9944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743F4-821C-7057-A0A7-CDD636D0B1A4}"/>
            </a:ext>
          </a:extLst>
        </p:cNvPr>
        <p:cNvGrpSpPr/>
        <p:nvPr/>
      </p:nvGrpSpPr>
      <p:grpSpPr>
        <a:xfrm>
          <a:off x="0" y="0"/>
          <a:ext cx="0" cy="0"/>
          <a:chOff x="0" y="0"/>
          <a:chExt cx="0" cy="0"/>
        </a:xfrm>
      </p:grpSpPr>
      <p:pic>
        <p:nvPicPr>
          <p:cNvPr id="11" name="Afbeelding 10" descr="Afbeelding met schedel, schets, bot, tekening&#10;&#10;Door AI gegenereerde inhoud is mogelijk onjuist.">
            <a:extLst>
              <a:ext uri="{FF2B5EF4-FFF2-40B4-BE49-F238E27FC236}">
                <a16:creationId xmlns:a16="http://schemas.microsoft.com/office/drawing/2014/main" id="{9836A480-7086-F6F6-F8A6-8B690A581C14}"/>
              </a:ext>
            </a:extLst>
          </p:cNvPr>
          <p:cNvPicPr>
            <a:picLocks noChangeAspect="1"/>
          </p:cNvPicPr>
          <p:nvPr/>
        </p:nvPicPr>
        <p:blipFill>
          <a:blip r:embed="rId3">
            <a:alphaModFix amt="26000"/>
            <a:extLst>
              <a:ext uri="{28A0092B-C50C-407E-A947-70E740481C1C}">
                <a14:useLocalDpi xmlns:a14="http://schemas.microsoft.com/office/drawing/2010/main" val="0"/>
              </a:ext>
            </a:extLst>
          </a:blip>
          <a:srcRect b="15996"/>
          <a:stretch>
            <a:fillRect/>
          </a:stretch>
        </p:blipFill>
        <p:spPr>
          <a:xfrm>
            <a:off x="29936" y="301081"/>
            <a:ext cx="13876498" cy="6556919"/>
          </a:xfrm>
          <a:prstGeom prst="rect">
            <a:avLst/>
          </a:prstGeom>
        </p:spPr>
      </p:pic>
      <p:sp>
        <p:nvSpPr>
          <p:cNvPr id="74753" name="Rectangle 3">
            <a:extLst>
              <a:ext uri="{FF2B5EF4-FFF2-40B4-BE49-F238E27FC236}">
                <a16:creationId xmlns:a16="http://schemas.microsoft.com/office/drawing/2014/main" id="{D5AF283A-8AB6-4079-E965-B023FBFB947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63D3EC5-0D1C-D0E4-CC89-DDD152C79EA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4BB6A6A-6C1E-40F7-95E3-F611384B0B6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5A4EB08-CF0F-100E-FD72-28C7B0C31BD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10ED65F5-0B89-62DA-D12E-0F3254E0F48F}"/>
              </a:ext>
            </a:extLst>
          </p:cNvPr>
          <p:cNvPicPr/>
          <p:nvPr/>
        </p:nvPicPr>
        <p:blipFill>
          <a:blip r:embed="rId4">
            <a:extLst>
              <a:ext uri="{28A0092B-C50C-407E-A947-70E740481C1C}">
                <a14:useLocalDpi xmlns:a14="http://schemas.microsoft.com/office/drawing/2010/main" val="0"/>
              </a:ext>
            </a:extLst>
          </a:blip>
          <a:srcRect/>
          <a:stretch/>
        </p:blipFill>
        <p:spPr bwMode="auto">
          <a:xfrm>
            <a:off x="10576264" y="322848"/>
            <a:ext cx="1831694" cy="1773801"/>
          </a:xfrm>
          <a:prstGeom prst="rect">
            <a:avLst/>
          </a:prstGeom>
          <a:noFill/>
          <a:ln>
            <a:noFill/>
          </a:ln>
        </p:spPr>
      </p:pic>
      <p:sp>
        <p:nvSpPr>
          <p:cNvPr id="2" name="Tekstvak 1">
            <a:extLst>
              <a:ext uri="{FF2B5EF4-FFF2-40B4-BE49-F238E27FC236}">
                <a16:creationId xmlns:a16="http://schemas.microsoft.com/office/drawing/2014/main" id="{E6B75C4E-EC15-1BA8-2094-E067D019DFBA}"/>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FCD02C04-4715-55FA-FEB8-B8DF99EB124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9392F013-5C49-AD5B-17A1-D3D4E942AC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447D9ADF-7F11-57DB-A26E-F228DFFE3B87}"/>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sp>
        <p:nvSpPr>
          <p:cNvPr id="6" name="Tekstvak 5">
            <a:extLst>
              <a:ext uri="{FF2B5EF4-FFF2-40B4-BE49-F238E27FC236}">
                <a16:creationId xmlns:a16="http://schemas.microsoft.com/office/drawing/2014/main" id="{9A2305B0-D3D1-88F7-C72A-60522F068DC5}"/>
              </a:ext>
            </a:extLst>
          </p:cNvPr>
          <p:cNvSpPr txBox="1"/>
          <p:nvPr/>
        </p:nvSpPr>
        <p:spPr>
          <a:xfrm>
            <a:off x="1268896" y="1431549"/>
            <a:ext cx="9654209" cy="4401205"/>
          </a:xfrm>
          <a:prstGeom prst="rect">
            <a:avLst/>
          </a:prstGeom>
          <a:noFill/>
        </p:spPr>
        <p:txBody>
          <a:bodyPr wrap="square" lIns="91440" tIns="45720" rIns="91440" bIns="45720" rtlCol="0" anchor="t">
            <a:spAutoFit/>
          </a:bodyPr>
          <a:lstStyle/>
          <a:p>
            <a:pPr algn="ctr"/>
            <a:r>
              <a:rPr lang="nl-NL" sz="2800" b="1">
                <a:latin typeface="Kermit" panose="020F0503040000060003" pitchFamily="34" charset="0"/>
              </a:rPr>
              <a:t>Vul in viertallen een coöperatief vragenblad in.</a:t>
            </a:r>
          </a:p>
          <a:p>
            <a:pPr algn="ctr"/>
            <a:endParaRPr lang="nl-NL" sz="2800" b="1">
              <a:latin typeface="Kermit" panose="020F0503040000060003" pitchFamily="34" charset="0"/>
            </a:endParaRPr>
          </a:p>
          <a:p>
            <a:pPr algn="ctr"/>
            <a:r>
              <a:rPr lang="nl-NL" sz="2800" b="1">
                <a:latin typeface="Kermit"/>
              </a:rPr>
              <a:t>Eerst beantwoordt iedereen voor zichzelf een van de vragen.</a:t>
            </a:r>
          </a:p>
          <a:p>
            <a:pPr algn="ctr"/>
            <a:endParaRPr lang="nl-NL" sz="2800" b="1">
              <a:latin typeface="Kermit" panose="020F0503040000060003" pitchFamily="34" charset="0"/>
            </a:endParaRPr>
          </a:p>
          <a:p>
            <a:pPr algn="ctr"/>
            <a:r>
              <a:rPr lang="nl-NL" sz="2800" b="1">
                <a:latin typeface="Kermit" panose="020F0503040000060003" pitchFamily="34" charset="0"/>
              </a:rPr>
              <a:t>Daarna draaien jullie door en kijken of jullie nog aanvullingen hebben.</a:t>
            </a:r>
          </a:p>
          <a:p>
            <a:pPr algn="ctr"/>
            <a:endParaRPr lang="nl-NL" sz="2800" b="1">
              <a:latin typeface="Kermit" panose="020F0503040000060003" pitchFamily="34" charset="0"/>
            </a:endParaRPr>
          </a:p>
          <a:p>
            <a:pPr algn="ctr"/>
            <a:r>
              <a:rPr lang="nl-NL" sz="2800" b="1">
                <a:latin typeface="Kermit" panose="020F0503040000060003" pitchFamily="34" charset="0"/>
              </a:rPr>
              <a:t>Bedenk met z’n vieren de beste samenvatting over botten.</a:t>
            </a:r>
          </a:p>
        </p:txBody>
      </p:sp>
    </p:spTree>
    <p:extLst>
      <p:ext uri="{BB962C8B-B14F-4D97-AF65-F5344CB8AC3E}">
        <p14:creationId xmlns:p14="http://schemas.microsoft.com/office/powerpoint/2010/main" val="1695112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745A-2F1E-5E73-56DE-A2864208FA9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7705577-39EA-A3D1-C93A-A0ACB3E0AE4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2D09AA4-50D6-FDFF-B475-48E5CABEB39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C0B5DA5-97A0-17A9-501A-299D9BB5386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1B495AC-6EB4-EEB7-AC62-87846DA2C69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EEF47D6E-ACD5-AAF5-FFDB-95F4C73B3EB4}"/>
              </a:ext>
            </a:extLst>
          </p:cNvPr>
          <p:cNvPicPr/>
          <p:nvPr/>
        </p:nvPicPr>
        <p:blipFill>
          <a:blip r:embed="rId3">
            <a:extLst>
              <a:ext uri="{28A0092B-C50C-407E-A947-70E740481C1C}">
                <a14:useLocalDpi xmlns:a14="http://schemas.microsoft.com/office/drawing/2010/main" val="0"/>
              </a:ext>
            </a:extLst>
          </a:blip>
          <a:srcRect/>
          <a:stretch/>
        </p:blipFill>
        <p:spPr bwMode="auto">
          <a:xfrm>
            <a:off x="10576264" y="322848"/>
            <a:ext cx="1831694" cy="1773801"/>
          </a:xfrm>
          <a:prstGeom prst="rect">
            <a:avLst/>
          </a:prstGeom>
          <a:noFill/>
          <a:ln>
            <a:noFill/>
          </a:ln>
        </p:spPr>
      </p:pic>
      <p:sp>
        <p:nvSpPr>
          <p:cNvPr id="2" name="Tekstvak 1">
            <a:extLst>
              <a:ext uri="{FF2B5EF4-FFF2-40B4-BE49-F238E27FC236}">
                <a16:creationId xmlns:a16="http://schemas.microsoft.com/office/drawing/2014/main" id="{5902ADC3-0F68-F858-C7E1-9109E3588DBC}"/>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0600C280-8321-A358-42E8-481F7F290D55}"/>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C49FFE22-BFA4-8940-1556-87034A4775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AA4595D9-D3B2-B17C-CBA5-442E50DEF94F}"/>
              </a:ext>
            </a:extLst>
          </p:cNvPr>
          <p:cNvSpPr txBox="1"/>
          <p:nvPr/>
        </p:nvSpPr>
        <p:spPr>
          <a:xfrm>
            <a:off x="0" y="18408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Hoe zit dat dan met botten?</a:t>
            </a:r>
          </a:p>
        </p:txBody>
      </p:sp>
      <p:pic>
        <p:nvPicPr>
          <p:cNvPr id="10" name="Afbeelding 9" descr="Afbeelding met schermopname, Symmetrie, plein, kunst&#10;&#10;Door AI gegenereerde inhoud is mogelijk onjuist.">
            <a:extLst>
              <a:ext uri="{FF2B5EF4-FFF2-40B4-BE49-F238E27FC236}">
                <a16:creationId xmlns:a16="http://schemas.microsoft.com/office/drawing/2014/main" id="{0E00CFF9-B2BA-11A4-E955-80E8E221358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247846" y="885856"/>
            <a:ext cx="9696309" cy="5454174"/>
          </a:xfrm>
          <a:prstGeom prst="rect">
            <a:avLst/>
          </a:prstGeom>
        </p:spPr>
      </p:pic>
      <p:sp>
        <p:nvSpPr>
          <p:cNvPr id="12" name="Tekstvak 11">
            <a:extLst>
              <a:ext uri="{FF2B5EF4-FFF2-40B4-BE49-F238E27FC236}">
                <a16:creationId xmlns:a16="http://schemas.microsoft.com/office/drawing/2014/main" id="{C67F43D0-112F-4D62-E33D-8F89E9C8A3A0}"/>
              </a:ext>
            </a:extLst>
          </p:cNvPr>
          <p:cNvSpPr txBox="1"/>
          <p:nvPr/>
        </p:nvSpPr>
        <p:spPr>
          <a:xfrm>
            <a:off x="5086653" y="1742534"/>
            <a:ext cx="2111668" cy="369332"/>
          </a:xfrm>
          <a:prstGeom prst="rect">
            <a:avLst/>
          </a:prstGeom>
          <a:noFill/>
        </p:spPr>
        <p:txBody>
          <a:bodyPr wrap="none" rtlCol="0">
            <a:spAutoFit/>
          </a:bodyPr>
          <a:lstStyle/>
          <a:p>
            <a:r>
              <a:rPr lang="nl-NL">
                <a:latin typeface="Kermit" panose="020F0503040000060003" pitchFamily="34" charset="0"/>
              </a:rPr>
              <a:t>Wat is een skelet?</a:t>
            </a:r>
          </a:p>
        </p:txBody>
      </p:sp>
      <p:sp>
        <p:nvSpPr>
          <p:cNvPr id="13" name="Tekstvak 12">
            <a:extLst>
              <a:ext uri="{FF2B5EF4-FFF2-40B4-BE49-F238E27FC236}">
                <a16:creationId xmlns:a16="http://schemas.microsoft.com/office/drawing/2014/main" id="{2694A7A2-BC16-4423-E04D-A18604D1785C}"/>
              </a:ext>
            </a:extLst>
          </p:cNvPr>
          <p:cNvSpPr txBox="1"/>
          <p:nvPr/>
        </p:nvSpPr>
        <p:spPr>
          <a:xfrm>
            <a:off x="4315608" y="5224851"/>
            <a:ext cx="3653757" cy="369332"/>
          </a:xfrm>
          <a:prstGeom prst="rect">
            <a:avLst/>
          </a:prstGeom>
          <a:noFill/>
        </p:spPr>
        <p:txBody>
          <a:bodyPr wrap="none" rtlCol="0">
            <a:spAutoFit/>
          </a:bodyPr>
          <a:lstStyle/>
          <a:p>
            <a:r>
              <a:rPr lang="nl-NL">
                <a:latin typeface="Kermit" panose="020F0503040000060003" pitchFamily="34" charset="0"/>
              </a:rPr>
              <a:t>Wat zijn de functies van botten?</a:t>
            </a:r>
          </a:p>
        </p:txBody>
      </p:sp>
      <p:sp>
        <p:nvSpPr>
          <p:cNvPr id="14" name="Tekstvak 13">
            <a:extLst>
              <a:ext uri="{FF2B5EF4-FFF2-40B4-BE49-F238E27FC236}">
                <a16:creationId xmlns:a16="http://schemas.microsoft.com/office/drawing/2014/main" id="{1D32AD35-14F5-063A-F1D8-F30FC3EBDC11}"/>
              </a:ext>
            </a:extLst>
          </p:cNvPr>
          <p:cNvSpPr txBox="1"/>
          <p:nvPr/>
        </p:nvSpPr>
        <p:spPr>
          <a:xfrm>
            <a:off x="2100076" y="3042047"/>
            <a:ext cx="1897479" cy="1200329"/>
          </a:xfrm>
          <a:prstGeom prst="rect">
            <a:avLst/>
          </a:prstGeom>
          <a:noFill/>
        </p:spPr>
        <p:txBody>
          <a:bodyPr wrap="square" rtlCol="0">
            <a:spAutoFit/>
          </a:bodyPr>
          <a:lstStyle/>
          <a:p>
            <a:pPr algn="ctr"/>
            <a:r>
              <a:rPr lang="nl-NL">
                <a:latin typeface="Kermit" panose="020F0503040000060003" pitchFamily="34" charset="0"/>
              </a:rPr>
              <a:t>Noem drie belangrijke botten: wat doen ze?</a:t>
            </a:r>
          </a:p>
        </p:txBody>
      </p:sp>
      <p:sp>
        <p:nvSpPr>
          <p:cNvPr id="15" name="Tekstvak 14">
            <a:extLst>
              <a:ext uri="{FF2B5EF4-FFF2-40B4-BE49-F238E27FC236}">
                <a16:creationId xmlns:a16="http://schemas.microsoft.com/office/drawing/2014/main" id="{941D27BF-298E-B74F-A83A-2D7E16139553}"/>
              </a:ext>
            </a:extLst>
          </p:cNvPr>
          <p:cNvSpPr txBox="1"/>
          <p:nvPr/>
        </p:nvSpPr>
        <p:spPr>
          <a:xfrm>
            <a:off x="8194445" y="3042047"/>
            <a:ext cx="1897479" cy="1200329"/>
          </a:xfrm>
          <a:prstGeom prst="rect">
            <a:avLst/>
          </a:prstGeom>
          <a:noFill/>
        </p:spPr>
        <p:txBody>
          <a:bodyPr wrap="square" rtlCol="0">
            <a:spAutoFit/>
          </a:bodyPr>
          <a:lstStyle/>
          <a:p>
            <a:pPr algn="ctr"/>
            <a:r>
              <a:rPr lang="nl-NL">
                <a:latin typeface="Kermit" panose="020F0503040000060003" pitchFamily="34" charset="0"/>
              </a:rPr>
              <a:t>Wat zou er gebeuren als je geen skelet had?</a:t>
            </a:r>
          </a:p>
        </p:txBody>
      </p:sp>
      <p:sp>
        <p:nvSpPr>
          <p:cNvPr id="16" name="Tekstvak 15">
            <a:extLst>
              <a:ext uri="{FF2B5EF4-FFF2-40B4-BE49-F238E27FC236}">
                <a16:creationId xmlns:a16="http://schemas.microsoft.com/office/drawing/2014/main" id="{1EEDBAAF-873E-3159-13BB-DAFC64AEA113}"/>
              </a:ext>
            </a:extLst>
          </p:cNvPr>
          <p:cNvSpPr txBox="1"/>
          <p:nvPr/>
        </p:nvSpPr>
        <p:spPr>
          <a:xfrm>
            <a:off x="5247851" y="3391525"/>
            <a:ext cx="1696298" cy="369332"/>
          </a:xfrm>
          <a:prstGeom prst="rect">
            <a:avLst/>
          </a:prstGeom>
          <a:noFill/>
        </p:spPr>
        <p:txBody>
          <a:bodyPr wrap="none" rtlCol="0">
            <a:spAutoFit/>
          </a:bodyPr>
          <a:lstStyle/>
          <a:p>
            <a:r>
              <a:rPr lang="nl-NL">
                <a:latin typeface="Kermit" panose="020F0503040000060003" pitchFamily="34" charset="0"/>
              </a:rPr>
              <a:t>Samenvatting</a:t>
            </a:r>
          </a:p>
        </p:txBody>
      </p:sp>
    </p:spTree>
    <p:extLst>
      <p:ext uri="{BB962C8B-B14F-4D97-AF65-F5344CB8AC3E}">
        <p14:creationId xmlns:p14="http://schemas.microsoft.com/office/powerpoint/2010/main" val="38646956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097E7-4B88-58C5-7107-4A7F1B8E1222}"/>
            </a:ext>
          </a:extLst>
        </p:cNvPr>
        <p:cNvGrpSpPr/>
        <p:nvPr/>
      </p:nvGrpSpPr>
      <p:grpSpPr>
        <a:xfrm>
          <a:off x="0" y="0"/>
          <a:ext cx="0" cy="0"/>
          <a:chOff x="0" y="0"/>
          <a:chExt cx="0" cy="0"/>
        </a:xfrm>
      </p:grpSpPr>
      <p:pic>
        <p:nvPicPr>
          <p:cNvPr id="15" name="Afbeelding 14">
            <a:extLst>
              <a:ext uri="{FF2B5EF4-FFF2-40B4-BE49-F238E27FC236}">
                <a16:creationId xmlns:a16="http://schemas.microsoft.com/office/drawing/2014/main" id="{391A3B1D-88C1-8EC1-3D07-8E32F56F235F}"/>
              </a:ext>
            </a:extLst>
          </p:cNvPr>
          <p:cNvPicPr/>
          <p:nvPr/>
        </p:nvPicPr>
        <p:blipFill>
          <a:blip r:embed="rId3">
            <a:extLst>
              <a:ext uri="{28A0092B-C50C-407E-A947-70E740481C1C}">
                <a14:useLocalDpi xmlns:a14="http://schemas.microsoft.com/office/drawing/2010/main" val="0"/>
              </a:ext>
            </a:extLst>
          </a:blip>
          <a:srcRect/>
          <a:stretch/>
        </p:blipFill>
        <p:spPr bwMode="auto">
          <a:xfrm>
            <a:off x="7957963" y="1960327"/>
            <a:ext cx="881236" cy="699067"/>
          </a:xfrm>
          <a:prstGeom prst="rect">
            <a:avLst/>
          </a:prstGeom>
          <a:noFill/>
          <a:ln>
            <a:noFill/>
          </a:ln>
        </p:spPr>
      </p:pic>
      <p:pic>
        <p:nvPicPr>
          <p:cNvPr id="16" name="Afbeelding 15">
            <a:extLst>
              <a:ext uri="{FF2B5EF4-FFF2-40B4-BE49-F238E27FC236}">
                <a16:creationId xmlns:a16="http://schemas.microsoft.com/office/drawing/2014/main" id="{4326388E-7FE5-EE02-6247-AE2984E430BB}"/>
              </a:ext>
            </a:extLst>
          </p:cNvPr>
          <p:cNvPicPr/>
          <p:nvPr/>
        </p:nvPicPr>
        <p:blipFill>
          <a:blip r:embed="rId4">
            <a:extLst>
              <a:ext uri="{28A0092B-C50C-407E-A947-70E740481C1C}">
                <a14:useLocalDpi xmlns:a14="http://schemas.microsoft.com/office/drawing/2010/main" val="0"/>
              </a:ext>
            </a:extLst>
          </a:blip>
          <a:srcRect/>
          <a:stretch/>
        </p:blipFill>
        <p:spPr bwMode="auto">
          <a:xfrm>
            <a:off x="8031553" y="2777289"/>
            <a:ext cx="807646" cy="650656"/>
          </a:xfrm>
          <a:prstGeom prst="rect">
            <a:avLst/>
          </a:prstGeom>
          <a:noFill/>
          <a:ln>
            <a:noFill/>
          </a:ln>
        </p:spPr>
      </p:pic>
      <p:sp>
        <p:nvSpPr>
          <p:cNvPr id="74753" name="Rectangle 3">
            <a:extLst>
              <a:ext uri="{FF2B5EF4-FFF2-40B4-BE49-F238E27FC236}">
                <a16:creationId xmlns:a16="http://schemas.microsoft.com/office/drawing/2014/main" id="{A98914B7-FDDC-EFA2-D433-BFB17F16DBB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EC4181E-7D6D-F310-D97E-9DEBFDB48C7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699681C-8190-C5A5-AB83-3DEF0293B40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EEB4BBC8-621A-C55E-4818-E8FB8C12034A}"/>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424B44CD-451F-5D79-95A3-9063D4EB17C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CD57DF90-4026-0806-E59C-501DB84C2F9A}"/>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5BA7B244-0B42-0063-650E-E60274ACE05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413C257-CEA2-826E-1CB3-0DF68F5924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E5DB3930-6555-E66D-0F73-ED739910827F}"/>
              </a:ext>
            </a:extLst>
          </p:cNvPr>
          <p:cNvSpPr>
            <a:spLocks noChangeArrowheads="1"/>
          </p:cNvSpPr>
          <p:nvPr/>
        </p:nvSpPr>
        <p:spPr bwMode="auto">
          <a:xfrm>
            <a:off x="282891" y="316018"/>
            <a:ext cx="1098797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a:effectLst/>
                <a:latin typeface="Kermit" panose="020F0503040000060003" pitchFamily="34" charset="0"/>
                <a:ea typeface="Times New Roman" panose="02020603050405020304" pitchFamily="18" charset="0"/>
              </a:rPr>
              <a:t>Werkvorm: </a:t>
            </a:r>
            <a:endParaRPr lang="nl-NL" sz="20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Maak een kartonnen hand die echt kan bewegen met rietjes en touwtjes. De kartonnen hand stelt de botten voor, de rietjes de pezen en de touwtjes de spieren. Door aan de touwtjes te trekken, zie je hoe botten en spieren samenwerken om beweging mogelijk te maken.</a:t>
            </a:r>
          </a:p>
          <a:p>
            <a:pPr marL="342900" indent="-342900">
              <a:buFont typeface="Arial" panose="020B0604020202020204" pitchFamily="34" charset="0"/>
              <a:buChar char="•"/>
            </a:pPr>
            <a:r>
              <a:rPr lang="nl-NL" sz="2000">
                <a:latin typeface="Kermit" panose="020F0503040000060003" pitchFamily="34" charset="0"/>
                <a:ea typeface="Times New Roman" panose="02020603050405020304" pitchFamily="18" charset="0"/>
              </a:rPr>
              <a:t>Je werkt alleen</a:t>
            </a:r>
            <a:endParaRPr lang="nl-NL" sz="2000">
              <a:effectLst/>
              <a:latin typeface="Kermit" panose="020F0503040000060003" pitchFamily="34" charset="0"/>
              <a:ea typeface="Times New Roman" panose="02020603050405020304" pitchFamily="18" charset="0"/>
            </a:endParaRPr>
          </a:p>
          <a:p>
            <a:endParaRPr lang="nl-NL" sz="2000">
              <a:effectLst/>
              <a:latin typeface="Kermit" panose="020F0503040000060003" pitchFamily="34" charset="0"/>
              <a:ea typeface="Times New Roman" panose="02020603050405020304" pitchFamily="18" charset="0"/>
            </a:endParaRPr>
          </a:p>
          <a:p>
            <a:r>
              <a:rPr lang="nl-NL" sz="20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mijn kartonnen hand netjes uitgeknipt.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rietjes op de juiste plekken geplakt.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touwtjes door de rietjes gedaan en goed vastgemaakt.</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getest of mijn hand echt beweegt als ik aan de touwtjes trek.</a:t>
            </a:r>
          </a:p>
          <a:p>
            <a:pPr marL="342900" indent="-342900">
              <a:buFont typeface="Arial" panose="020B0604020202020204" pitchFamily="34" charset="0"/>
              <a:buChar char="•"/>
            </a:pPr>
            <a:r>
              <a:rPr lang="nl-NL" sz="2000">
                <a:effectLst/>
                <a:latin typeface="Kermit" panose="020F0503040000060003" pitchFamily="34" charset="0"/>
                <a:ea typeface="Times New Roman" panose="02020603050405020304" pitchFamily="18" charset="0"/>
              </a:rPr>
              <a:t>Ik heb uitgelegd welke delen botten zijn en welke delen spieren voorstellen. </a:t>
            </a:r>
          </a:p>
          <a:p>
            <a:endParaRPr lang="nl-NL" sz="2000">
              <a:latin typeface="Kermit" panose="020F0503040000060003" pitchFamily="34" charset="0"/>
              <a:ea typeface="Times New Roman" panose="02020603050405020304" pitchFamily="18" charset="0"/>
            </a:endParaRPr>
          </a:p>
          <a:p>
            <a:r>
              <a:rPr lang="nl-NL" sz="2000" b="1">
                <a:effectLst/>
                <a:latin typeface="Kermit" panose="020F0503040000060003" pitchFamily="34" charset="0"/>
                <a:ea typeface="Times New Roman" panose="02020603050405020304" pitchFamily="18" charset="0"/>
              </a:rPr>
              <a:t>Klaar-/verdiepingsopdracht</a:t>
            </a:r>
            <a:r>
              <a:rPr lang="nl-NL" sz="2000" b="1">
                <a:latin typeface="Kermit" panose="020F0503040000060003" pitchFamily="34" charset="0"/>
                <a:ea typeface="Times New Roman" panose="02020603050405020304" pitchFamily="18" charset="0"/>
              </a:rPr>
              <a:t>en:</a:t>
            </a:r>
          </a:p>
          <a:p>
            <a:pPr marL="457200" indent="-457200">
              <a:buFont typeface="+mj-lt"/>
              <a:buAutoNum type="arabicPeriod"/>
            </a:pPr>
            <a:r>
              <a:rPr lang="nl-NL" sz="2000">
                <a:latin typeface="Kermit" panose="020F0503040000060003" pitchFamily="34" charset="0"/>
              </a:rPr>
              <a:t>Verander de lengte of spanning van de touwtjes en onderzoek wat dat doet met de beweging.</a:t>
            </a:r>
          </a:p>
          <a:p>
            <a:pPr marL="457200" indent="-457200">
              <a:buFont typeface="+mj-lt"/>
              <a:buAutoNum type="arabicPeriod"/>
            </a:pPr>
            <a:r>
              <a:rPr lang="nl-NL" sz="2000">
                <a:latin typeface="Kermit" panose="020F0503040000060003" pitchFamily="34" charset="0"/>
              </a:rPr>
              <a:t>Ontwerp een verbeterde versie van de hand, bijvoorbeeld met een beweegbare pols of een buigbare duim.</a:t>
            </a:r>
            <a:endParaRPr kumimoji="0" lang="nl-NL" altLang="nl-NL" sz="1800" b="0" i="0" u="none" strike="noStrike" cap="none" normalizeH="0" baseline="0">
              <a:ln>
                <a:noFill/>
              </a:ln>
              <a:solidFill>
                <a:schemeClr val="tx1"/>
              </a:solidFill>
              <a:effectLst/>
              <a:latin typeface="Arial" panose="020B0604020202020204" pitchFamily="34" charset="0"/>
            </a:endParaRPr>
          </a:p>
        </p:txBody>
      </p:sp>
      <p:sp>
        <p:nvSpPr>
          <p:cNvPr id="8" name="Tekstvak 7">
            <a:extLst>
              <a:ext uri="{FF2B5EF4-FFF2-40B4-BE49-F238E27FC236}">
                <a16:creationId xmlns:a16="http://schemas.microsoft.com/office/drawing/2014/main" id="{2ACE11C0-785E-9F40-A3CB-5B569747392C}"/>
              </a:ext>
            </a:extLst>
          </p:cNvPr>
          <p:cNvSpPr txBox="1"/>
          <p:nvPr/>
        </p:nvSpPr>
        <p:spPr>
          <a:xfrm>
            <a:off x="8604322" y="1969916"/>
            <a:ext cx="3587680" cy="584775"/>
          </a:xfrm>
          <a:prstGeom prst="rect">
            <a:avLst/>
          </a:prstGeom>
          <a:noFill/>
        </p:spPr>
        <p:txBody>
          <a:bodyPr wrap="square">
            <a:spAutoFit/>
          </a:bodyPr>
          <a:lstStyle/>
          <a:p>
            <a:r>
              <a:rPr lang="nl-NL" sz="1600" b="0" i="0" u="none" strike="noStrike">
                <a:solidFill>
                  <a:srgbClr val="86D2DE"/>
                </a:solidFill>
                <a:effectLst/>
                <a:latin typeface="Kermit" panose="020F0503040000060003" pitchFamily="34" charset="0"/>
              </a:rPr>
              <a:t>Hoe lijkt dit model op je echte hand en hoe verschilt het?</a:t>
            </a:r>
            <a:endParaRPr lang="nl-NL" sz="1600">
              <a:solidFill>
                <a:srgbClr val="86D2DE"/>
              </a:solidFill>
              <a:latin typeface="Kermit" panose="020F0503040000060003" pitchFamily="34" charset="0"/>
            </a:endParaRPr>
          </a:p>
        </p:txBody>
      </p:sp>
      <p:sp>
        <p:nvSpPr>
          <p:cNvPr id="11" name="Tekstvak 10">
            <a:extLst>
              <a:ext uri="{FF2B5EF4-FFF2-40B4-BE49-F238E27FC236}">
                <a16:creationId xmlns:a16="http://schemas.microsoft.com/office/drawing/2014/main" id="{D61CC1E7-C6B0-F11D-F5BE-A11AFE3E1659}"/>
              </a:ext>
            </a:extLst>
          </p:cNvPr>
          <p:cNvSpPr txBox="1"/>
          <p:nvPr/>
        </p:nvSpPr>
        <p:spPr>
          <a:xfrm>
            <a:off x="8604322" y="2764097"/>
            <a:ext cx="3587680" cy="830997"/>
          </a:xfrm>
          <a:prstGeom prst="rect">
            <a:avLst/>
          </a:prstGeom>
          <a:noFill/>
        </p:spPr>
        <p:txBody>
          <a:bodyPr wrap="square">
            <a:spAutoFit/>
          </a:bodyPr>
          <a:lstStyle/>
          <a:p>
            <a:r>
              <a:rPr lang="nl-NL" sz="1600" b="0" i="0" u="none" strike="noStrike">
                <a:solidFill>
                  <a:srgbClr val="6C3E59"/>
                </a:solidFill>
                <a:effectLst/>
                <a:latin typeface="Kermit" panose="020F0503040000060003" pitchFamily="34" charset="0"/>
              </a:rPr>
              <a:t>Hoe zou jij het model aanpassen zodat het nog meer lijkt op een echte hand?</a:t>
            </a:r>
            <a:endParaRPr lang="nl-NL" sz="1600">
              <a:solidFill>
                <a:srgbClr val="6C3E59"/>
              </a:solidFill>
              <a:latin typeface="Kermit" panose="020F0503040000060003" pitchFamily="34" charset="0"/>
            </a:endParaRPr>
          </a:p>
        </p:txBody>
      </p:sp>
      <p:sp>
        <p:nvSpPr>
          <p:cNvPr id="17" name="Tekstvak 16">
            <a:extLst>
              <a:ext uri="{FF2B5EF4-FFF2-40B4-BE49-F238E27FC236}">
                <a16:creationId xmlns:a16="http://schemas.microsoft.com/office/drawing/2014/main" id="{8130DAFF-201B-8537-9B65-6989078363FB}"/>
              </a:ext>
            </a:extLst>
          </p:cNvPr>
          <p:cNvSpPr txBox="1"/>
          <p:nvPr/>
        </p:nvSpPr>
        <p:spPr>
          <a:xfrm>
            <a:off x="14967" y="147759"/>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Bewegende handen</a:t>
            </a:r>
          </a:p>
        </p:txBody>
      </p:sp>
    </p:spTree>
    <p:extLst>
      <p:ext uri="{BB962C8B-B14F-4D97-AF65-F5344CB8AC3E}">
        <p14:creationId xmlns:p14="http://schemas.microsoft.com/office/powerpoint/2010/main" val="3708053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165A-F6BA-154C-2CD4-6BFFABF976A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896C1F4-1609-A394-BBDC-8BD88188267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DAB434A-F857-D39D-0B7E-7FC1A80D183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9B231B0-BB23-38CF-54E1-DFC38352FCC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C47DF359-1695-1E32-D0CD-21163F9E1F17}"/>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14B2D760-EE2F-C483-6BD2-E968B69B8E85}"/>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53803AA8-F24F-5648-8C36-0890ABF1C9C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3DEE828A-F281-6BF5-1B9C-221D72B5C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3" name="Afbeelding 2">
            <a:extLst>
              <a:ext uri="{FF2B5EF4-FFF2-40B4-BE49-F238E27FC236}">
                <a16:creationId xmlns:a16="http://schemas.microsoft.com/office/drawing/2014/main" id="{84A98DDD-A014-B08A-C93D-377D9C2D31B8}"/>
              </a:ext>
            </a:extLst>
          </p:cNvPr>
          <p:cNvPicPr>
            <a:picLocks noChangeAspect="1"/>
          </p:cNvPicPr>
          <p:nvPr/>
        </p:nvPicPr>
        <p:blipFill>
          <a:blip r:embed="rId4"/>
          <a:stretch>
            <a:fillRect/>
          </a:stretch>
        </p:blipFill>
        <p:spPr>
          <a:xfrm>
            <a:off x="2884536" y="1245419"/>
            <a:ext cx="3012681" cy="4780994"/>
          </a:xfrm>
          <a:prstGeom prst="rect">
            <a:avLst/>
          </a:prstGeom>
        </p:spPr>
      </p:pic>
      <p:pic>
        <p:nvPicPr>
          <p:cNvPr id="10" name="Afbeelding 9" descr="Afbeelding met tekst, hand, kunst&#10;&#10;Door AI gegenereerde inhoud is mogelijk onjuist.">
            <a:extLst>
              <a:ext uri="{FF2B5EF4-FFF2-40B4-BE49-F238E27FC236}">
                <a16:creationId xmlns:a16="http://schemas.microsoft.com/office/drawing/2014/main" id="{59EDB230-B962-F2E4-9D42-B4FC93D3D83E}"/>
              </a:ext>
            </a:extLst>
          </p:cNvPr>
          <p:cNvPicPr>
            <a:picLocks noChangeAspect="1"/>
          </p:cNvPicPr>
          <p:nvPr/>
        </p:nvPicPr>
        <p:blipFill>
          <a:blip r:embed="rId5">
            <a:extLst>
              <a:ext uri="{28A0092B-C50C-407E-A947-70E740481C1C}">
                <a14:useLocalDpi xmlns:a14="http://schemas.microsoft.com/office/drawing/2010/main" val="0"/>
              </a:ext>
            </a:extLst>
          </a:blip>
          <a:srcRect b="23115"/>
          <a:stretch>
            <a:fillRect/>
          </a:stretch>
        </p:blipFill>
        <p:spPr>
          <a:xfrm>
            <a:off x="6348618" y="1245418"/>
            <a:ext cx="3498998" cy="4780994"/>
          </a:xfrm>
          <a:prstGeom prst="rect">
            <a:avLst/>
          </a:prstGeom>
        </p:spPr>
      </p:pic>
      <p:sp>
        <p:nvSpPr>
          <p:cNvPr id="12" name="Tekstvak 11">
            <a:extLst>
              <a:ext uri="{FF2B5EF4-FFF2-40B4-BE49-F238E27FC236}">
                <a16:creationId xmlns:a16="http://schemas.microsoft.com/office/drawing/2014/main" id="{51EFE73A-1F85-D098-2472-A358425E8A1B}"/>
              </a:ext>
            </a:extLst>
          </p:cNvPr>
          <p:cNvSpPr txBox="1"/>
          <p:nvPr/>
        </p:nvSpPr>
        <p:spPr>
          <a:xfrm>
            <a:off x="0" y="79576"/>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Bewegende handen</a:t>
            </a:r>
          </a:p>
        </p:txBody>
      </p:sp>
    </p:spTree>
    <p:extLst>
      <p:ext uri="{BB962C8B-B14F-4D97-AF65-F5344CB8AC3E}">
        <p14:creationId xmlns:p14="http://schemas.microsoft.com/office/powerpoint/2010/main" val="3707589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EED5E-B8DE-71A6-4767-F8F251C9135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1691352-8870-154F-A733-CEA1CFCCFC5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FD74589-EC5F-D694-EE98-EA733CEDB94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26FBEAD-2AB3-6C6C-AA85-352E3449E9C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88801138-2392-0B8C-7C0F-A213325CE3E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E26096D9-F574-36E6-53D2-A8CD32C2DB8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3BE7F3B7-8EA1-DD05-C8A9-29D019C51C5C}"/>
              </a:ext>
            </a:extLst>
          </p:cNvPr>
          <p:cNvSpPr txBox="1"/>
          <p:nvPr/>
        </p:nvSpPr>
        <p:spPr>
          <a:xfrm>
            <a:off x="-1" y="0"/>
            <a:ext cx="12191999"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D2E6E8D3-FC09-82E1-82FA-4EF0BEFA35B0}"/>
              </a:ext>
            </a:extLst>
          </p:cNvPr>
          <p:cNvSpPr txBox="1"/>
          <p:nvPr/>
        </p:nvSpPr>
        <p:spPr>
          <a:xfrm>
            <a:off x="0" y="633478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82AC8F5C-609B-E567-1D1B-35D5885652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Rectangle 2">
            <a:extLst>
              <a:ext uri="{FF2B5EF4-FFF2-40B4-BE49-F238E27FC236}">
                <a16:creationId xmlns:a16="http://schemas.microsoft.com/office/drawing/2014/main" id="{FFD652C5-28CB-1341-B4C5-FE81FE853DC4}"/>
              </a:ext>
            </a:extLst>
          </p:cNvPr>
          <p:cNvSpPr>
            <a:spLocks noChangeArrowheads="1"/>
          </p:cNvSpPr>
          <p:nvPr/>
        </p:nvSpPr>
        <p:spPr bwMode="auto">
          <a:xfrm>
            <a:off x="282891" y="476184"/>
            <a:ext cx="10987972"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effectLst/>
                <a:latin typeface="Kermit" panose="020F0503040000060003" pitchFamily="34" charset="0"/>
                <a:ea typeface="Times New Roman" panose="02020603050405020304" pitchFamily="18" charset="0"/>
              </a:rPr>
              <a:t>Werkvorm: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kartonnen lichaamsdeel die echt kan bewegen met rietjes en touwtjes. Als ontwerp voor iemand die een ledemaat mist. Het lichaamsdeel heeft een spierenpaar, waarbij een spier ontspant wanneer de andere spier aanspant.  Het karton stelt de botten voor, de rietjes de pezen en de touwtjes de spieren. Door aan de touwtjes te trekken, zie je hoe botten en spieren samenwerken om beweging mogelijk te maken.</a:t>
            </a:r>
          </a:p>
          <a:p>
            <a:pPr marL="342900" indent="-342900">
              <a:buFont typeface="Arial" panose="020B0604020202020204" pitchFamily="34" charset="0"/>
              <a:buChar char="•"/>
            </a:pPr>
            <a:r>
              <a:rPr lang="nl-NL">
                <a:latin typeface="Kermit"/>
                <a:ea typeface="Times New Roman" panose="02020603050405020304" pitchFamily="18" charset="0"/>
              </a:rPr>
              <a:t>Je werkt alleen.</a:t>
            </a:r>
            <a:endParaRPr lang="nl-NL">
              <a:latin typeface="Kermit" panose="020F0503040000060003" pitchFamily="34" charset="0"/>
              <a:ea typeface="Times New Roman" panose="02020603050405020304" pitchFamily="18" charset="0"/>
            </a:endParaRPr>
          </a:p>
          <a:p>
            <a:endParaRPr lang="nl-NL">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mijn kartonnen lichaamsdeel netjes uitgeknipt.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Mijn kartonnen lichaamsdeel heeft een spierenpaar.</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Een spier in mijn spierenpaar ontspant wanneer de andere spier aanspant.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rietjes op de juiste plekken geplakt.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touwtjes door de rietjes gedaan en goed vastgemaakt.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getest of mijn lichaamsdeel echt beweegt als ik aan de touwtjes trek.</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uitgelegd welke delen botten zijn en welke delen spieren voorstellen. </a:t>
            </a:r>
          </a:p>
          <a:p>
            <a:endParaRPr lang="nl-NL">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Klaar-/verdiepingsopdrachten:</a:t>
            </a:r>
          </a:p>
          <a:p>
            <a:pPr marL="457200" indent="-457200">
              <a:buFont typeface="+mj-lt"/>
              <a:buAutoNum type="arabicPeriod"/>
            </a:pPr>
            <a:r>
              <a:rPr lang="nl-NL">
                <a:latin typeface="Kermit" panose="020F0503040000060003" pitchFamily="34" charset="0"/>
              </a:rPr>
              <a:t>Maak meerdere lichaamsdelen en voeg ze samen om een bewegende pop te maken.</a:t>
            </a:r>
          </a:p>
          <a:p>
            <a:pPr marL="457200" indent="-457200">
              <a:buFont typeface="+mj-lt"/>
              <a:buAutoNum type="arabicPeriod"/>
            </a:pPr>
            <a:r>
              <a:rPr lang="nl-NL">
                <a:latin typeface="Kermit" panose="020F0503040000060003" pitchFamily="34" charset="0"/>
              </a:rPr>
              <a:t>Bedenk hoe een robothand- of been het leven van mensen die een ledemaat missen makkelijker kan maken. Maak hier een tekening van het leven voor het robot-ledemaat en van het leven met een robot-ledemaat. </a:t>
            </a:r>
            <a:endParaRPr kumimoji="0" lang="nl-NL" altLang="nl-NL" sz="1600" b="0" i="0" u="none" strike="noStrike" cap="none" normalizeH="0" baseline="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025E72D8-56AF-F794-44BF-E0D8624F85AA}"/>
              </a:ext>
            </a:extLst>
          </p:cNvPr>
          <p:cNvSpPr txBox="1"/>
          <p:nvPr/>
        </p:nvSpPr>
        <p:spPr>
          <a:xfrm>
            <a:off x="3013260" y="228600"/>
            <a:ext cx="616547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Bewegende lichaamsdelen</a:t>
            </a:r>
          </a:p>
        </p:txBody>
      </p:sp>
      <p:pic>
        <p:nvPicPr>
          <p:cNvPr id="11" name="Afbeelding 10">
            <a:extLst>
              <a:ext uri="{FF2B5EF4-FFF2-40B4-BE49-F238E27FC236}">
                <a16:creationId xmlns:a16="http://schemas.microsoft.com/office/drawing/2014/main" id="{2746E56B-0C64-221A-3953-D82A44138DF5}"/>
              </a:ext>
            </a:extLst>
          </p:cNvPr>
          <p:cNvPicPr/>
          <p:nvPr/>
        </p:nvPicPr>
        <p:blipFill>
          <a:blip r:embed="rId3">
            <a:extLst>
              <a:ext uri="{28A0092B-C50C-407E-A947-70E740481C1C}">
                <a14:useLocalDpi xmlns:a14="http://schemas.microsoft.com/office/drawing/2010/main" val="0"/>
              </a:ext>
            </a:extLst>
          </a:blip>
          <a:srcRect/>
          <a:stretch/>
        </p:blipFill>
        <p:spPr bwMode="auto">
          <a:xfrm>
            <a:off x="10757648" y="1810659"/>
            <a:ext cx="1287099" cy="1231388"/>
          </a:xfrm>
          <a:prstGeom prst="rect">
            <a:avLst/>
          </a:prstGeom>
          <a:noFill/>
          <a:ln>
            <a:noFill/>
          </a:ln>
        </p:spPr>
      </p:pic>
      <p:sp>
        <p:nvSpPr>
          <p:cNvPr id="12" name="Tekstvak 11">
            <a:extLst>
              <a:ext uri="{FF2B5EF4-FFF2-40B4-BE49-F238E27FC236}">
                <a16:creationId xmlns:a16="http://schemas.microsoft.com/office/drawing/2014/main" id="{0F0647F7-A936-922D-AD60-C8868FFFB7BB}"/>
              </a:ext>
            </a:extLst>
          </p:cNvPr>
          <p:cNvSpPr txBox="1"/>
          <p:nvPr/>
        </p:nvSpPr>
        <p:spPr>
          <a:xfrm>
            <a:off x="8210461" y="1977205"/>
            <a:ext cx="2810436" cy="954107"/>
          </a:xfrm>
          <a:prstGeom prst="rect">
            <a:avLst/>
          </a:prstGeom>
          <a:noFill/>
        </p:spPr>
        <p:txBody>
          <a:bodyPr wrap="square" rtlCol="0">
            <a:spAutoFit/>
          </a:bodyPr>
          <a:lstStyle/>
          <a:p>
            <a:r>
              <a:rPr lang="nl-NL" sz="1400">
                <a:solidFill>
                  <a:srgbClr val="DE6C4B"/>
                </a:solidFill>
                <a:latin typeface="Kermit" panose="020F0503040000060003" pitchFamily="34" charset="0"/>
              </a:rPr>
              <a:t>Hoe bewegen mensen die een lichaamsdeel missen? En hoe kan een robot-ledemaat helpen?</a:t>
            </a:r>
          </a:p>
        </p:txBody>
      </p:sp>
      <p:pic>
        <p:nvPicPr>
          <p:cNvPr id="14" name="Afbeelding 13">
            <a:extLst>
              <a:ext uri="{FF2B5EF4-FFF2-40B4-BE49-F238E27FC236}">
                <a16:creationId xmlns:a16="http://schemas.microsoft.com/office/drawing/2014/main" id="{4A7FAD0E-60E3-0467-7262-F2CE9ADA9ADD}"/>
              </a:ext>
            </a:extLst>
          </p:cNvPr>
          <p:cNvPicPr/>
          <p:nvPr/>
        </p:nvPicPr>
        <p:blipFill>
          <a:blip r:embed="rId4">
            <a:extLst>
              <a:ext uri="{28A0092B-C50C-407E-A947-70E740481C1C}">
                <a14:useLocalDpi xmlns:a14="http://schemas.microsoft.com/office/drawing/2010/main" val="0"/>
              </a:ext>
            </a:extLst>
          </a:blip>
          <a:srcRect/>
          <a:stretch/>
        </p:blipFill>
        <p:spPr bwMode="auto">
          <a:xfrm>
            <a:off x="10757648" y="3387466"/>
            <a:ext cx="1225039" cy="1234976"/>
          </a:xfrm>
          <a:prstGeom prst="rect">
            <a:avLst/>
          </a:prstGeom>
          <a:noFill/>
          <a:ln>
            <a:noFill/>
          </a:ln>
        </p:spPr>
      </p:pic>
      <p:sp>
        <p:nvSpPr>
          <p:cNvPr id="16" name="Tekstvak 15">
            <a:extLst>
              <a:ext uri="{FF2B5EF4-FFF2-40B4-BE49-F238E27FC236}">
                <a16:creationId xmlns:a16="http://schemas.microsoft.com/office/drawing/2014/main" id="{5420663D-6A81-98AD-C2FF-160411E063D3}"/>
              </a:ext>
            </a:extLst>
          </p:cNvPr>
          <p:cNvSpPr txBox="1"/>
          <p:nvPr/>
        </p:nvSpPr>
        <p:spPr>
          <a:xfrm>
            <a:off x="8925486" y="3132495"/>
            <a:ext cx="3405469" cy="523220"/>
          </a:xfrm>
          <a:prstGeom prst="rect">
            <a:avLst/>
          </a:prstGeom>
          <a:noFill/>
        </p:spPr>
        <p:txBody>
          <a:bodyPr wrap="square">
            <a:spAutoFit/>
          </a:bodyPr>
          <a:lstStyle/>
          <a:p>
            <a:r>
              <a:rPr lang="nl-NL" sz="1400">
                <a:solidFill>
                  <a:srgbClr val="6C3E59"/>
                </a:solidFill>
                <a:latin typeface="Kermit" panose="020F0503040000060003" pitchFamily="34" charset="0"/>
              </a:rPr>
              <a:t>Welke functies moet een robot-ledemaat hebben?</a:t>
            </a:r>
          </a:p>
        </p:txBody>
      </p:sp>
      <p:pic>
        <p:nvPicPr>
          <p:cNvPr id="17" name="Afbeelding 16">
            <a:extLst>
              <a:ext uri="{FF2B5EF4-FFF2-40B4-BE49-F238E27FC236}">
                <a16:creationId xmlns:a16="http://schemas.microsoft.com/office/drawing/2014/main" id="{E0B917E9-AA0A-4791-A187-51CC4C1EBB00}"/>
              </a:ext>
            </a:extLst>
          </p:cNvPr>
          <p:cNvPicPr/>
          <p:nvPr/>
        </p:nvPicPr>
        <p:blipFill>
          <a:blip r:embed="rId5">
            <a:extLst>
              <a:ext uri="{28A0092B-C50C-407E-A947-70E740481C1C}">
                <a14:useLocalDpi xmlns:a14="http://schemas.microsoft.com/office/drawing/2010/main" val="0"/>
              </a:ext>
            </a:extLst>
          </a:blip>
          <a:srcRect/>
          <a:stretch/>
        </p:blipFill>
        <p:spPr bwMode="auto">
          <a:xfrm>
            <a:off x="9229048" y="4046876"/>
            <a:ext cx="1225039" cy="1151133"/>
          </a:xfrm>
          <a:prstGeom prst="rect">
            <a:avLst/>
          </a:prstGeom>
          <a:noFill/>
          <a:ln>
            <a:noFill/>
          </a:ln>
        </p:spPr>
      </p:pic>
      <p:sp>
        <p:nvSpPr>
          <p:cNvPr id="19" name="Tekstvak 18">
            <a:extLst>
              <a:ext uri="{FF2B5EF4-FFF2-40B4-BE49-F238E27FC236}">
                <a16:creationId xmlns:a16="http://schemas.microsoft.com/office/drawing/2014/main" id="{CC60CEBD-8A60-D1DC-F5CF-4861B61C344A}"/>
              </a:ext>
            </a:extLst>
          </p:cNvPr>
          <p:cNvSpPr txBox="1"/>
          <p:nvPr/>
        </p:nvSpPr>
        <p:spPr>
          <a:xfrm>
            <a:off x="9966857" y="5147907"/>
            <a:ext cx="2541298" cy="523220"/>
          </a:xfrm>
          <a:prstGeom prst="rect">
            <a:avLst/>
          </a:prstGeom>
          <a:noFill/>
        </p:spPr>
        <p:txBody>
          <a:bodyPr wrap="square">
            <a:spAutoFit/>
          </a:bodyPr>
          <a:lstStyle/>
          <a:p>
            <a:r>
              <a:rPr lang="nl-NL" sz="1400">
                <a:solidFill>
                  <a:srgbClr val="6EA1CA"/>
                </a:solidFill>
                <a:latin typeface="Kermit" panose="020F0503040000060003" pitchFamily="34" charset="0"/>
              </a:rPr>
              <a:t>Waarom kan een robot-</a:t>
            </a:r>
          </a:p>
          <a:p>
            <a:r>
              <a:rPr lang="nl-NL" sz="1400">
                <a:solidFill>
                  <a:srgbClr val="6EA1CA"/>
                </a:solidFill>
                <a:latin typeface="Kermit" panose="020F0503040000060003" pitchFamily="34" charset="0"/>
              </a:rPr>
              <a:t>ledemaat handig zijn?</a:t>
            </a:r>
          </a:p>
        </p:txBody>
      </p:sp>
    </p:spTree>
    <p:extLst>
      <p:ext uri="{BB962C8B-B14F-4D97-AF65-F5344CB8AC3E}">
        <p14:creationId xmlns:p14="http://schemas.microsoft.com/office/powerpoint/2010/main" val="33074477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7F9C4-1041-5B06-7EB8-E5FA2D3DDBD8}"/>
            </a:ext>
          </a:extLst>
        </p:cNvPr>
        <p:cNvGrpSpPr/>
        <p:nvPr/>
      </p:nvGrpSpPr>
      <p:grpSpPr>
        <a:xfrm>
          <a:off x="0" y="0"/>
          <a:ext cx="0" cy="0"/>
          <a:chOff x="0" y="0"/>
          <a:chExt cx="0" cy="0"/>
        </a:xfrm>
      </p:grpSpPr>
      <p:pic>
        <p:nvPicPr>
          <p:cNvPr id="14" name="Afbeelding 13" descr="Afbeelding met tekening, schets, illustratie, clipart&#10;&#10;Door AI gegenereerde inhoud is mogelijk onjuist.">
            <a:extLst>
              <a:ext uri="{FF2B5EF4-FFF2-40B4-BE49-F238E27FC236}">
                <a16:creationId xmlns:a16="http://schemas.microsoft.com/office/drawing/2014/main" id="{6DDE7ECB-9C92-D66A-311A-40910BBA344E}"/>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r="46291"/>
          <a:stretch>
            <a:fillRect/>
          </a:stretch>
        </p:blipFill>
        <p:spPr>
          <a:xfrm flipH="1">
            <a:off x="6399851" y="500894"/>
            <a:ext cx="5792149" cy="6589194"/>
          </a:xfrm>
          <a:prstGeom prst="rect">
            <a:avLst/>
          </a:prstGeom>
        </p:spPr>
      </p:pic>
      <p:pic>
        <p:nvPicPr>
          <p:cNvPr id="11" name="Afbeelding 10" descr="Afbeelding met clipart, kunst, ontwerp&#10;&#10;Door AI gegenereerde inhoud is mogelijk onjuist.">
            <a:extLst>
              <a:ext uri="{FF2B5EF4-FFF2-40B4-BE49-F238E27FC236}">
                <a16:creationId xmlns:a16="http://schemas.microsoft.com/office/drawing/2014/main" id="{71FA1BD3-64EB-CEF9-6E32-C6F637D0FD46}"/>
              </a:ext>
            </a:extLst>
          </p:cNvPr>
          <p:cNvPicPr>
            <a:picLocks noChangeAspect="1"/>
          </p:cNvPicPr>
          <p:nvPr/>
        </p:nvPicPr>
        <p:blipFill>
          <a:blip r:embed="rId3">
            <a:alphaModFix amt="12000"/>
            <a:extLst>
              <a:ext uri="{28A0092B-C50C-407E-A947-70E740481C1C}">
                <a14:useLocalDpi xmlns:a14="http://schemas.microsoft.com/office/drawing/2010/main" val="0"/>
              </a:ext>
            </a:extLst>
          </a:blip>
          <a:stretch>
            <a:fillRect/>
          </a:stretch>
        </p:blipFill>
        <p:spPr>
          <a:xfrm rot="20597454">
            <a:off x="-790630" y="960098"/>
            <a:ext cx="7772400" cy="4371975"/>
          </a:xfrm>
          <a:prstGeom prst="rect">
            <a:avLst/>
          </a:prstGeom>
        </p:spPr>
      </p:pic>
      <p:sp>
        <p:nvSpPr>
          <p:cNvPr id="74753" name="Rectangle 3">
            <a:extLst>
              <a:ext uri="{FF2B5EF4-FFF2-40B4-BE49-F238E27FC236}">
                <a16:creationId xmlns:a16="http://schemas.microsoft.com/office/drawing/2014/main" id="{F24FE337-6F25-29D5-3A10-5DCFCC37A15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36911DC-01A8-F093-60D1-6DBB5BF41DF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E603EC5-E70C-0FFD-9BF4-7BEAD2047C2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3664AD75-7243-B262-6DF6-6F92A13CA2E6}"/>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767CC09B-ABDE-99D6-02BB-8E9DF07E258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41974E59-964C-9A81-741A-E8EAA7421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3757CE7A-B33A-D022-5506-C252AB725FA3}"/>
              </a:ext>
            </a:extLst>
          </p:cNvPr>
          <p:cNvSpPr txBox="1"/>
          <p:nvPr/>
        </p:nvSpPr>
        <p:spPr>
          <a:xfrm>
            <a:off x="1815022" y="1309476"/>
            <a:ext cx="8414657" cy="1200329"/>
          </a:xfrm>
          <a:prstGeom prst="rect">
            <a:avLst/>
          </a:prstGeom>
          <a:noFill/>
        </p:spPr>
        <p:txBody>
          <a:bodyPr wrap="square" rtlCol="0">
            <a:spAutoFit/>
          </a:bodyPr>
          <a:lstStyle/>
          <a:p>
            <a:pPr algn="ctr"/>
            <a:r>
              <a:rPr lang="nl-NL" sz="2400">
                <a:latin typeface="Kermit" panose="020F0503040000060003" pitchFamily="34" charset="0"/>
              </a:rPr>
              <a:t>Beschrijf een bot of een spier aan een andere leerling. </a:t>
            </a:r>
          </a:p>
          <a:p>
            <a:pPr algn="ctr"/>
            <a:endParaRPr lang="nl-NL" sz="2400">
              <a:latin typeface="Kermit" panose="020F0503040000060003" pitchFamily="34" charset="0"/>
            </a:endParaRPr>
          </a:p>
          <a:p>
            <a:pPr algn="ctr"/>
            <a:r>
              <a:rPr lang="nl-NL" sz="2400">
                <a:latin typeface="Kermit" panose="020F0503040000060003" pitchFamily="34" charset="0"/>
              </a:rPr>
              <a:t>De ander raadt welk bot of spier jij hebt omschreven. </a:t>
            </a:r>
          </a:p>
        </p:txBody>
      </p:sp>
      <p:sp>
        <p:nvSpPr>
          <p:cNvPr id="7" name="Tekstvak 6">
            <a:extLst>
              <a:ext uri="{FF2B5EF4-FFF2-40B4-BE49-F238E27FC236}">
                <a16:creationId xmlns:a16="http://schemas.microsoft.com/office/drawing/2014/main" id="{CBC348E3-4760-F09C-281D-22B6076C23AE}"/>
              </a:ext>
            </a:extLst>
          </p:cNvPr>
          <p:cNvSpPr txBox="1"/>
          <p:nvPr/>
        </p:nvSpPr>
        <p:spPr>
          <a:xfrm>
            <a:off x="0" y="388747"/>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het bot of de spier</a:t>
            </a:r>
          </a:p>
        </p:txBody>
      </p:sp>
      <p:pic>
        <p:nvPicPr>
          <p:cNvPr id="9" name="Afbeelding 8" descr="Afbeelding met Graphics, clipart&#10;&#10;Door AI gegenereerde inhoud is mogelijk onjuist.">
            <a:extLst>
              <a:ext uri="{FF2B5EF4-FFF2-40B4-BE49-F238E27FC236}">
                <a16:creationId xmlns:a16="http://schemas.microsoft.com/office/drawing/2014/main" id="{0AC1F974-9E99-478D-1C6A-319B9AA65F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6951" y="3680944"/>
            <a:ext cx="5792149" cy="3258084"/>
          </a:xfrm>
          <a:prstGeom prst="rect">
            <a:avLst/>
          </a:prstGeom>
        </p:spPr>
      </p:pic>
    </p:spTree>
    <p:extLst>
      <p:ext uri="{BB962C8B-B14F-4D97-AF65-F5344CB8AC3E}">
        <p14:creationId xmlns:p14="http://schemas.microsoft.com/office/powerpoint/2010/main" val="382452397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19" ma:contentTypeDescription="Een nieuw document maken." ma:contentTypeScope="" ma:versionID="b653babcf18a80466b26b13ce41a2887">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52ebfdb92d85bea4e8a921112dbff46a"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774A4C-2B5E-42DC-83B5-DA8EF77C5536}">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67F6BC-912F-45B4-9349-DB025424C625}">
  <ds:schemaRefs>
    <ds:schemaRef ds:uri="6aeb2e26-bba5-43b1-a0a2-5b6d2e9179d0"/>
    <ds:schemaRef ds:uri="7a6d047e-c7c9-48a3-8f43-db3ffccf22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5DEFA8B-426E-4CD1-800B-85564E59D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Breedbeeld</PresentationFormat>
  <Slides>60</Slides>
  <Notes>43</Notes>
  <HiddenSlides>0</HiddenSlides>
  <ScaleCrop>false</ScaleCrop>
  <HeadingPairs>
    <vt:vector size="4" baseType="variant">
      <vt:variant>
        <vt:lpstr>Thema</vt:lpstr>
      </vt:variant>
      <vt:variant>
        <vt:i4>1</vt:i4>
      </vt:variant>
      <vt:variant>
        <vt:lpstr>Diatitels</vt:lpstr>
      </vt:variant>
      <vt:variant>
        <vt:i4>60</vt:i4>
      </vt:variant>
    </vt:vector>
  </HeadingPairs>
  <TitlesOfParts>
    <vt:vector size="61"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revision>10</cp:revision>
  <dcterms:created xsi:type="dcterms:W3CDTF">2024-02-07T10:42:23Z</dcterms:created>
  <dcterms:modified xsi:type="dcterms:W3CDTF">2026-01-14T14:12:52Z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