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4"/>
  </p:notesMasterIdLst>
  <p:sldIdLst>
    <p:sldId id="2274" r:id="rId5"/>
    <p:sldId id="1351" r:id="rId6"/>
    <p:sldId id="2283" r:id="rId7"/>
    <p:sldId id="2284" r:id="rId8"/>
    <p:sldId id="1331" r:id="rId9"/>
    <p:sldId id="2207" r:id="rId10"/>
    <p:sldId id="1348" r:id="rId11"/>
    <p:sldId id="1368" r:id="rId12"/>
    <p:sldId id="2133" r:id="rId13"/>
    <p:sldId id="1332" r:id="rId14"/>
    <p:sldId id="2294" r:id="rId15"/>
    <p:sldId id="2402" r:id="rId16"/>
    <p:sldId id="2401" r:id="rId17"/>
    <p:sldId id="2295" r:id="rId18"/>
    <p:sldId id="2296" r:id="rId19"/>
    <p:sldId id="2297" r:id="rId20"/>
    <p:sldId id="2298" r:id="rId21"/>
    <p:sldId id="2299" r:id="rId22"/>
    <p:sldId id="2303" r:id="rId23"/>
    <p:sldId id="2300" r:id="rId24"/>
    <p:sldId id="2301" r:id="rId25"/>
    <p:sldId id="2302" r:id="rId26"/>
    <p:sldId id="1330" r:id="rId27"/>
    <p:sldId id="2317" r:id="rId28"/>
    <p:sldId id="2304" r:id="rId29"/>
    <p:sldId id="2305" r:id="rId30"/>
    <p:sldId id="2134" r:id="rId31"/>
    <p:sldId id="2196" r:id="rId32"/>
    <p:sldId id="1426" r:id="rId33"/>
    <p:sldId id="1938" r:id="rId34"/>
    <p:sldId id="2285" r:id="rId35"/>
    <p:sldId id="2286" r:id="rId36"/>
    <p:sldId id="2288" r:id="rId37"/>
    <p:sldId id="2289" r:id="rId38"/>
    <p:sldId id="2287" r:id="rId39"/>
    <p:sldId id="2290" r:id="rId40"/>
    <p:sldId id="2291" r:id="rId41"/>
    <p:sldId id="1416" r:id="rId42"/>
    <p:sldId id="2292" r:id="rId43"/>
    <p:sldId id="2293" r:id="rId44"/>
    <p:sldId id="1935" r:id="rId45"/>
    <p:sldId id="1939" r:id="rId46"/>
    <p:sldId id="2135" r:id="rId47"/>
    <p:sldId id="2197" r:id="rId48"/>
    <p:sldId id="2306" r:id="rId49"/>
    <p:sldId id="2307" r:id="rId50"/>
    <p:sldId id="2308" r:id="rId51"/>
    <p:sldId id="2309" r:id="rId52"/>
    <p:sldId id="2310" r:id="rId53"/>
    <p:sldId id="2311" r:id="rId54"/>
    <p:sldId id="2312" r:id="rId55"/>
    <p:sldId id="2313" r:id="rId56"/>
    <p:sldId id="2314" r:id="rId57"/>
    <p:sldId id="1966" r:id="rId58"/>
    <p:sldId id="2318" r:id="rId59"/>
    <p:sldId id="2319" r:id="rId60"/>
    <p:sldId id="2315" r:id="rId61"/>
    <p:sldId id="1967" r:id="rId62"/>
    <p:sldId id="2316" r:id="rId63"/>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9D493"/>
    <a:srgbClr val="FFFFFF"/>
    <a:srgbClr val="00A9E2"/>
    <a:srgbClr val="80D3B8"/>
    <a:srgbClr val="E47048"/>
    <a:srgbClr val="009DB7"/>
    <a:srgbClr val="E16C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536CC0-1491-9312-58F1-4831C16F1E41}" v="15" dt="2026-01-14T11:55:55.045"/>
    <p1510:client id="{4701ED5A-7D63-3125-0CC4-22676D5A49F4}" v="9" dt="2026-01-13T15:51:39.479"/>
    <p1510:client id="{83319B64-B381-F9B6-7157-4AC4EBF14C3D}" v="81" dt="2026-01-13T16:01:45.302"/>
    <p1510:client id="{EE7C772D-A99C-3C84-41E7-4709553D6C16}" v="9" dt="2026-01-14T14:04:44.0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notesMaster" Target="notesMasters/notesMaster1.xml"/><Relationship Id="rId69" Type="http://schemas.microsoft.com/office/2016/11/relationships/changesInfo" Target="changesInfos/changesInfo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ki | Noordwijkse methode" userId="S::niki@noordwijksemethode.nl::c2de0364-2ff1-49e9-aa1f-7ee7b41df33a" providerId="AD" clId="Web-{4701ED5A-7D63-3125-0CC4-22676D5A49F4}"/>
    <pc:docChg chg="modSld">
      <pc:chgData name="Niki | Noordwijkse methode" userId="S::niki@noordwijksemethode.nl::c2de0364-2ff1-49e9-aa1f-7ee7b41df33a" providerId="AD" clId="Web-{4701ED5A-7D63-3125-0CC4-22676D5A49F4}" dt="2026-01-13T15:51:39.479" v="9"/>
      <pc:docMkLst>
        <pc:docMk/>
      </pc:docMkLst>
      <pc:sldChg chg="modSp">
        <pc:chgData name="Niki | Noordwijkse methode" userId="S::niki@noordwijksemethode.nl::c2de0364-2ff1-49e9-aa1f-7ee7b41df33a" providerId="AD" clId="Web-{4701ED5A-7D63-3125-0CC4-22676D5A49F4}" dt="2026-01-13T15:51:39.479" v="9"/>
        <pc:sldMkLst>
          <pc:docMk/>
          <pc:sldMk cId="676831141" sldId="1332"/>
        </pc:sldMkLst>
        <pc:graphicFrameChg chg="mod modGraphic">
          <ac:chgData name="Niki | Noordwijkse methode" userId="S::niki@noordwijksemethode.nl::c2de0364-2ff1-49e9-aa1f-7ee7b41df33a" providerId="AD" clId="Web-{4701ED5A-7D63-3125-0CC4-22676D5A49F4}" dt="2026-01-13T15:51:39.479" v="9"/>
          <ac:graphicFrameMkLst>
            <pc:docMk/>
            <pc:sldMk cId="676831141" sldId="1332"/>
            <ac:graphicFrameMk id="4" creationId="{D8803D90-7CD8-4E33-82F9-B04229AF7E0C}"/>
          </ac:graphicFrameMkLst>
        </pc:graphicFrameChg>
      </pc:sldChg>
    </pc:docChg>
  </pc:docChgLst>
  <pc:docChgLst>
    <pc:chgData name="Niki | Noordwijkse methode" userId="S::niki@noordwijksemethode.nl::c2de0364-2ff1-49e9-aa1f-7ee7b41df33a" providerId="AD" clId="Web-{83319B64-B381-F9B6-7157-4AC4EBF14C3D}"/>
    <pc:docChg chg="modSld">
      <pc:chgData name="Niki | Noordwijkse methode" userId="S::niki@noordwijksemethode.nl::c2de0364-2ff1-49e9-aa1f-7ee7b41df33a" providerId="AD" clId="Web-{83319B64-B381-F9B6-7157-4AC4EBF14C3D}" dt="2026-01-13T16:01:39.505" v="65"/>
      <pc:docMkLst>
        <pc:docMk/>
      </pc:docMkLst>
      <pc:sldChg chg="modSp">
        <pc:chgData name="Niki | Noordwijkse methode" userId="S::niki@noordwijksemethode.nl::c2de0364-2ff1-49e9-aa1f-7ee7b41df33a" providerId="AD" clId="Web-{83319B64-B381-F9B6-7157-4AC4EBF14C3D}" dt="2026-01-13T15:53:36.146" v="13"/>
        <pc:sldMkLst>
          <pc:docMk/>
          <pc:sldMk cId="676831141" sldId="1332"/>
        </pc:sldMkLst>
        <pc:graphicFrameChg chg="mod modGraphic">
          <ac:chgData name="Niki | Noordwijkse methode" userId="S::niki@noordwijksemethode.nl::c2de0364-2ff1-49e9-aa1f-7ee7b41df33a" providerId="AD" clId="Web-{83319B64-B381-F9B6-7157-4AC4EBF14C3D}" dt="2026-01-13T15:53:36.146" v="13"/>
          <ac:graphicFrameMkLst>
            <pc:docMk/>
            <pc:sldMk cId="676831141" sldId="1332"/>
            <ac:graphicFrameMk id="4" creationId="{D8803D90-7CD8-4E33-82F9-B04229AF7E0C}"/>
          </ac:graphicFrameMkLst>
        </pc:graphicFrameChg>
      </pc:sldChg>
      <pc:sldChg chg="modSp">
        <pc:chgData name="Niki | Noordwijkse methode" userId="S::niki@noordwijksemethode.nl::c2de0364-2ff1-49e9-aa1f-7ee7b41df33a" providerId="AD" clId="Web-{83319B64-B381-F9B6-7157-4AC4EBF14C3D}" dt="2026-01-13T15:56:15.965" v="33"/>
        <pc:sldMkLst>
          <pc:docMk/>
          <pc:sldMk cId="3605491619" sldId="2196"/>
        </pc:sldMkLst>
        <pc:graphicFrameChg chg="mod modGraphic">
          <ac:chgData name="Niki | Noordwijkse methode" userId="S::niki@noordwijksemethode.nl::c2de0364-2ff1-49e9-aa1f-7ee7b41df33a" providerId="AD" clId="Web-{83319B64-B381-F9B6-7157-4AC4EBF14C3D}" dt="2026-01-13T15:56:15.965" v="33"/>
          <ac:graphicFrameMkLst>
            <pc:docMk/>
            <pc:sldMk cId="3605491619" sldId="2196"/>
            <ac:graphicFrameMk id="4" creationId="{D8803D90-7CD8-4E33-82F9-B04229AF7E0C}"/>
          </ac:graphicFrameMkLst>
        </pc:graphicFrameChg>
      </pc:sldChg>
      <pc:sldChg chg="modSp">
        <pc:chgData name="Niki | Noordwijkse methode" userId="S::niki@noordwijksemethode.nl::c2de0364-2ff1-49e9-aa1f-7ee7b41df33a" providerId="AD" clId="Web-{83319B64-B381-F9B6-7157-4AC4EBF14C3D}" dt="2026-01-13T16:01:39.505" v="65"/>
        <pc:sldMkLst>
          <pc:docMk/>
          <pc:sldMk cId="2137310909" sldId="2197"/>
        </pc:sldMkLst>
        <pc:graphicFrameChg chg="mod modGraphic">
          <ac:chgData name="Niki | Noordwijkse methode" userId="S::niki@noordwijksemethode.nl::c2de0364-2ff1-49e9-aa1f-7ee7b41df33a" providerId="AD" clId="Web-{83319B64-B381-F9B6-7157-4AC4EBF14C3D}" dt="2026-01-13T16:01:39.505" v="65"/>
          <ac:graphicFrameMkLst>
            <pc:docMk/>
            <pc:sldMk cId="2137310909" sldId="2197"/>
            <ac:graphicFrameMk id="4" creationId="{D8803D90-7CD8-4E33-82F9-B04229AF7E0C}"/>
          </ac:graphicFrameMkLst>
        </pc:graphicFrameChg>
      </pc:sldChg>
    </pc:docChg>
  </pc:docChgLst>
  <pc:docChgLst>
    <pc:chgData name="Niki | Noordwijkse methode" userId="S::niki@noordwijksemethode.nl::c2de0364-2ff1-49e9-aa1f-7ee7b41df33a" providerId="AD" clId="Web-{EE7C772D-A99C-3C84-41E7-4709553D6C16}"/>
    <pc:docChg chg="modSld">
      <pc:chgData name="Niki | Noordwijkse methode" userId="S::niki@noordwijksemethode.nl::c2de0364-2ff1-49e9-aa1f-7ee7b41df33a" providerId="AD" clId="Web-{EE7C772D-A99C-3C84-41E7-4709553D6C16}" dt="2026-01-14T14:04:26.150" v="1"/>
      <pc:docMkLst>
        <pc:docMk/>
      </pc:docMkLst>
      <pc:sldChg chg="modSp">
        <pc:chgData name="Niki | Noordwijkse methode" userId="S::niki@noordwijksemethode.nl::c2de0364-2ff1-49e9-aa1f-7ee7b41df33a" providerId="AD" clId="Web-{EE7C772D-A99C-3C84-41E7-4709553D6C16}" dt="2026-01-14T14:04:26.150" v="1"/>
        <pc:sldMkLst>
          <pc:docMk/>
          <pc:sldMk cId="2137310909" sldId="2197"/>
        </pc:sldMkLst>
        <pc:graphicFrameChg chg="mod modGraphic">
          <ac:chgData name="Niki | Noordwijkse methode" userId="S::niki@noordwijksemethode.nl::c2de0364-2ff1-49e9-aa1f-7ee7b41df33a" providerId="AD" clId="Web-{EE7C772D-A99C-3C84-41E7-4709553D6C16}" dt="2026-01-14T14:04:26.150" v="1"/>
          <ac:graphicFrameMkLst>
            <pc:docMk/>
            <pc:sldMk cId="2137310909" sldId="2197"/>
            <ac:graphicFrameMk id="4" creationId="{D8803D90-7CD8-4E33-82F9-B04229AF7E0C}"/>
          </ac:graphicFrameMkLst>
        </pc:graphicFrameChg>
      </pc:sldChg>
    </pc:docChg>
  </pc:docChgLst>
  <pc:docChgLst>
    <pc:chgData name="Niki | Noordwijkse methode" userId="S::niki@noordwijksemethode.nl::c2de0364-2ff1-49e9-aa1f-7ee7b41df33a" providerId="AD" clId="Web-{2B536CC0-1491-9312-58F1-4831C16F1E41}"/>
    <pc:docChg chg="modSld">
      <pc:chgData name="Niki | Noordwijkse methode" userId="S::niki@noordwijksemethode.nl::c2de0364-2ff1-49e9-aa1f-7ee7b41df33a" providerId="AD" clId="Web-{2B536CC0-1491-9312-58F1-4831C16F1E41}" dt="2026-01-14T11:55:45.435" v="7"/>
      <pc:docMkLst>
        <pc:docMk/>
      </pc:docMkLst>
      <pc:sldChg chg="modSp">
        <pc:chgData name="Niki | Noordwijkse methode" userId="S::niki@noordwijksemethode.nl::c2de0364-2ff1-49e9-aa1f-7ee7b41df33a" providerId="AD" clId="Web-{2B536CC0-1491-9312-58F1-4831C16F1E41}" dt="2026-01-14T11:55:45.435" v="7"/>
        <pc:sldMkLst>
          <pc:docMk/>
          <pc:sldMk cId="676831141" sldId="1332"/>
        </pc:sldMkLst>
        <pc:graphicFrameChg chg="mod modGraphic">
          <ac:chgData name="Niki | Noordwijkse methode" userId="S::niki@noordwijksemethode.nl::c2de0364-2ff1-49e9-aa1f-7ee7b41df33a" providerId="AD" clId="Web-{2B536CC0-1491-9312-58F1-4831C16F1E41}" dt="2026-01-14T11:55:45.435" v="7"/>
          <ac:graphicFrameMkLst>
            <pc:docMk/>
            <pc:sldMk cId="676831141" sldId="1332"/>
            <ac:graphicFrameMk id="4" creationId="{D8803D90-7CD8-4E33-82F9-B04229AF7E0C}"/>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63ED4F-DDB5-4ECE-8373-C205642DB551}" type="datetimeFigureOut">
              <a:rPr lang="nl-NL" smtClean="0"/>
              <a:t>14-1-2026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6B0619-5E7D-4043-9E64-AB5674A10325}" type="slidenum">
              <a:rPr lang="nl-NL" smtClean="0"/>
              <a:t>‹nr.›</a:t>
            </a:fld>
            <a:endParaRPr lang="nl-NL"/>
          </a:p>
        </p:txBody>
      </p:sp>
    </p:spTree>
    <p:extLst>
      <p:ext uri="{BB962C8B-B14F-4D97-AF65-F5344CB8AC3E}">
        <p14:creationId xmlns:p14="http://schemas.microsoft.com/office/powerpoint/2010/main" val="36536419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4BB59B-4BC5-AFAC-5357-59ED9BC7DC2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ADDA12E-BC16-0148-99AC-3F1AA4D421A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2C09BC5-A608-0A89-3C87-7273640F585D}"/>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BC144240-2422-523E-5096-976B39E307BF}"/>
              </a:ext>
            </a:extLst>
          </p:cNvPr>
          <p:cNvSpPr>
            <a:spLocks noGrp="1"/>
          </p:cNvSpPr>
          <p:nvPr>
            <p:ph type="sldNum" sz="quarter" idx="5"/>
          </p:nvPr>
        </p:nvSpPr>
        <p:spPr/>
        <p:txBody>
          <a:bodyPr/>
          <a:lstStyle/>
          <a:p>
            <a:fld id="{14B9C266-6BA2-43B1-BFBA-7C3D359042D9}" type="slidenum">
              <a:rPr lang="nl-NL" smtClean="0"/>
              <a:t>1</a:t>
            </a:fld>
            <a:endParaRPr lang="nl-NL"/>
          </a:p>
        </p:txBody>
      </p:sp>
    </p:spTree>
    <p:extLst>
      <p:ext uri="{BB962C8B-B14F-4D97-AF65-F5344CB8AC3E}">
        <p14:creationId xmlns:p14="http://schemas.microsoft.com/office/powerpoint/2010/main" val="19935643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3</a:t>
            </a:fld>
            <a:endParaRPr lang="nl-NL"/>
          </a:p>
        </p:txBody>
      </p:sp>
    </p:spTree>
    <p:extLst>
      <p:ext uri="{BB962C8B-B14F-4D97-AF65-F5344CB8AC3E}">
        <p14:creationId xmlns:p14="http://schemas.microsoft.com/office/powerpoint/2010/main" val="24748329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4</a:t>
            </a:fld>
            <a:endParaRPr lang="nl-NL"/>
          </a:p>
        </p:txBody>
      </p:sp>
    </p:spTree>
    <p:extLst>
      <p:ext uri="{BB962C8B-B14F-4D97-AF65-F5344CB8AC3E}">
        <p14:creationId xmlns:p14="http://schemas.microsoft.com/office/powerpoint/2010/main" val="40016158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AF6082-8087-1A4B-F654-791E464959A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732C4A5-28E3-A3B9-FD0B-B2DF6A4A6C2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F6E40C4-9345-B8C1-5F19-2D8E2966C088}"/>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872E8BFF-87DC-4163-C7AE-190572938476}"/>
              </a:ext>
            </a:extLst>
          </p:cNvPr>
          <p:cNvSpPr>
            <a:spLocks noGrp="1"/>
          </p:cNvSpPr>
          <p:nvPr>
            <p:ph type="sldNum" sz="quarter" idx="5"/>
          </p:nvPr>
        </p:nvSpPr>
        <p:spPr/>
        <p:txBody>
          <a:bodyPr/>
          <a:lstStyle/>
          <a:p>
            <a:fld id="{14B9C266-6BA2-43B1-BFBA-7C3D359042D9}" type="slidenum">
              <a:rPr lang="nl-NL" smtClean="0"/>
              <a:t>8</a:t>
            </a:fld>
            <a:endParaRPr lang="nl-NL"/>
          </a:p>
        </p:txBody>
      </p:sp>
    </p:spTree>
    <p:extLst>
      <p:ext uri="{BB962C8B-B14F-4D97-AF65-F5344CB8AC3E}">
        <p14:creationId xmlns:p14="http://schemas.microsoft.com/office/powerpoint/2010/main" val="13033249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l"/>
            <a:r>
              <a:rPr lang="nl-NL"/>
              <a:t>Lees de tekst voor:</a:t>
            </a:r>
          </a:p>
          <a:p>
            <a:pPr algn="l"/>
            <a:endParaRPr lang="nl-NL"/>
          </a:p>
          <a:p>
            <a:pPr algn="l"/>
            <a:r>
              <a:rPr lang="nl-NL" sz="1200" b="0" i="0" u="none" strike="noStrike" kern="1200">
                <a:solidFill>
                  <a:schemeClr val="tx1"/>
                </a:solidFill>
                <a:effectLst/>
                <a:latin typeface="Kermit" panose="020F0503040000060003" pitchFamily="34" charset="0"/>
                <a:ea typeface="+mn-ea"/>
                <a:cs typeface="+mn-cs"/>
              </a:rPr>
              <a:t>Hallo kinderen, </a:t>
            </a:r>
          </a:p>
          <a:p>
            <a:pPr algn="l"/>
            <a:endParaRPr lang="nl-NL" sz="1200" b="0" i="0" u="none" strike="noStrike" kern="1200">
              <a:solidFill>
                <a:schemeClr val="tx1"/>
              </a:solidFill>
              <a:effectLst/>
              <a:latin typeface="Kermit" panose="020F0503040000060003" pitchFamily="34" charset="0"/>
              <a:ea typeface="+mn-ea"/>
              <a:cs typeface="+mn-cs"/>
            </a:endParaRPr>
          </a:p>
          <a:p>
            <a:pPr algn="l"/>
            <a:r>
              <a:rPr lang="nl-NL"/>
              <a:t>Gisteren zat ik lang op mijn trekker, en toen ik afstapte had ik koude vingers en tintelende tenen. Maar toen ik een paar stappen liep, voelde ik me meteen weer warm. Dat vond ik vreemd. Hoe weet mijn lichaam wanneer het warm moet worden? En wat heeft dat met bloed te maken?</a:t>
            </a:r>
            <a:endParaRPr lang="nl-NL" sz="1200">
              <a:latin typeface="Kermit" panose="020F0503040000060003" pitchFamily="34" charset="0"/>
            </a:endParaRPr>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12</a:t>
            </a:fld>
            <a:endParaRPr lang="nl-NL"/>
          </a:p>
        </p:txBody>
      </p:sp>
    </p:spTree>
    <p:extLst>
      <p:ext uri="{BB962C8B-B14F-4D97-AF65-F5344CB8AC3E}">
        <p14:creationId xmlns:p14="http://schemas.microsoft.com/office/powerpoint/2010/main" val="30508347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D778FA-ECA0-7DA5-300D-F9131D8D597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D448452-DEE5-8196-0651-078A35F4B18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1FBFCAA-ECB4-9A83-9FCB-D999542957FB}"/>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3708F5A7-934A-ECF0-E570-2F8ECD4A1CD4}"/>
              </a:ext>
            </a:extLst>
          </p:cNvPr>
          <p:cNvSpPr>
            <a:spLocks noGrp="1"/>
          </p:cNvSpPr>
          <p:nvPr>
            <p:ph type="sldNum" sz="quarter" idx="5"/>
          </p:nvPr>
        </p:nvSpPr>
        <p:spPr/>
        <p:txBody>
          <a:bodyPr/>
          <a:lstStyle/>
          <a:p>
            <a:fld id="{046B0619-5E7D-4043-9E64-AB5674A10325}" type="slidenum">
              <a:rPr lang="nl-NL" smtClean="0"/>
              <a:t>14</a:t>
            </a:fld>
            <a:endParaRPr lang="nl-NL"/>
          </a:p>
        </p:txBody>
      </p:sp>
    </p:spTree>
    <p:extLst>
      <p:ext uri="{BB962C8B-B14F-4D97-AF65-F5344CB8AC3E}">
        <p14:creationId xmlns:p14="http://schemas.microsoft.com/office/powerpoint/2010/main" val="29941999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6702BD-0A0E-D057-FA70-11D1DC17412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DDBFF1A-586C-194D-DFE5-D77A894A32A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2185995-4814-E36C-AEF9-F911909D8B59}"/>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C0842040-8FD6-1DE6-C5D0-50B438F7FE66}"/>
              </a:ext>
            </a:extLst>
          </p:cNvPr>
          <p:cNvSpPr>
            <a:spLocks noGrp="1"/>
          </p:cNvSpPr>
          <p:nvPr>
            <p:ph type="sldNum" sz="quarter" idx="5"/>
          </p:nvPr>
        </p:nvSpPr>
        <p:spPr/>
        <p:txBody>
          <a:bodyPr/>
          <a:lstStyle/>
          <a:p>
            <a:fld id="{046B0619-5E7D-4043-9E64-AB5674A10325}" type="slidenum">
              <a:rPr lang="nl-NL" smtClean="0"/>
              <a:t>15</a:t>
            </a:fld>
            <a:endParaRPr lang="nl-NL"/>
          </a:p>
        </p:txBody>
      </p:sp>
    </p:spTree>
    <p:extLst>
      <p:ext uri="{BB962C8B-B14F-4D97-AF65-F5344CB8AC3E}">
        <p14:creationId xmlns:p14="http://schemas.microsoft.com/office/powerpoint/2010/main" val="561753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5704BF-46B2-3449-02C4-B9E106F79DB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A96D1B4-356F-7A33-BC60-E171EFE832B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FAA2603-3FBB-A2E1-6C18-2981B139027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Groep 4: Deze slide is extra voor kinderen die herhaald kunnen optellen.</a:t>
            </a:r>
          </a:p>
        </p:txBody>
      </p:sp>
      <p:sp>
        <p:nvSpPr>
          <p:cNvPr id="4" name="Tijdelijke aanduiding voor dianummer 3">
            <a:extLst>
              <a:ext uri="{FF2B5EF4-FFF2-40B4-BE49-F238E27FC236}">
                <a16:creationId xmlns:a16="http://schemas.microsoft.com/office/drawing/2014/main" id="{4AC2BA6B-478C-C33E-CC6F-E2D9E586D3C8}"/>
              </a:ext>
            </a:extLst>
          </p:cNvPr>
          <p:cNvSpPr>
            <a:spLocks noGrp="1"/>
          </p:cNvSpPr>
          <p:nvPr>
            <p:ph type="sldNum" sz="quarter" idx="5"/>
          </p:nvPr>
        </p:nvSpPr>
        <p:spPr/>
        <p:txBody>
          <a:bodyPr/>
          <a:lstStyle/>
          <a:p>
            <a:fld id="{046B0619-5E7D-4043-9E64-AB5674A10325}" type="slidenum">
              <a:rPr lang="nl-NL" smtClean="0"/>
              <a:t>16</a:t>
            </a:fld>
            <a:endParaRPr lang="nl-NL"/>
          </a:p>
        </p:txBody>
      </p:sp>
    </p:spTree>
    <p:extLst>
      <p:ext uri="{BB962C8B-B14F-4D97-AF65-F5344CB8AC3E}">
        <p14:creationId xmlns:p14="http://schemas.microsoft.com/office/powerpoint/2010/main" val="22341970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3A882F-DB9A-3730-1A88-0C2AEF6F3C5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D2F3E22-C28A-BEF7-660E-8980BC00CF0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B1B27CE-C4FA-993B-77FA-0B5F5C64E3C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Groep 4: Deze slide is extra voor kinderen die herhaald kunnen optellen.</a:t>
            </a:r>
          </a:p>
          <a:p>
            <a:endParaRPr lang="nl-NL"/>
          </a:p>
        </p:txBody>
      </p:sp>
      <p:sp>
        <p:nvSpPr>
          <p:cNvPr id="4" name="Tijdelijke aanduiding voor dianummer 3">
            <a:extLst>
              <a:ext uri="{FF2B5EF4-FFF2-40B4-BE49-F238E27FC236}">
                <a16:creationId xmlns:a16="http://schemas.microsoft.com/office/drawing/2014/main" id="{B60A25CB-807A-D36C-67A6-54189FB03ADC}"/>
              </a:ext>
            </a:extLst>
          </p:cNvPr>
          <p:cNvSpPr>
            <a:spLocks noGrp="1"/>
          </p:cNvSpPr>
          <p:nvPr>
            <p:ph type="sldNum" sz="quarter" idx="5"/>
          </p:nvPr>
        </p:nvSpPr>
        <p:spPr/>
        <p:txBody>
          <a:bodyPr/>
          <a:lstStyle/>
          <a:p>
            <a:fld id="{046B0619-5E7D-4043-9E64-AB5674A10325}" type="slidenum">
              <a:rPr lang="nl-NL" smtClean="0"/>
              <a:t>17</a:t>
            </a:fld>
            <a:endParaRPr lang="nl-NL"/>
          </a:p>
        </p:txBody>
      </p:sp>
    </p:spTree>
    <p:extLst>
      <p:ext uri="{BB962C8B-B14F-4D97-AF65-F5344CB8AC3E}">
        <p14:creationId xmlns:p14="http://schemas.microsoft.com/office/powerpoint/2010/main" val="12773185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4F87F5-49BF-1943-31CD-07F375E26F5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1BD2075-F1A4-6AAB-896E-7041D7F21A5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D03B0FD-204B-8A13-4D09-E10DC99EE456}"/>
              </a:ext>
            </a:extLst>
          </p:cNvPr>
          <p:cNvSpPr>
            <a:spLocks noGrp="1"/>
          </p:cNvSpPr>
          <p:nvPr>
            <p:ph type="body" idx="1"/>
          </p:nvPr>
        </p:nvSpPr>
        <p:spPr/>
        <p:txBody>
          <a:bodyPr/>
          <a:lstStyle/>
          <a:p>
            <a:r>
              <a:rPr lang="nl-NL"/>
              <a:t>TIP: Als je geen springtouw hebt, laat de kinderen dan springen achter hun stoel</a:t>
            </a:r>
          </a:p>
        </p:txBody>
      </p:sp>
      <p:sp>
        <p:nvSpPr>
          <p:cNvPr id="4" name="Tijdelijke aanduiding voor dianummer 3">
            <a:extLst>
              <a:ext uri="{FF2B5EF4-FFF2-40B4-BE49-F238E27FC236}">
                <a16:creationId xmlns:a16="http://schemas.microsoft.com/office/drawing/2014/main" id="{11DB50EC-DB32-B8ED-B154-0F92024BE077}"/>
              </a:ext>
            </a:extLst>
          </p:cNvPr>
          <p:cNvSpPr>
            <a:spLocks noGrp="1"/>
          </p:cNvSpPr>
          <p:nvPr>
            <p:ph type="sldNum" sz="quarter" idx="5"/>
          </p:nvPr>
        </p:nvSpPr>
        <p:spPr/>
        <p:txBody>
          <a:bodyPr/>
          <a:lstStyle/>
          <a:p>
            <a:fld id="{046B0619-5E7D-4043-9E64-AB5674A10325}" type="slidenum">
              <a:rPr lang="nl-NL" smtClean="0"/>
              <a:t>18</a:t>
            </a:fld>
            <a:endParaRPr lang="nl-NL"/>
          </a:p>
        </p:txBody>
      </p:sp>
    </p:spTree>
    <p:extLst>
      <p:ext uri="{BB962C8B-B14F-4D97-AF65-F5344CB8AC3E}">
        <p14:creationId xmlns:p14="http://schemas.microsoft.com/office/powerpoint/2010/main" val="745914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E737DD-1498-1847-6645-18F6474E900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E98AFD0-CAF3-D8A7-7E19-6CC65F093B6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23478E3-BECD-21EB-26F7-74278E8A1AAA}"/>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0DF769EC-B94F-5697-C23D-86F9057BA44C}"/>
              </a:ext>
            </a:extLst>
          </p:cNvPr>
          <p:cNvSpPr>
            <a:spLocks noGrp="1"/>
          </p:cNvSpPr>
          <p:nvPr>
            <p:ph type="sldNum" sz="quarter" idx="5"/>
          </p:nvPr>
        </p:nvSpPr>
        <p:spPr/>
        <p:txBody>
          <a:bodyPr/>
          <a:lstStyle/>
          <a:p>
            <a:fld id="{046B0619-5E7D-4043-9E64-AB5674A10325}" type="slidenum">
              <a:rPr lang="nl-NL" smtClean="0"/>
              <a:t>19</a:t>
            </a:fld>
            <a:endParaRPr lang="nl-NL"/>
          </a:p>
        </p:txBody>
      </p:sp>
    </p:spTree>
    <p:extLst>
      <p:ext uri="{BB962C8B-B14F-4D97-AF65-F5344CB8AC3E}">
        <p14:creationId xmlns:p14="http://schemas.microsoft.com/office/powerpoint/2010/main" val="34257250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BF98D0-58CA-C595-85D5-3B62BDDB5B0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AFE466C-5419-0D57-54A4-4438FB62082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1DB844F-D3BD-6F9D-4F5D-16EAB79F65B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Groep 4: Deze slide is extra voor kinderen die herhaald kunnen optellen.</a:t>
            </a:r>
          </a:p>
          <a:p>
            <a:endParaRPr lang="nl-NL"/>
          </a:p>
        </p:txBody>
      </p:sp>
      <p:sp>
        <p:nvSpPr>
          <p:cNvPr id="4" name="Tijdelijke aanduiding voor dianummer 3">
            <a:extLst>
              <a:ext uri="{FF2B5EF4-FFF2-40B4-BE49-F238E27FC236}">
                <a16:creationId xmlns:a16="http://schemas.microsoft.com/office/drawing/2014/main" id="{7D004983-9D55-70E7-0BD8-49D4885153E3}"/>
              </a:ext>
            </a:extLst>
          </p:cNvPr>
          <p:cNvSpPr>
            <a:spLocks noGrp="1"/>
          </p:cNvSpPr>
          <p:nvPr>
            <p:ph type="sldNum" sz="quarter" idx="5"/>
          </p:nvPr>
        </p:nvSpPr>
        <p:spPr/>
        <p:txBody>
          <a:bodyPr/>
          <a:lstStyle/>
          <a:p>
            <a:fld id="{046B0619-5E7D-4043-9E64-AB5674A10325}" type="slidenum">
              <a:rPr lang="nl-NL" smtClean="0"/>
              <a:t>20</a:t>
            </a:fld>
            <a:endParaRPr lang="nl-NL"/>
          </a:p>
        </p:txBody>
      </p:sp>
    </p:spTree>
    <p:extLst>
      <p:ext uri="{BB962C8B-B14F-4D97-AF65-F5344CB8AC3E}">
        <p14:creationId xmlns:p14="http://schemas.microsoft.com/office/powerpoint/2010/main" val="35978324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81FBF1-B10A-2AAC-212A-60F290F404B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D430007-0B09-E9F3-16CB-0CEF40E1B06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A156A58-D925-42E5-D0D7-E0FD7407DD0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Groep 4: Deze slide is extra voor kinderen die herhaald kunnen optellen.</a:t>
            </a:r>
          </a:p>
          <a:p>
            <a:endParaRPr lang="nl-NL"/>
          </a:p>
        </p:txBody>
      </p:sp>
      <p:sp>
        <p:nvSpPr>
          <p:cNvPr id="4" name="Tijdelijke aanduiding voor dianummer 3">
            <a:extLst>
              <a:ext uri="{FF2B5EF4-FFF2-40B4-BE49-F238E27FC236}">
                <a16:creationId xmlns:a16="http://schemas.microsoft.com/office/drawing/2014/main" id="{2B799A22-7BDC-44E2-9227-1425AC60AD8C}"/>
              </a:ext>
            </a:extLst>
          </p:cNvPr>
          <p:cNvSpPr>
            <a:spLocks noGrp="1"/>
          </p:cNvSpPr>
          <p:nvPr>
            <p:ph type="sldNum" sz="quarter" idx="5"/>
          </p:nvPr>
        </p:nvSpPr>
        <p:spPr/>
        <p:txBody>
          <a:bodyPr/>
          <a:lstStyle/>
          <a:p>
            <a:fld id="{046B0619-5E7D-4043-9E64-AB5674A10325}" type="slidenum">
              <a:rPr lang="nl-NL" smtClean="0"/>
              <a:t>21</a:t>
            </a:fld>
            <a:endParaRPr lang="nl-NL"/>
          </a:p>
        </p:txBody>
      </p:sp>
    </p:spTree>
    <p:extLst>
      <p:ext uri="{BB962C8B-B14F-4D97-AF65-F5344CB8AC3E}">
        <p14:creationId xmlns:p14="http://schemas.microsoft.com/office/powerpoint/2010/main" val="13846124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D3E95-2465-B5ED-3EC0-44317222EBB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AFEB674-CAA0-3460-43E4-4A1220A246D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B1521BF-0012-F688-DF98-2328F8D0F010}"/>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61EAE2E6-41F0-7B30-DB6C-DBC5208EDDC1}"/>
              </a:ext>
            </a:extLst>
          </p:cNvPr>
          <p:cNvSpPr>
            <a:spLocks noGrp="1"/>
          </p:cNvSpPr>
          <p:nvPr>
            <p:ph type="sldNum" sz="quarter" idx="5"/>
          </p:nvPr>
        </p:nvSpPr>
        <p:spPr/>
        <p:txBody>
          <a:bodyPr/>
          <a:lstStyle/>
          <a:p>
            <a:fld id="{046B0619-5E7D-4043-9E64-AB5674A10325}" type="slidenum">
              <a:rPr lang="nl-NL" smtClean="0"/>
              <a:t>22</a:t>
            </a:fld>
            <a:endParaRPr lang="nl-NL"/>
          </a:p>
        </p:txBody>
      </p:sp>
    </p:spTree>
    <p:extLst>
      <p:ext uri="{BB962C8B-B14F-4D97-AF65-F5344CB8AC3E}">
        <p14:creationId xmlns:p14="http://schemas.microsoft.com/office/powerpoint/2010/main" val="14710973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lvl="0" indent="0">
              <a:buFont typeface="Symbol" panose="05050102010706020507" pitchFamily="18" charset="2"/>
              <a:buNone/>
            </a:pPr>
            <a:r>
              <a:rPr lang="nl-NL"/>
              <a:t>De kinderen bekijken eerst de afbeelding. Wat zien ze allemaal? De kinderen overleggen in tweetallen. Daarna bespreekt de leerkracht klassikaal wat er in de bloedsomloop gebeurt, de kinderen volgen zelf met hun vinger op de afbeelding wat de leerkracht verteld. De afbeelding staat al bijlage in het inspiratieboekje.</a:t>
            </a:r>
          </a:p>
          <a:p>
            <a:pPr marL="0" lvl="0" indent="0">
              <a:buFont typeface="Symbol" panose="05050102010706020507" pitchFamily="18" charset="2"/>
              <a:buNone/>
            </a:pPr>
            <a:endParaRPr lang="nl-NL"/>
          </a:p>
          <a:p>
            <a:pPr marL="342900" indent="-342900">
              <a:buFont typeface="+mj-lt"/>
              <a:buAutoNum type="arabicPeriod"/>
            </a:pPr>
            <a:r>
              <a:rPr lang="nl-NL" sz="1200">
                <a:latin typeface="Kermit" panose="020F0503040000060003" pitchFamily="34" charset="0"/>
              </a:rPr>
              <a:t>Schone lucht komt in de longen bij het inademen. </a:t>
            </a:r>
          </a:p>
          <a:p>
            <a:pPr marL="342900" indent="-342900">
              <a:buFont typeface="+mj-lt"/>
              <a:buAutoNum type="arabicPeriod"/>
            </a:pPr>
            <a:r>
              <a:rPr lang="nl-NL" sz="1200">
                <a:latin typeface="Kermit" panose="020F0503040000060003" pitchFamily="34" charset="0"/>
              </a:rPr>
              <a:t>De zuurstof uit de schone lucht wordt door het bloed naar de zuurstofkamer gebracht.</a:t>
            </a:r>
          </a:p>
          <a:p>
            <a:pPr marL="342900" indent="-342900">
              <a:buFont typeface="+mj-lt"/>
              <a:buAutoNum type="arabicPeriod"/>
            </a:pPr>
            <a:r>
              <a:rPr lang="nl-NL" sz="1200">
                <a:latin typeface="Kermit" panose="020F0503040000060003" pitchFamily="34" charset="0"/>
              </a:rPr>
              <a:t>Het bloed gaat via een deurtje naar de krachtkamer.</a:t>
            </a:r>
          </a:p>
          <a:p>
            <a:pPr marL="342900" indent="-342900">
              <a:buFont typeface="+mj-lt"/>
              <a:buAutoNum type="arabicPeriod"/>
            </a:pPr>
            <a:r>
              <a:rPr lang="nl-NL" sz="1200">
                <a:latin typeface="Kermit" panose="020F0503040000060003" pitchFamily="34" charset="0"/>
              </a:rPr>
              <a:t>De krachtkamer pompt het bloed, met de zuurstof, uit volle kracht naar de organen en spieren in je lichaam.</a:t>
            </a:r>
          </a:p>
          <a:p>
            <a:pPr marL="342900" indent="-342900">
              <a:buFont typeface="+mj-lt"/>
              <a:buAutoNum type="arabicPeriod"/>
            </a:pPr>
            <a:r>
              <a:rPr lang="nl-NL" sz="1200">
                <a:latin typeface="Kermit" panose="020F0503040000060003" pitchFamily="34" charset="0"/>
              </a:rPr>
              <a:t>Je bloedt neemt afvalstoffen uit je organen mee terug naar de afvalkamer.</a:t>
            </a:r>
          </a:p>
          <a:p>
            <a:pPr marL="342900" indent="-342900">
              <a:buFont typeface="+mj-lt"/>
              <a:buAutoNum type="arabicPeriod"/>
            </a:pPr>
            <a:r>
              <a:rPr lang="nl-NL" sz="1200">
                <a:latin typeface="Kermit" panose="020F0503040000060003" pitchFamily="34" charset="0"/>
              </a:rPr>
              <a:t>Via een deurtje in de afvalkamer gaat het bloed naar de pompkamer. </a:t>
            </a:r>
          </a:p>
          <a:p>
            <a:pPr marL="342900" indent="-342900">
              <a:buFont typeface="+mj-lt"/>
              <a:buAutoNum type="arabicPeriod"/>
            </a:pPr>
            <a:r>
              <a:rPr lang="nl-NL" sz="1200">
                <a:latin typeface="Kermit" panose="020F0503040000060003" pitchFamily="34" charset="0"/>
              </a:rPr>
              <a:t>De pompkamer pompt het bloed met afvalstoffen naar je longen.</a:t>
            </a:r>
          </a:p>
          <a:p>
            <a:pPr marL="342900" indent="-342900">
              <a:buFont typeface="+mj-lt"/>
              <a:buAutoNum type="arabicPeriod"/>
            </a:pPr>
            <a:r>
              <a:rPr lang="nl-NL" sz="1200">
                <a:latin typeface="Kermit" panose="020F0503040000060003" pitchFamily="34" charset="0"/>
              </a:rPr>
              <a:t>Met de volgende ademhaling adem je de afvalstoffen uit.</a:t>
            </a:r>
          </a:p>
          <a:p>
            <a:pPr marL="0" lvl="0" indent="0">
              <a:buFont typeface="Symbol" panose="05050102010706020507" pitchFamily="18" charset="2"/>
              <a:buNone/>
            </a:pPr>
            <a:endParaRPr lang="nl-NL"/>
          </a:p>
          <a:p>
            <a:pPr marL="0" lvl="0" indent="0">
              <a:buFont typeface="Symbol" panose="05050102010706020507" pitchFamily="18" charset="2"/>
              <a:buNone/>
            </a:pPr>
            <a:r>
              <a:rPr lang="nl-NL"/>
              <a:t>Bloed dat van je hart naar de organen en terug stroomt heet de grote bloedsomloop.</a:t>
            </a:r>
          </a:p>
          <a:p>
            <a:pPr marL="0" lvl="0" indent="0">
              <a:buFont typeface="Symbol" panose="05050102010706020507" pitchFamily="18" charset="2"/>
              <a:buNone/>
            </a:pPr>
            <a:r>
              <a:rPr lang="nl-NL"/>
              <a:t>Bloed dat van je hart naar je longen en terug stroomt heet de kleine bloedsomloop.</a:t>
            </a:r>
          </a:p>
          <a:p>
            <a:pPr marL="0" lvl="0" indent="0">
              <a:buFont typeface="Symbol" panose="05050102010706020507" pitchFamily="18" charset="2"/>
              <a:buNone/>
            </a:pPr>
            <a:endParaRPr lang="nl-NL"/>
          </a:p>
          <a:p>
            <a:pPr marL="0" lvl="0" indent="0">
              <a:buFont typeface="Symbol" panose="05050102010706020507" pitchFamily="18" charset="2"/>
              <a:buNone/>
            </a:pPr>
            <a:r>
              <a:rPr lang="nl-NL" u="sng"/>
              <a:t>Extra:</a:t>
            </a:r>
          </a:p>
          <a:p>
            <a:pPr marL="0" lvl="0" indent="0">
              <a:buFont typeface="Symbol" panose="05050102010706020507" pitchFamily="18" charset="2"/>
              <a:buNone/>
            </a:pPr>
            <a:r>
              <a:rPr lang="nl-NL"/>
              <a:t>Zuurstofkamer =  linker atrium</a:t>
            </a:r>
          </a:p>
          <a:p>
            <a:pPr marL="0" lvl="0" indent="0">
              <a:buFont typeface="Symbol" panose="05050102010706020507" pitchFamily="18" charset="2"/>
              <a:buNone/>
            </a:pPr>
            <a:r>
              <a:rPr lang="nl-NL"/>
              <a:t>Krachtkamer = Linker ventrikel</a:t>
            </a:r>
          </a:p>
          <a:p>
            <a:pPr marL="0" lvl="0" indent="0">
              <a:buFont typeface="Symbol" panose="05050102010706020507" pitchFamily="18" charset="2"/>
              <a:buNone/>
            </a:pPr>
            <a:r>
              <a:rPr lang="nl-NL"/>
              <a:t>Afvalkamer = rechter atrium</a:t>
            </a:r>
          </a:p>
          <a:p>
            <a:pPr marL="0" lvl="0" indent="0">
              <a:buFont typeface="Symbol" panose="05050102010706020507" pitchFamily="18" charset="2"/>
              <a:buNone/>
            </a:pPr>
            <a:r>
              <a:rPr lang="nl-NL"/>
              <a:t>Pompkamer = rechter ventrikel</a:t>
            </a:r>
          </a:p>
          <a:p>
            <a:pPr marL="0" lvl="0" indent="0">
              <a:buFont typeface="Symbol" panose="05050102010706020507" pitchFamily="18" charset="2"/>
              <a:buNone/>
            </a:pPr>
            <a:r>
              <a:rPr lang="nl-NL"/>
              <a:t>Deurtje = hartklep</a:t>
            </a:r>
          </a:p>
          <a:p>
            <a:pPr marL="0" lvl="0" indent="0">
              <a:buFont typeface="Symbol" panose="05050102010706020507" pitchFamily="18" charset="2"/>
              <a:buNone/>
            </a:pPr>
            <a:endParaRPr lang="nl-NL"/>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23</a:t>
            </a:fld>
            <a:endParaRPr lang="nl-NL"/>
          </a:p>
        </p:txBody>
      </p:sp>
    </p:spTree>
    <p:extLst>
      <p:ext uri="{BB962C8B-B14F-4D97-AF65-F5344CB8AC3E}">
        <p14:creationId xmlns:p14="http://schemas.microsoft.com/office/powerpoint/2010/main" val="7027262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A56C9F-0AC2-C7A6-E08D-BF13B67EFDE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21C087D-905A-C29A-3246-86C7FFC1874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A4921A2-CBFC-413C-E994-BE60C6DC61EB}"/>
              </a:ext>
            </a:extLst>
          </p:cNvPr>
          <p:cNvSpPr>
            <a:spLocks noGrp="1"/>
          </p:cNvSpPr>
          <p:nvPr>
            <p:ph type="body" idx="1"/>
          </p:nvPr>
        </p:nvSpPr>
        <p:spPr/>
        <p:txBody>
          <a:bodyPr/>
          <a:lstStyle/>
          <a:p>
            <a:pPr marL="0" lvl="0" indent="0">
              <a:buFont typeface="Symbol" panose="05050102010706020507" pitchFamily="18" charset="2"/>
              <a:buNone/>
            </a:pPr>
            <a:r>
              <a:rPr lang="nl-NL" b="1"/>
              <a:t>Deze slide kan door kinderen die goed kunnen lezen meegelezen worden.</a:t>
            </a:r>
          </a:p>
          <a:p>
            <a:pPr marL="0" lvl="0" indent="0">
              <a:buFont typeface="Symbol" panose="05050102010706020507" pitchFamily="18" charset="2"/>
              <a:buNone/>
            </a:pPr>
            <a:r>
              <a:rPr lang="nl-NL"/>
              <a:t>De kinderen bekijken eerst de afbeelding. Wat zien ze allemaal? De kinderen overleggen in tweetallen. Daarna bespreekt de leerkracht klassikaal wat er in de bloedsomloop gebeurt, de kinderen volgen zelf met hun vinger op de afbeelding wat de leerkracht verteld. De afbeelding staat in het inspiratieboekje.</a:t>
            </a:r>
          </a:p>
          <a:p>
            <a:pPr marL="0" lvl="0" indent="0">
              <a:buFont typeface="Symbol" panose="05050102010706020507" pitchFamily="18" charset="2"/>
              <a:buNone/>
            </a:pPr>
            <a:endParaRPr lang="nl-NL"/>
          </a:p>
          <a:p>
            <a:pPr marL="342900" indent="-342900">
              <a:buFont typeface="+mj-lt"/>
              <a:buAutoNum type="arabicPeriod"/>
            </a:pPr>
            <a:r>
              <a:rPr lang="nl-NL" sz="1200">
                <a:latin typeface="Kermit" panose="020F0503040000060003" pitchFamily="34" charset="0"/>
              </a:rPr>
              <a:t>Schone lucht komt in de longen bij het inademen. </a:t>
            </a:r>
          </a:p>
          <a:p>
            <a:pPr marL="342900" indent="-342900">
              <a:buFont typeface="+mj-lt"/>
              <a:buAutoNum type="arabicPeriod"/>
            </a:pPr>
            <a:r>
              <a:rPr lang="nl-NL" sz="1200">
                <a:latin typeface="Kermit" panose="020F0503040000060003" pitchFamily="34" charset="0"/>
              </a:rPr>
              <a:t>De zuurstof uit de schone lucht wordt door het bloed naar de zuurstofkamer gebracht.</a:t>
            </a:r>
          </a:p>
          <a:p>
            <a:pPr marL="342900" indent="-342900">
              <a:buFont typeface="+mj-lt"/>
              <a:buAutoNum type="arabicPeriod"/>
            </a:pPr>
            <a:r>
              <a:rPr lang="nl-NL" sz="1200">
                <a:latin typeface="Kermit" panose="020F0503040000060003" pitchFamily="34" charset="0"/>
              </a:rPr>
              <a:t>Het bloed gaat via een deurtje naar de krachtkamer.</a:t>
            </a:r>
          </a:p>
          <a:p>
            <a:pPr marL="342900" indent="-342900">
              <a:buFont typeface="+mj-lt"/>
              <a:buAutoNum type="arabicPeriod"/>
            </a:pPr>
            <a:r>
              <a:rPr lang="nl-NL" sz="1200">
                <a:latin typeface="Kermit" panose="020F0503040000060003" pitchFamily="34" charset="0"/>
              </a:rPr>
              <a:t>De krachtkamer pompt het bloed, met de zuurstof, uit volle kracht naar de organen en spieren in je lichaam.</a:t>
            </a:r>
          </a:p>
          <a:p>
            <a:pPr marL="342900" indent="-342900">
              <a:buFont typeface="+mj-lt"/>
              <a:buAutoNum type="arabicPeriod"/>
            </a:pPr>
            <a:r>
              <a:rPr lang="nl-NL" sz="1200">
                <a:latin typeface="Kermit" panose="020F0503040000060003" pitchFamily="34" charset="0"/>
              </a:rPr>
              <a:t>Je bloedt neemt afvalstoffen uit je organen mee terug naar de afvalkamer.</a:t>
            </a:r>
          </a:p>
          <a:p>
            <a:pPr marL="342900" indent="-342900">
              <a:buFont typeface="+mj-lt"/>
              <a:buAutoNum type="arabicPeriod"/>
            </a:pPr>
            <a:r>
              <a:rPr lang="nl-NL" sz="1200">
                <a:latin typeface="Kermit" panose="020F0503040000060003" pitchFamily="34" charset="0"/>
              </a:rPr>
              <a:t>Via een deurtje in de afvalkamer gaat het bloed naar de pompkamer. </a:t>
            </a:r>
          </a:p>
          <a:p>
            <a:pPr marL="342900" indent="-342900">
              <a:buFont typeface="+mj-lt"/>
              <a:buAutoNum type="arabicPeriod"/>
            </a:pPr>
            <a:r>
              <a:rPr lang="nl-NL" sz="1200">
                <a:latin typeface="Kermit" panose="020F0503040000060003" pitchFamily="34" charset="0"/>
              </a:rPr>
              <a:t>De pompkamer pompt het bloed met afvalstoffen naar je longen.</a:t>
            </a:r>
          </a:p>
          <a:p>
            <a:pPr marL="342900" indent="-342900">
              <a:buFont typeface="+mj-lt"/>
              <a:buAutoNum type="arabicPeriod"/>
            </a:pPr>
            <a:r>
              <a:rPr lang="nl-NL" sz="1200">
                <a:latin typeface="Kermit" panose="020F0503040000060003" pitchFamily="34" charset="0"/>
              </a:rPr>
              <a:t>Met de volgende ademhaling adem je de afvalstoffen uit.</a:t>
            </a:r>
          </a:p>
          <a:p>
            <a:pPr marL="0" lvl="0" indent="0">
              <a:buFont typeface="Symbol" panose="05050102010706020507" pitchFamily="18" charset="2"/>
              <a:buNone/>
            </a:pPr>
            <a:endParaRPr lang="nl-NL"/>
          </a:p>
          <a:p>
            <a:pPr marL="0" lvl="0" indent="0">
              <a:buFont typeface="Symbol" panose="05050102010706020507" pitchFamily="18" charset="2"/>
              <a:buNone/>
            </a:pPr>
            <a:r>
              <a:rPr lang="nl-NL"/>
              <a:t>Bloed dat van je hart naar de organen en terug stroomt heet de grote bloedsomloop.</a:t>
            </a:r>
          </a:p>
          <a:p>
            <a:pPr marL="0" lvl="0" indent="0">
              <a:buFont typeface="Symbol" panose="05050102010706020507" pitchFamily="18" charset="2"/>
              <a:buNone/>
            </a:pPr>
            <a:r>
              <a:rPr lang="nl-NL"/>
              <a:t>Bloed dat van je hart naar je longen en terug stroomt heet de kleine bloedsomloop.</a:t>
            </a:r>
          </a:p>
          <a:p>
            <a:pPr marL="0" lvl="0" indent="0">
              <a:buFont typeface="Symbol" panose="05050102010706020507" pitchFamily="18" charset="2"/>
              <a:buNone/>
            </a:pPr>
            <a:endParaRPr lang="nl-NL"/>
          </a:p>
          <a:p>
            <a:pPr marL="0" lvl="0" indent="0">
              <a:buFont typeface="Symbol" panose="05050102010706020507" pitchFamily="18" charset="2"/>
              <a:buNone/>
            </a:pPr>
            <a:r>
              <a:rPr lang="nl-NL" u="sng"/>
              <a:t>Extra:</a:t>
            </a:r>
          </a:p>
          <a:p>
            <a:pPr marL="0" lvl="0" indent="0">
              <a:buFont typeface="Symbol" panose="05050102010706020507" pitchFamily="18" charset="2"/>
              <a:buNone/>
            </a:pPr>
            <a:r>
              <a:rPr lang="nl-NL"/>
              <a:t>Zuurstofkamer =  linker atrium</a:t>
            </a:r>
          </a:p>
          <a:p>
            <a:pPr marL="0" lvl="0" indent="0">
              <a:buFont typeface="Symbol" panose="05050102010706020507" pitchFamily="18" charset="2"/>
              <a:buNone/>
            </a:pPr>
            <a:r>
              <a:rPr lang="nl-NL"/>
              <a:t>Krachtkamer = Linker ventrikel</a:t>
            </a:r>
          </a:p>
          <a:p>
            <a:pPr marL="0" lvl="0" indent="0">
              <a:buFont typeface="Symbol" panose="05050102010706020507" pitchFamily="18" charset="2"/>
              <a:buNone/>
            </a:pPr>
            <a:r>
              <a:rPr lang="nl-NL"/>
              <a:t>Afvalkamer = rechter atrium</a:t>
            </a:r>
          </a:p>
          <a:p>
            <a:pPr marL="0" lvl="0" indent="0">
              <a:buFont typeface="Symbol" panose="05050102010706020507" pitchFamily="18" charset="2"/>
              <a:buNone/>
            </a:pPr>
            <a:r>
              <a:rPr lang="nl-NL"/>
              <a:t>Pompkamer = rechter ventrikel</a:t>
            </a:r>
          </a:p>
          <a:p>
            <a:pPr marL="0" lvl="0" indent="0">
              <a:buFont typeface="Symbol" panose="05050102010706020507" pitchFamily="18" charset="2"/>
              <a:buNone/>
            </a:pPr>
            <a:r>
              <a:rPr lang="nl-NL"/>
              <a:t>Deurtje = hartklep</a:t>
            </a:r>
          </a:p>
          <a:p>
            <a:pPr marL="0" lvl="0" indent="0">
              <a:buFont typeface="Symbol" panose="05050102010706020507" pitchFamily="18" charset="2"/>
              <a:buNone/>
            </a:pPr>
            <a:endParaRPr lang="nl-NL"/>
          </a:p>
          <a:p>
            <a:pPr marL="0" lvl="0" indent="0">
              <a:buFont typeface="Symbol" panose="05050102010706020507" pitchFamily="18" charset="2"/>
              <a:buNone/>
            </a:pPr>
            <a:endParaRPr lang="nl-NL"/>
          </a:p>
          <a:p>
            <a:pPr marL="0" lvl="0" indent="0">
              <a:buFont typeface="Symbol" panose="05050102010706020507" pitchFamily="18" charset="2"/>
              <a:buNone/>
            </a:pPr>
            <a:endParaRPr lang="nl-NL"/>
          </a:p>
        </p:txBody>
      </p:sp>
      <p:sp>
        <p:nvSpPr>
          <p:cNvPr id="4" name="Tijdelijke aanduiding voor dianummer 3">
            <a:extLst>
              <a:ext uri="{FF2B5EF4-FFF2-40B4-BE49-F238E27FC236}">
                <a16:creationId xmlns:a16="http://schemas.microsoft.com/office/drawing/2014/main" id="{5E23CC0B-69B5-3B6C-6445-934FEE76DB37}"/>
              </a:ext>
            </a:extLst>
          </p:cNvPr>
          <p:cNvSpPr>
            <a:spLocks noGrp="1"/>
          </p:cNvSpPr>
          <p:nvPr>
            <p:ph type="sldNum" sz="quarter" idx="5"/>
          </p:nvPr>
        </p:nvSpPr>
        <p:spPr/>
        <p:txBody>
          <a:bodyPr/>
          <a:lstStyle/>
          <a:p>
            <a:fld id="{046B0619-5E7D-4043-9E64-AB5674A10325}" type="slidenum">
              <a:rPr lang="nl-NL" smtClean="0"/>
              <a:t>24</a:t>
            </a:fld>
            <a:endParaRPr lang="nl-NL"/>
          </a:p>
        </p:txBody>
      </p:sp>
    </p:spTree>
    <p:extLst>
      <p:ext uri="{BB962C8B-B14F-4D97-AF65-F5344CB8AC3E}">
        <p14:creationId xmlns:p14="http://schemas.microsoft.com/office/powerpoint/2010/main" val="10015621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E3103-6DA0-D0B5-D091-43C07894E61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9BE0BB8-01CC-3360-4EDC-DD43014B9F6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6C8797C-6EE2-8FFE-0883-7AFC43BC3ECC}"/>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1209F4FF-BE18-A81A-A0C3-974E641A6B53}"/>
              </a:ext>
            </a:extLst>
          </p:cNvPr>
          <p:cNvSpPr>
            <a:spLocks noGrp="1"/>
          </p:cNvSpPr>
          <p:nvPr>
            <p:ph type="sldNum" sz="quarter" idx="5"/>
          </p:nvPr>
        </p:nvSpPr>
        <p:spPr/>
        <p:txBody>
          <a:bodyPr/>
          <a:lstStyle/>
          <a:p>
            <a:fld id="{046B0619-5E7D-4043-9E64-AB5674A10325}" type="slidenum">
              <a:rPr lang="nl-NL" smtClean="0"/>
              <a:t>26</a:t>
            </a:fld>
            <a:endParaRPr lang="nl-NL"/>
          </a:p>
        </p:txBody>
      </p:sp>
    </p:spTree>
    <p:extLst>
      <p:ext uri="{BB962C8B-B14F-4D97-AF65-F5344CB8AC3E}">
        <p14:creationId xmlns:p14="http://schemas.microsoft.com/office/powerpoint/2010/main" val="31940214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30</a:t>
            </a:fld>
            <a:endParaRPr lang="nl-NL"/>
          </a:p>
        </p:txBody>
      </p:sp>
    </p:spTree>
    <p:extLst>
      <p:ext uri="{BB962C8B-B14F-4D97-AF65-F5344CB8AC3E}">
        <p14:creationId xmlns:p14="http://schemas.microsoft.com/office/powerpoint/2010/main" val="38668018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47483C-AB9C-E4CE-1C3E-26E592CDF87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3606BB4-C495-029F-26CD-DD0B2FA510A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DEAB02B-6396-8641-FEC6-82AAC27A2D78}"/>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29D93E97-81B0-A51E-9F7B-C6B65ECC1170}"/>
              </a:ext>
            </a:extLst>
          </p:cNvPr>
          <p:cNvSpPr>
            <a:spLocks noGrp="1"/>
          </p:cNvSpPr>
          <p:nvPr>
            <p:ph type="sldNum" sz="quarter" idx="5"/>
          </p:nvPr>
        </p:nvSpPr>
        <p:spPr/>
        <p:txBody>
          <a:bodyPr/>
          <a:lstStyle/>
          <a:p>
            <a:fld id="{046B0619-5E7D-4043-9E64-AB5674A10325}" type="slidenum">
              <a:rPr lang="nl-NL" smtClean="0"/>
              <a:t>31</a:t>
            </a:fld>
            <a:endParaRPr lang="nl-NL"/>
          </a:p>
        </p:txBody>
      </p:sp>
    </p:spTree>
    <p:extLst>
      <p:ext uri="{BB962C8B-B14F-4D97-AF65-F5344CB8AC3E}">
        <p14:creationId xmlns:p14="http://schemas.microsoft.com/office/powerpoint/2010/main" val="29363451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7DF37E-E5B8-0A46-1998-2DD67F525DB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F05B254-2E07-E62C-C416-915B04EC032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EF361B2-3FCD-C418-BE11-CC9B9B23EF81}"/>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3BD04D77-4350-0479-C596-B1336B220EC7}"/>
              </a:ext>
            </a:extLst>
          </p:cNvPr>
          <p:cNvSpPr>
            <a:spLocks noGrp="1"/>
          </p:cNvSpPr>
          <p:nvPr>
            <p:ph type="sldNum" sz="quarter" idx="5"/>
          </p:nvPr>
        </p:nvSpPr>
        <p:spPr/>
        <p:txBody>
          <a:bodyPr/>
          <a:lstStyle/>
          <a:p>
            <a:fld id="{046B0619-5E7D-4043-9E64-AB5674A10325}" type="slidenum">
              <a:rPr lang="nl-NL" smtClean="0"/>
              <a:t>32</a:t>
            </a:fld>
            <a:endParaRPr lang="nl-NL"/>
          </a:p>
        </p:txBody>
      </p:sp>
    </p:spTree>
    <p:extLst>
      <p:ext uri="{BB962C8B-B14F-4D97-AF65-F5344CB8AC3E}">
        <p14:creationId xmlns:p14="http://schemas.microsoft.com/office/powerpoint/2010/main" val="17267747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DA2FB1-08C1-7029-7A2D-141F402D400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F4F2F19-CD01-0A26-7BF7-BC220CAFE46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B8B87DD-5F2C-B9BD-6E17-B5D16DCB4221}"/>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1ED3815D-DF38-474F-9AB7-239D446B11CF}"/>
              </a:ext>
            </a:extLst>
          </p:cNvPr>
          <p:cNvSpPr>
            <a:spLocks noGrp="1"/>
          </p:cNvSpPr>
          <p:nvPr>
            <p:ph type="sldNum" sz="quarter" idx="5"/>
          </p:nvPr>
        </p:nvSpPr>
        <p:spPr/>
        <p:txBody>
          <a:bodyPr/>
          <a:lstStyle/>
          <a:p>
            <a:fld id="{046B0619-5E7D-4043-9E64-AB5674A10325}" type="slidenum">
              <a:rPr lang="nl-NL" smtClean="0"/>
              <a:t>33</a:t>
            </a:fld>
            <a:endParaRPr lang="nl-NL"/>
          </a:p>
        </p:txBody>
      </p:sp>
    </p:spTree>
    <p:extLst>
      <p:ext uri="{BB962C8B-B14F-4D97-AF65-F5344CB8AC3E}">
        <p14:creationId xmlns:p14="http://schemas.microsoft.com/office/powerpoint/2010/main" val="4866057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BBC79B-4122-8DD5-69DF-C8A34B37722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7E74205-4934-1E4D-86B0-7DCDCBFBC78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21D56A7-F4E7-D7AD-8F80-E78837397141}"/>
              </a:ext>
            </a:extLst>
          </p:cNvPr>
          <p:cNvSpPr>
            <a:spLocks noGrp="1"/>
          </p:cNvSpPr>
          <p:nvPr>
            <p:ph type="body" idx="1"/>
          </p:nvPr>
        </p:nvSpPr>
        <p:spPr/>
        <p:txBody>
          <a:bodyPr/>
          <a:lstStyle/>
          <a:p>
            <a:r>
              <a:rPr lang="nl-NL"/>
              <a:t>TIP: Als je geen springtouw hebt, laat de kinderen dan springen achter hun stoel</a:t>
            </a:r>
          </a:p>
        </p:txBody>
      </p:sp>
      <p:sp>
        <p:nvSpPr>
          <p:cNvPr id="4" name="Tijdelijke aanduiding voor dianummer 3">
            <a:extLst>
              <a:ext uri="{FF2B5EF4-FFF2-40B4-BE49-F238E27FC236}">
                <a16:creationId xmlns:a16="http://schemas.microsoft.com/office/drawing/2014/main" id="{732CDB3E-4AA4-CB72-8515-B787C17CEE2B}"/>
              </a:ext>
            </a:extLst>
          </p:cNvPr>
          <p:cNvSpPr>
            <a:spLocks noGrp="1"/>
          </p:cNvSpPr>
          <p:nvPr>
            <p:ph type="sldNum" sz="quarter" idx="5"/>
          </p:nvPr>
        </p:nvSpPr>
        <p:spPr/>
        <p:txBody>
          <a:bodyPr/>
          <a:lstStyle/>
          <a:p>
            <a:fld id="{046B0619-5E7D-4043-9E64-AB5674A10325}" type="slidenum">
              <a:rPr lang="nl-NL" smtClean="0"/>
              <a:t>34</a:t>
            </a:fld>
            <a:endParaRPr lang="nl-NL"/>
          </a:p>
        </p:txBody>
      </p:sp>
    </p:spTree>
    <p:extLst>
      <p:ext uri="{BB962C8B-B14F-4D97-AF65-F5344CB8AC3E}">
        <p14:creationId xmlns:p14="http://schemas.microsoft.com/office/powerpoint/2010/main" val="12685904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1E71B9-12C0-F8EF-D923-4FE53F8DA15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D335191-9B81-BEE0-6101-DB1E06B8511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2F1A074-E9ED-1AEF-B969-CA13FA789311}"/>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C19845EE-1DD8-51A7-7210-5477EDD82C6B}"/>
              </a:ext>
            </a:extLst>
          </p:cNvPr>
          <p:cNvSpPr>
            <a:spLocks noGrp="1"/>
          </p:cNvSpPr>
          <p:nvPr>
            <p:ph type="sldNum" sz="quarter" idx="5"/>
          </p:nvPr>
        </p:nvSpPr>
        <p:spPr/>
        <p:txBody>
          <a:bodyPr/>
          <a:lstStyle/>
          <a:p>
            <a:fld id="{046B0619-5E7D-4043-9E64-AB5674A10325}" type="slidenum">
              <a:rPr lang="nl-NL" smtClean="0"/>
              <a:t>35</a:t>
            </a:fld>
            <a:endParaRPr lang="nl-NL"/>
          </a:p>
        </p:txBody>
      </p:sp>
    </p:spTree>
    <p:extLst>
      <p:ext uri="{BB962C8B-B14F-4D97-AF65-F5344CB8AC3E}">
        <p14:creationId xmlns:p14="http://schemas.microsoft.com/office/powerpoint/2010/main" val="5598435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E85C8E-3B12-DEDC-3E7A-E3D76AB8823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567F287-ADEC-FC16-3947-35E59B31380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B09AF32-2570-ABAD-13E4-08CBD71203D4}"/>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BE812005-CC81-FA8E-2F66-7E8088F12028}"/>
              </a:ext>
            </a:extLst>
          </p:cNvPr>
          <p:cNvSpPr>
            <a:spLocks noGrp="1"/>
          </p:cNvSpPr>
          <p:nvPr>
            <p:ph type="sldNum" sz="quarter" idx="5"/>
          </p:nvPr>
        </p:nvSpPr>
        <p:spPr/>
        <p:txBody>
          <a:bodyPr/>
          <a:lstStyle/>
          <a:p>
            <a:fld id="{046B0619-5E7D-4043-9E64-AB5674A10325}" type="slidenum">
              <a:rPr lang="nl-NL" smtClean="0"/>
              <a:t>36</a:t>
            </a:fld>
            <a:endParaRPr lang="nl-NL"/>
          </a:p>
        </p:txBody>
      </p:sp>
    </p:spTree>
    <p:extLst>
      <p:ext uri="{BB962C8B-B14F-4D97-AF65-F5344CB8AC3E}">
        <p14:creationId xmlns:p14="http://schemas.microsoft.com/office/powerpoint/2010/main" val="5697862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21A1A4-0ED0-E18A-C90B-B5986A37536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7DBB22D-F071-BBDE-C161-7F5C93B3F8C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63D1ABF-C798-EF55-4ED0-3D5C67608541}"/>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DC18DE21-CE14-6D31-6B2B-7773057B5234}"/>
              </a:ext>
            </a:extLst>
          </p:cNvPr>
          <p:cNvSpPr>
            <a:spLocks noGrp="1"/>
          </p:cNvSpPr>
          <p:nvPr>
            <p:ph type="sldNum" sz="quarter" idx="5"/>
          </p:nvPr>
        </p:nvSpPr>
        <p:spPr/>
        <p:txBody>
          <a:bodyPr/>
          <a:lstStyle/>
          <a:p>
            <a:fld id="{046B0619-5E7D-4043-9E64-AB5674A10325}" type="slidenum">
              <a:rPr lang="nl-NL" smtClean="0"/>
              <a:t>37</a:t>
            </a:fld>
            <a:endParaRPr lang="nl-NL"/>
          </a:p>
        </p:txBody>
      </p:sp>
    </p:spTree>
    <p:extLst>
      <p:ext uri="{BB962C8B-B14F-4D97-AF65-F5344CB8AC3E}">
        <p14:creationId xmlns:p14="http://schemas.microsoft.com/office/powerpoint/2010/main" val="36748750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DBA6B-D788-6C01-2013-2EBD629EB1E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74FB2A0-5AC4-E261-30AB-557BBDC84B2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676CF3A-DB0A-6F1F-57EE-75CE61753B86}"/>
              </a:ext>
            </a:extLst>
          </p:cNvPr>
          <p:cNvSpPr>
            <a:spLocks noGrp="1"/>
          </p:cNvSpPr>
          <p:nvPr>
            <p:ph type="body" idx="1"/>
          </p:nvPr>
        </p:nvSpPr>
        <p:spPr/>
        <p:txBody>
          <a:bodyPr/>
          <a:lstStyle/>
          <a:p>
            <a:pPr marL="0" lvl="0" indent="0">
              <a:buFont typeface="Symbol" panose="05050102010706020507" pitchFamily="18" charset="2"/>
              <a:buNone/>
            </a:pPr>
            <a:r>
              <a:rPr lang="nl-NL" err="1"/>
              <a:t>https</a:t>
            </a:r>
            <a:r>
              <a:rPr lang="nl-NL"/>
              <a:t>://</a:t>
            </a:r>
            <a:r>
              <a:rPr lang="nl-NL" err="1"/>
              <a:t>www.youtube.com</a:t>
            </a:r>
            <a:r>
              <a:rPr lang="nl-NL"/>
              <a:t>/</a:t>
            </a:r>
            <a:r>
              <a:rPr lang="nl-NL" err="1"/>
              <a:t>watch?v</a:t>
            </a:r>
            <a:r>
              <a:rPr lang="nl-NL"/>
              <a:t>=yC6ZEYiyv2Y (4:51)</a:t>
            </a:r>
          </a:p>
        </p:txBody>
      </p:sp>
      <p:sp>
        <p:nvSpPr>
          <p:cNvPr id="4" name="Tijdelijke aanduiding voor dianummer 3">
            <a:extLst>
              <a:ext uri="{FF2B5EF4-FFF2-40B4-BE49-F238E27FC236}">
                <a16:creationId xmlns:a16="http://schemas.microsoft.com/office/drawing/2014/main" id="{D9F2BD32-2DF8-9C1A-E6FE-49A6133F1685}"/>
              </a:ext>
            </a:extLst>
          </p:cNvPr>
          <p:cNvSpPr>
            <a:spLocks noGrp="1"/>
          </p:cNvSpPr>
          <p:nvPr>
            <p:ph type="sldNum" sz="quarter" idx="5"/>
          </p:nvPr>
        </p:nvSpPr>
        <p:spPr/>
        <p:txBody>
          <a:bodyPr/>
          <a:lstStyle/>
          <a:p>
            <a:fld id="{046B0619-5E7D-4043-9E64-AB5674A10325}" type="slidenum">
              <a:rPr lang="nl-NL" smtClean="0"/>
              <a:t>38</a:t>
            </a:fld>
            <a:endParaRPr lang="nl-NL"/>
          </a:p>
        </p:txBody>
      </p:sp>
    </p:spTree>
    <p:extLst>
      <p:ext uri="{BB962C8B-B14F-4D97-AF65-F5344CB8AC3E}">
        <p14:creationId xmlns:p14="http://schemas.microsoft.com/office/powerpoint/2010/main" val="34305753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DBA6B-D788-6C01-2013-2EBD629EB1E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74FB2A0-5AC4-E261-30AB-557BBDC84B2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676CF3A-DB0A-6F1F-57EE-75CE61753B86}"/>
              </a:ext>
            </a:extLst>
          </p:cNvPr>
          <p:cNvSpPr>
            <a:spLocks noGrp="1"/>
          </p:cNvSpPr>
          <p:nvPr>
            <p:ph type="body" idx="1"/>
          </p:nvPr>
        </p:nvSpPr>
        <p:spPr/>
        <p:txBody>
          <a:bodyPr/>
          <a:lstStyle/>
          <a:p>
            <a:pPr marL="0" lvl="0" indent="0">
              <a:buFont typeface="Symbol" panose="05050102010706020507" pitchFamily="18" charset="2"/>
              <a:buNone/>
            </a:pPr>
            <a:r>
              <a:rPr lang="nl-NL"/>
              <a:t>Bijlagen zijn te vinden in het inspiratieboekje</a:t>
            </a:r>
          </a:p>
          <a:p>
            <a:pPr marL="0" lvl="0" indent="0">
              <a:buFont typeface="Symbol" panose="05050102010706020507" pitchFamily="18" charset="2"/>
              <a:buNone/>
            </a:pPr>
            <a:endParaRPr lang="nl-NL"/>
          </a:p>
          <a:p>
            <a:pPr marL="0" lvl="0" indent="0">
              <a:buFont typeface="Symbol" panose="05050102010706020507" pitchFamily="18" charset="2"/>
              <a:buNone/>
            </a:pPr>
            <a:endParaRPr lang="nl-NL"/>
          </a:p>
          <a:p>
            <a:pPr marL="0" lvl="0" indent="0">
              <a:buFont typeface="Symbol" panose="05050102010706020507" pitchFamily="18" charset="2"/>
              <a:buNone/>
            </a:pPr>
            <a:r>
              <a:rPr lang="nl-NL"/>
              <a:t>Laat de kinderen werken in tweetallen of zelfstandig</a:t>
            </a:r>
          </a:p>
        </p:txBody>
      </p:sp>
      <p:sp>
        <p:nvSpPr>
          <p:cNvPr id="4" name="Tijdelijke aanduiding voor dianummer 3">
            <a:extLst>
              <a:ext uri="{FF2B5EF4-FFF2-40B4-BE49-F238E27FC236}">
                <a16:creationId xmlns:a16="http://schemas.microsoft.com/office/drawing/2014/main" id="{D9F2BD32-2DF8-9C1A-E6FE-49A6133F1685}"/>
              </a:ext>
            </a:extLst>
          </p:cNvPr>
          <p:cNvSpPr>
            <a:spLocks noGrp="1"/>
          </p:cNvSpPr>
          <p:nvPr>
            <p:ph type="sldNum" sz="quarter" idx="5"/>
          </p:nvPr>
        </p:nvSpPr>
        <p:spPr/>
        <p:txBody>
          <a:bodyPr/>
          <a:lstStyle/>
          <a:p>
            <a:fld id="{046B0619-5E7D-4043-9E64-AB5674A10325}" type="slidenum">
              <a:rPr lang="nl-NL" smtClean="0"/>
              <a:t>39</a:t>
            </a:fld>
            <a:endParaRPr lang="nl-NL"/>
          </a:p>
        </p:txBody>
      </p:sp>
    </p:spTree>
    <p:extLst>
      <p:ext uri="{BB962C8B-B14F-4D97-AF65-F5344CB8AC3E}">
        <p14:creationId xmlns:p14="http://schemas.microsoft.com/office/powerpoint/2010/main" val="22663710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5B498-5754-4E76-2CD4-8F3F5033C9B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A1C0028-26BC-9177-837A-7163E578634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2643761-E2CA-CF3F-115A-37DFC40279BD}"/>
              </a:ext>
            </a:extLst>
          </p:cNvPr>
          <p:cNvSpPr>
            <a:spLocks noGrp="1"/>
          </p:cNvSpPr>
          <p:nvPr>
            <p:ph type="body" idx="1"/>
          </p:nvPr>
        </p:nvSpPr>
        <p:spPr/>
        <p:txBody>
          <a:bodyPr/>
          <a:lstStyle/>
          <a:p>
            <a:pPr marL="0" lvl="0" indent="0">
              <a:buFont typeface="Symbol" panose="05050102010706020507" pitchFamily="18" charset="2"/>
              <a:buNone/>
            </a:pPr>
            <a:endParaRPr lang="nl-NL"/>
          </a:p>
        </p:txBody>
      </p:sp>
      <p:sp>
        <p:nvSpPr>
          <p:cNvPr id="4" name="Tijdelijke aanduiding voor dianummer 3">
            <a:extLst>
              <a:ext uri="{FF2B5EF4-FFF2-40B4-BE49-F238E27FC236}">
                <a16:creationId xmlns:a16="http://schemas.microsoft.com/office/drawing/2014/main" id="{35D5A2E1-A23E-0699-6969-80D4FC6DA812}"/>
              </a:ext>
            </a:extLst>
          </p:cNvPr>
          <p:cNvSpPr>
            <a:spLocks noGrp="1"/>
          </p:cNvSpPr>
          <p:nvPr>
            <p:ph type="sldNum" sz="quarter" idx="5"/>
          </p:nvPr>
        </p:nvSpPr>
        <p:spPr/>
        <p:txBody>
          <a:bodyPr/>
          <a:lstStyle/>
          <a:p>
            <a:fld id="{046B0619-5E7D-4043-9E64-AB5674A10325}" type="slidenum">
              <a:rPr lang="nl-NL" smtClean="0"/>
              <a:t>40</a:t>
            </a:fld>
            <a:endParaRPr lang="nl-NL"/>
          </a:p>
        </p:txBody>
      </p:sp>
    </p:spTree>
    <p:extLst>
      <p:ext uri="{BB962C8B-B14F-4D97-AF65-F5344CB8AC3E}">
        <p14:creationId xmlns:p14="http://schemas.microsoft.com/office/powerpoint/2010/main" val="26506098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42</a:t>
            </a:fld>
            <a:endParaRPr lang="nl-NL"/>
          </a:p>
        </p:txBody>
      </p:sp>
    </p:spTree>
    <p:extLst>
      <p:ext uri="{BB962C8B-B14F-4D97-AF65-F5344CB8AC3E}">
        <p14:creationId xmlns:p14="http://schemas.microsoft.com/office/powerpoint/2010/main" val="20308065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608816-2561-F91D-5E44-E041D6AA06D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9C63A34-44B5-4CFC-26CA-8A15F8FF0EA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0B88F0C-85F2-67D4-DFD4-5AAD307076EB}"/>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816EC020-3245-20C4-8D3D-E7612ABCBB2E}"/>
              </a:ext>
            </a:extLst>
          </p:cNvPr>
          <p:cNvSpPr>
            <a:spLocks noGrp="1"/>
          </p:cNvSpPr>
          <p:nvPr>
            <p:ph type="sldNum" sz="quarter" idx="5"/>
          </p:nvPr>
        </p:nvSpPr>
        <p:spPr/>
        <p:txBody>
          <a:bodyPr/>
          <a:lstStyle/>
          <a:p>
            <a:fld id="{046B0619-5E7D-4043-9E64-AB5674A10325}" type="slidenum">
              <a:rPr lang="nl-NL" smtClean="0"/>
              <a:t>46</a:t>
            </a:fld>
            <a:endParaRPr lang="nl-NL"/>
          </a:p>
        </p:txBody>
      </p:sp>
    </p:spTree>
    <p:extLst>
      <p:ext uri="{BB962C8B-B14F-4D97-AF65-F5344CB8AC3E}">
        <p14:creationId xmlns:p14="http://schemas.microsoft.com/office/powerpoint/2010/main" val="17351396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C0442C-BC34-460C-D01B-EA81FD94A27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37A53C9-7D7B-01DB-E9DA-1055A85CD2C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5368873-2477-B54F-280C-1FA429A4BDD4}"/>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923E023A-0379-9C89-E57E-D41A93588786}"/>
              </a:ext>
            </a:extLst>
          </p:cNvPr>
          <p:cNvSpPr>
            <a:spLocks noGrp="1"/>
          </p:cNvSpPr>
          <p:nvPr>
            <p:ph type="sldNum" sz="quarter" idx="5"/>
          </p:nvPr>
        </p:nvSpPr>
        <p:spPr/>
        <p:txBody>
          <a:bodyPr/>
          <a:lstStyle/>
          <a:p>
            <a:fld id="{046B0619-5E7D-4043-9E64-AB5674A10325}" type="slidenum">
              <a:rPr lang="nl-NL" smtClean="0"/>
              <a:t>47</a:t>
            </a:fld>
            <a:endParaRPr lang="nl-NL"/>
          </a:p>
        </p:txBody>
      </p:sp>
    </p:spTree>
    <p:extLst>
      <p:ext uri="{BB962C8B-B14F-4D97-AF65-F5344CB8AC3E}">
        <p14:creationId xmlns:p14="http://schemas.microsoft.com/office/powerpoint/2010/main" val="19239474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63B973-76D2-489A-ED51-C18F3DCF771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8863F9C-E4F8-E765-846B-A2426CD97D1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C318D83-B819-BD92-BDCB-1EDE118F8FE8}"/>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FC868E01-D25C-8304-66DB-0588B93C6147}"/>
              </a:ext>
            </a:extLst>
          </p:cNvPr>
          <p:cNvSpPr>
            <a:spLocks noGrp="1"/>
          </p:cNvSpPr>
          <p:nvPr>
            <p:ph type="sldNum" sz="quarter" idx="5"/>
          </p:nvPr>
        </p:nvSpPr>
        <p:spPr/>
        <p:txBody>
          <a:bodyPr/>
          <a:lstStyle/>
          <a:p>
            <a:fld id="{046B0619-5E7D-4043-9E64-AB5674A10325}" type="slidenum">
              <a:rPr lang="nl-NL" smtClean="0"/>
              <a:t>48</a:t>
            </a:fld>
            <a:endParaRPr lang="nl-NL"/>
          </a:p>
        </p:txBody>
      </p:sp>
    </p:spTree>
    <p:extLst>
      <p:ext uri="{BB962C8B-B14F-4D97-AF65-F5344CB8AC3E}">
        <p14:creationId xmlns:p14="http://schemas.microsoft.com/office/powerpoint/2010/main" val="30325491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44A9E9-7765-49BB-65F3-AB2CF6AFD81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160730B-0038-A5D9-6291-98EDAB4675D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A24AA5E-16BF-B319-8EFF-0EB6168D8058}"/>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2A08E1C3-62A2-3CD3-5B67-4600B2132FEA}"/>
              </a:ext>
            </a:extLst>
          </p:cNvPr>
          <p:cNvSpPr>
            <a:spLocks noGrp="1"/>
          </p:cNvSpPr>
          <p:nvPr>
            <p:ph type="sldNum" sz="quarter" idx="5"/>
          </p:nvPr>
        </p:nvSpPr>
        <p:spPr/>
        <p:txBody>
          <a:bodyPr/>
          <a:lstStyle/>
          <a:p>
            <a:fld id="{046B0619-5E7D-4043-9E64-AB5674A10325}" type="slidenum">
              <a:rPr lang="nl-NL" smtClean="0"/>
              <a:t>49</a:t>
            </a:fld>
            <a:endParaRPr lang="nl-NL"/>
          </a:p>
        </p:txBody>
      </p:sp>
    </p:spTree>
    <p:extLst>
      <p:ext uri="{BB962C8B-B14F-4D97-AF65-F5344CB8AC3E}">
        <p14:creationId xmlns:p14="http://schemas.microsoft.com/office/powerpoint/2010/main" val="14623719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8F1BB7-0DE0-C181-4807-6DB5380755D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057C48E-0DAD-AF96-3563-ADE85AB9E79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BC0460C-43AA-F5CA-0436-A194B8734A0E}"/>
              </a:ext>
            </a:extLst>
          </p:cNvPr>
          <p:cNvSpPr>
            <a:spLocks noGrp="1"/>
          </p:cNvSpPr>
          <p:nvPr>
            <p:ph type="body" idx="1"/>
          </p:nvPr>
        </p:nvSpPr>
        <p:spPr/>
        <p:txBody>
          <a:bodyPr/>
          <a:lstStyle/>
          <a:p>
            <a:r>
              <a:rPr lang="nl-NL"/>
              <a:t>TIP: Als je geen springtouw hebt, laat de kinderen dan springen achter hun stoel</a:t>
            </a:r>
          </a:p>
        </p:txBody>
      </p:sp>
      <p:sp>
        <p:nvSpPr>
          <p:cNvPr id="4" name="Tijdelijke aanduiding voor dianummer 3">
            <a:extLst>
              <a:ext uri="{FF2B5EF4-FFF2-40B4-BE49-F238E27FC236}">
                <a16:creationId xmlns:a16="http://schemas.microsoft.com/office/drawing/2014/main" id="{978674FD-F4BB-CBCC-488A-F5E7835A02C3}"/>
              </a:ext>
            </a:extLst>
          </p:cNvPr>
          <p:cNvSpPr>
            <a:spLocks noGrp="1"/>
          </p:cNvSpPr>
          <p:nvPr>
            <p:ph type="sldNum" sz="quarter" idx="5"/>
          </p:nvPr>
        </p:nvSpPr>
        <p:spPr/>
        <p:txBody>
          <a:bodyPr/>
          <a:lstStyle/>
          <a:p>
            <a:fld id="{046B0619-5E7D-4043-9E64-AB5674A10325}" type="slidenum">
              <a:rPr lang="nl-NL" smtClean="0"/>
              <a:t>50</a:t>
            </a:fld>
            <a:endParaRPr lang="nl-NL"/>
          </a:p>
        </p:txBody>
      </p:sp>
    </p:spTree>
    <p:extLst>
      <p:ext uri="{BB962C8B-B14F-4D97-AF65-F5344CB8AC3E}">
        <p14:creationId xmlns:p14="http://schemas.microsoft.com/office/powerpoint/2010/main" val="29011424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C43A19-D962-09B6-9EED-2143050118B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2F99DCE-445B-A7C0-7A48-70DE1E7D8DD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8134B89-039C-FE11-41E2-D6FD97353554}"/>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137CDCE7-E1A5-F604-0C0C-2E2F4E35C907}"/>
              </a:ext>
            </a:extLst>
          </p:cNvPr>
          <p:cNvSpPr>
            <a:spLocks noGrp="1"/>
          </p:cNvSpPr>
          <p:nvPr>
            <p:ph type="sldNum" sz="quarter" idx="5"/>
          </p:nvPr>
        </p:nvSpPr>
        <p:spPr/>
        <p:txBody>
          <a:bodyPr/>
          <a:lstStyle/>
          <a:p>
            <a:fld id="{046B0619-5E7D-4043-9E64-AB5674A10325}" type="slidenum">
              <a:rPr lang="nl-NL" smtClean="0"/>
              <a:t>51</a:t>
            </a:fld>
            <a:endParaRPr lang="nl-NL"/>
          </a:p>
        </p:txBody>
      </p:sp>
    </p:spTree>
    <p:extLst>
      <p:ext uri="{BB962C8B-B14F-4D97-AF65-F5344CB8AC3E}">
        <p14:creationId xmlns:p14="http://schemas.microsoft.com/office/powerpoint/2010/main" val="234157786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399CE3-2C4C-39CE-943E-0D4AB4FFB74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11E74FB-3829-6E24-19E6-4694F3795A9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3CD8414-37B5-24E7-FA3F-7A62B98773BD}"/>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A3C56CEF-5BFC-AADC-54EB-303F53D2E23F}"/>
              </a:ext>
            </a:extLst>
          </p:cNvPr>
          <p:cNvSpPr>
            <a:spLocks noGrp="1"/>
          </p:cNvSpPr>
          <p:nvPr>
            <p:ph type="sldNum" sz="quarter" idx="5"/>
          </p:nvPr>
        </p:nvSpPr>
        <p:spPr/>
        <p:txBody>
          <a:bodyPr/>
          <a:lstStyle/>
          <a:p>
            <a:fld id="{046B0619-5E7D-4043-9E64-AB5674A10325}" type="slidenum">
              <a:rPr lang="nl-NL" smtClean="0"/>
              <a:t>52</a:t>
            </a:fld>
            <a:endParaRPr lang="nl-NL"/>
          </a:p>
        </p:txBody>
      </p:sp>
    </p:spTree>
    <p:extLst>
      <p:ext uri="{BB962C8B-B14F-4D97-AF65-F5344CB8AC3E}">
        <p14:creationId xmlns:p14="http://schemas.microsoft.com/office/powerpoint/2010/main" val="246768515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034A9-0FD6-E9D2-4927-AB3EC13A9B7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C0A4D14-4191-0835-0F92-15D83024D63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9C2D2C5-352E-9C81-D3E9-73F8A46A8540}"/>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32D2E062-DE84-707E-1C34-3E61BA28C573}"/>
              </a:ext>
            </a:extLst>
          </p:cNvPr>
          <p:cNvSpPr>
            <a:spLocks noGrp="1"/>
          </p:cNvSpPr>
          <p:nvPr>
            <p:ph type="sldNum" sz="quarter" idx="5"/>
          </p:nvPr>
        </p:nvSpPr>
        <p:spPr/>
        <p:txBody>
          <a:bodyPr/>
          <a:lstStyle/>
          <a:p>
            <a:fld id="{046B0619-5E7D-4043-9E64-AB5674A10325}" type="slidenum">
              <a:rPr lang="nl-NL" smtClean="0"/>
              <a:t>53</a:t>
            </a:fld>
            <a:endParaRPr lang="nl-NL"/>
          </a:p>
        </p:txBody>
      </p:sp>
    </p:spTree>
    <p:extLst>
      <p:ext uri="{BB962C8B-B14F-4D97-AF65-F5344CB8AC3E}">
        <p14:creationId xmlns:p14="http://schemas.microsoft.com/office/powerpoint/2010/main" val="88452614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DBA6B-D788-6C01-2013-2EBD629EB1E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74FB2A0-5AC4-E261-30AB-557BBDC84B2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676CF3A-DB0A-6F1F-57EE-75CE61753B86}"/>
              </a:ext>
            </a:extLst>
          </p:cNvPr>
          <p:cNvSpPr>
            <a:spLocks noGrp="1"/>
          </p:cNvSpPr>
          <p:nvPr>
            <p:ph type="body" idx="1"/>
          </p:nvPr>
        </p:nvSpPr>
        <p:spPr/>
        <p:txBody>
          <a:bodyPr/>
          <a:lstStyle/>
          <a:p>
            <a:pPr marL="0" lvl="0" indent="0">
              <a:buFont typeface="Symbol" panose="05050102010706020507" pitchFamily="18" charset="2"/>
              <a:buNone/>
            </a:pPr>
            <a:r>
              <a:rPr lang="nl-NL"/>
              <a:t>https://schooltv.nl/video-item/bloedsomloop-een-uitleg-van-de-bouw-en-de-functie-van-hart-en-bloedvaten (03:57min)</a:t>
            </a:r>
          </a:p>
        </p:txBody>
      </p:sp>
      <p:sp>
        <p:nvSpPr>
          <p:cNvPr id="4" name="Tijdelijke aanduiding voor dianummer 3">
            <a:extLst>
              <a:ext uri="{FF2B5EF4-FFF2-40B4-BE49-F238E27FC236}">
                <a16:creationId xmlns:a16="http://schemas.microsoft.com/office/drawing/2014/main" id="{D9F2BD32-2DF8-9C1A-E6FE-49A6133F1685}"/>
              </a:ext>
            </a:extLst>
          </p:cNvPr>
          <p:cNvSpPr>
            <a:spLocks noGrp="1"/>
          </p:cNvSpPr>
          <p:nvPr>
            <p:ph type="sldNum" sz="quarter" idx="5"/>
          </p:nvPr>
        </p:nvSpPr>
        <p:spPr/>
        <p:txBody>
          <a:bodyPr/>
          <a:lstStyle/>
          <a:p>
            <a:fld id="{046B0619-5E7D-4043-9E64-AB5674A10325}" type="slidenum">
              <a:rPr lang="nl-NL" smtClean="0"/>
              <a:t>54</a:t>
            </a:fld>
            <a:endParaRPr lang="nl-NL"/>
          </a:p>
        </p:txBody>
      </p:sp>
    </p:spTree>
    <p:extLst>
      <p:ext uri="{BB962C8B-B14F-4D97-AF65-F5344CB8AC3E}">
        <p14:creationId xmlns:p14="http://schemas.microsoft.com/office/powerpoint/2010/main" val="39224389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F838D-D110-75CE-71B8-08AE38ED891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434B9C6-7176-3B95-F88E-8DDA4E24B85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168DEC2-CD65-86DD-0125-351E84C72992}"/>
              </a:ext>
            </a:extLst>
          </p:cNvPr>
          <p:cNvSpPr>
            <a:spLocks noGrp="1"/>
          </p:cNvSpPr>
          <p:nvPr>
            <p:ph type="body" idx="1"/>
          </p:nvPr>
        </p:nvSpPr>
        <p:spPr/>
        <p:txBody>
          <a:bodyPr/>
          <a:lstStyle/>
          <a:p>
            <a:pPr marL="0" lvl="0" indent="0">
              <a:buFont typeface="Symbol" panose="05050102010706020507" pitchFamily="18" charset="2"/>
              <a:buNone/>
            </a:pPr>
            <a:r>
              <a:rPr lang="nl-NL"/>
              <a:t>Bijlagen zijn te vinden in het inspiratieboekje</a:t>
            </a:r>
          </a:p>
          <a:p>
            <a:pPr marL="0" lvl="0" indent="0">
              <a:buFont typeface="Symbol" panose="05050102010706020507" pitchFamily="18" charset="2"/>
              <a:buNone/>
            </a:pPr>
            <a:endParaRPr lang="nl-NL"/>
          </a:p>
          <a:p>
            <a:pPr marL="0" lvl="0" indent="0">
              <a:buFont typeface="Symbol" panose="05050102010706020507" pitchFamily="18" charset="2"/>
              <a:buNone/>
            </a:pPr>
            <a:r>
              <a:rPr lang="nl-NL"/>
              <a:t>Laat de kinderen in tweetallen of zelfstandig werken</a:t>
            </a:r>
          </a:p>
        </p:txBody>
      </p:sp>
      <p:sp>
        <p:nvSpPr>
          <p:cNvPr id="4" name="Tijdelijke aanduiding voor dianummer 3">
            <a:extLst>
              <a:ext uri="{FF2B5EF4-FFF2-40B4-BE49-F238E27FC236}">
                <a16:creationId xmlns:a16="http://schemas.microsoft.com/office/drawing/2014/main" id="{81C0CF66-10EB-E9C1-D341-DE7BD4EF67B4}"/>
              </a:ext>
            </a:extLst>
          </p:cNvPr>
          <p:cNvSpPr>
            <a:spLocks noGrp="1"/>
          </p:cNvSpPr>
          <p:nvPr>
            <p:ph type="sldNum" sz="quarter" idx="5"/>
          </p:nvPr>
        </p:nvSpPr>
        <p:spPr/>
        <p:txBody>
          <a:bodyPr/>
          <a:lstStyle/>
          <a:p>
            <a:fld id="{046B0619-5E7D-4043-9E64-AB5674A10325}" type="slidenum">
              <a:rPr lang="nl-NL" smtClean="0"/>
              <a:t>55</a:t>
            </a:fld>
            <a:endParaRPr lang="nl-NL"/>
          </a:p>
        </p:txBody>
      </p:sp>
    </p:spTree>
    <p:extLst>
      <p:ext uri="{BB962C8B-B14F-4D97-AF65-F5344CB8AC3E}">
        <p14:creationId xmlns:p14="http://schemas.microsoft.com/office/powerpoint/2010/main" val="367788005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2B25CC-04E1-5720-081D-AB0CD1CD3F0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9C86273-C1BD-FBBA-3523-492708B38D0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CB26FB9-726F-D795-BBB8-1C4DFFB1C0BE}"/>
              </a:ext>
            </a:extLst>
          </p:cNvPr>
          <p:cNvSpPr>
            <a:spLocks noGrp="1"/>
          </p:cNvSpPr>
          <p:nvPr>
            <p:ph type="body" idx="1"/>
          </p:nvPr>
        </p:nvSpPr>
        <p:spPr/>
        <p:txBody>
          <a:bodyPr/>
          <a:lstStyle/>
          <a:p>
            <a:pPr marL="0" lvl="0" indent="0">
              <a:buFont typeface="Symbol" panose="05050102010706020507" pitchFamily="18" charset="2"/>
              <a:buNone/>
            </a:pPr>
            <a:endParaRPr lang="nl-NL"/>
          </a:p>
        </p:txBody>
      </p:sp>
      <p:sp>
        <p:nvSpPr>
          <p:cNvPr id="4" name="Tijdelijke aanduiding voor dianummer 3">
            <a:extLst>
              <a:ext uri="{FF2B5EF4-FFF2-40B4-BE49-F238E27FC236}">
                <a16:creationId xmlns:a16="http://schemas.microsoft.com/office/drawing/2014/main" id="{4CF82306-252C-3989-FB31-24CD715207C1}"/>
              </a:ext>
            </a:extLst>
          </p:cNvPr>
          <p:cNvSpPr>
            <a:spLocks noGrp="1"/>
          </p:cNvSpPr>
          <p:nvPr>
            <p:ph type="sldNum" sz="quarter" idx="5"/>
          </p:nvPr>
        </p:nvSpPr>
        <p:spPr/>
        <p:txBody>
          <a:bodyPr/>
          <a:lstStyle/>
          <a:p>
            <a:fld id="{046B0619-5E7D-4043-9E64-AB5674A10325}" type="slidenum">
              <a:rPr lang="nl-NL" smtClean="0"/>
              <a:t>56</a:t>
            </a:fld>
            <a:endParaRPr lang="nl-NL"/>
          </a:p>
        </p:txBody>
      </p:sp>
    </p:spTree>
    <p:extLst>
      <p:ext uri="{BB962C8B-B14F-4D97-AF65-F5344CB8AC3E}">
        <p14:creationId xmlns:p14="http://schemas.microsoft.com/office/powerpoint/2010/main" val="75699613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DEA3B6-172B-C682-B889-F7B7E343C95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37B8C88-46BE-A413-8016-CD7F1B53FFE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5328F1A-0CC4-DF40-7BC4-7811F1DB31F3}"/>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A5F7A123-1709-BEF5-7274-D22CFFCA05AB}"/>
              </a:ext>
            </a:extLst>
          </p:cNvPr>
          <p:cNvSpPr>
            <a:spLocks noGrp="1"/>
          </p:cNvSpPr>
          <p:nvPr>
            <p:ph type="sldNum" sz="quarter" idx="5"/>
          </p:nvPr>
        </p:nvSpPr>
        <p:spPr/>
        <p:txBody>
          <a:bodyPr/>
          <a:lstStyle/>
          <a:p>
            <a:fld id="{046B0619-5E7D-4043-9E64-AB5674A10325}" type="slidenum">
              <a:rPr lang="nl-NL" smtClean="0"/>
              <a:t>59</a:t>
            </a:fld>
            <a:endParaRPr lang="nl-NL"/>
          </a:p>
        </p:txBody>
      </p:sp>
    </p:spTree>
    <p:extLst>
      <p:ext uri="{BB962C8B-B14F-4D97-AF65-F5344CB8AC3E}">
        <p14:creationId xmlns:p14="http://schemas.microsoft.com/office/powerpoint/2010/main" val="5077493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65B2C3-49A7-BEB2-8229-6428DE1EB77E}"/>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213B42EA-ACC8-76B3-78D2-5BB02F4A5FB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07D0CE40-2D94-A9A9-BC7C-F60CBA9DC7A4}"/>
              </a:ext>
            </a:extLst>
          </p:cNvPr>
          <p:cNvSpPr>
            <a:spLocks noGrp="1"/>
          </p:cNvSpPr>
          <p:nvPr>
            <p:ph type="dt" sz="half" idx="10"/>
          </p:nvPr>
        </p:nvSpPr>
        <p:spPr/>
        <p:txBody>
          <a:bodyPr/>
          <a:lstStyle/>
          <a:p>
            <a:fld id="{23694DB6-4CAD-46DF-9691-2FE02491E92D}" type="datetimeFigureOut">
              <a:rPr lang="nl-NL" smtClean="0"/>
              <a:t>14-1-2026</a:t>
            </a:fld>
            <a:endParaRPr lang="nl-NL"/>
          </a:p>
        </p:txBody>
      </p:sp>
      <p:sp>
        <p:nvSpPr>
          <p:cNvPr id="5" name="Tijdelijke aanduiding voor voettekst 4">
            <a:extLst>
              <a:ext uri="{FF2B5EF4-FFF2-40B4-BE49-F238E27FC236}">
                <a16:creationId xmlns:a16="http://schemas.microsoft.com/office/drawing/2014/main" id="{59758E47-1152-345F-39A7-47F49A69C99C}"/>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FA4C48B-EEA1-30F9-CF0A-9D704BD4EED6}"/>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20797888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BFAFDA-B2DA-E1F7-E354-F0D22666E400}"/>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0EBDA633-A2A9-2A53-CBF6-BE3B0C08F337}"/>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9044A577-6C56-685B-D8FC-0FEE55766FF1}"/>
              </a:ext>
            </a:extLst>
          </p:cNvPr>
          <p:cNvSpPr>
            <a:spLocks noGrp="1"/>
          </p:cNvSpPr>
          <p:nvPr>
            <p:ph type="dt" sz="half" idx="10"/>
          </p:nvPr>
        </p:nvSpPr>
        <p:spPr/>
        <p:txBody>
          <a:bodyPr/>
          <a:lstStyle/>
          <a:p>
            <a:fld id="{23694DB6-4CAD-46DF-9691-2FE02491E92D}" type="datetimeFigureOut">
              <a:rPr lang="nl-NL" smtClean="0"/>
              <a:t>14-1-2026</a:t>
            </a:fld>
            <a:endParaRPr lang="nl-NL"/>
          </a:p>
        </p:txBody>
      </p:sp>
      <p:sp>
        <p:nvSpPr>
          <p:cNvPr id="5" name="Tijdelijke aanduiding voor voettekst 4">
            <a:extLst>
              <a:ext uri="{FF2B5EF4-FFF2-40B4-BE49-F238E27FC236}">
                <a16:creationId xmlns:a16="http://schemas.microsoft.com/office/drawing/2014/main" id="{60A60DF9-6579-649E-C020-F7F8466474E8}"/>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3D5B235B-E3BA-2201-B4EA-FBD7E1A519B7}"/>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4223959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3738A1-6B61-522E-6607-AD448894A748}"/>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AC5E9157-3225-7078-587C-8F5DBC93FA1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D6002E46-323F-B5B1-3278-316828B1DDE0}"/>
              </a:ext>
            </a:extLst>
          </p:cNvPr>
          <p:cNvSpPr>
            <a:spLocks noGrp="1"/>
          </p:cNvSpPr>
          <p:nvPr>
            <p:ph type="dt" sz="half" idx="10"/>
          </p:nvPr>
        </p:nvSpPr>
        <p:spPr/>
        <p:txBody>
          <a:bodyPr/>
          <a:lstStyle/>
          <a:p>
            <a:fld id="{23694DB6-4CAD-46DF-9691-2FE02491E92D}" type="datetimeFigureOut">
              <a:rPr lang="nl-NL" smtClean="0"/>
              <a:t>14-1-2026</a:t>
            </a:fld>
            <a:endParaRPr lang="nl-NL"/>
          </a:p>
        </p:txBody>
      </p:sp>
      <p:sp>
        <p:nvSpPr>
          <p:cNvPr id="5" name="Tijdelijke aanduiding voor voettekst 4">
            <a:extLst>
              <a:ext uri="{FF2B5EF4-FFF2-40B4-BE49-F238E27FC236}">
                <a16:creationId xmlns:a16="http://schemas.microsoft.com/office/drawing/2014/main" id="{B241ACA9-FF40-8DB7-2385-9980E1688C4B}"/>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B80750A0-218A-68F2-B8F9-9F3B72302BCC}"/>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2619645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8FB564-3F59-E2BD-0EDF-3977AD69D3B7}"/>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D00E5F6D-744E-D2D0-DC94-970B00717EF0}"/>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0521B866-8D5B-38F0-D940-6D4710991A29}"/>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ED47C11D-3D68-397F-D5AD-E022FF320FEA}"/>
              </a:ext>
            </a:extLst>
          </p:cNvPr>
          <p:cNvSpPr>
            <a:spLocks noGrp="1"/>
          </p:cNvSpPr>
          <p:nvPr>
            <p:ph type="dt" sz="half" idx="10"/>
          </p:nvPr>
        </p:nvSpPr>
        <p:spPr/>
        <p:txBody>
          <a:bodyPr/>
          <a:lstStyle/>
          <a:p>
            <a:fld id="{23694DB6-4CAD-46DF-9691-2FE02491E92D}" type="datetimeFigureOut">
              <a:rPr lang="nl-NL" smtClean="0"/>
              <a:t>14-1-2026</a:t>
            </a:fld>
            <a:endParaRPr lang="nl-NL"/>
          </a:p>
        </p:txBody>
      </p:sp>
      <p:sp>
        <p:nvSpPr>
          <p:cNvPr id="6" name="Tijdelijke aanduiding voor voettekst 5">
            <a:extLst>
              <a:ext uri="{FF2B5EF4-FFF2-40B4-BE49-F238E27FC236}">
                <a16:creationId xmlns:a16="http://schemas.microsoft.com/office/drawing/2014/main" id="{A2D795DD-A16F-1837-F49F-040C27839ECC}"/>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FC61B0F8-952D-324F-4953-225213440F14}"/>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32258368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233951-579B-BDC1-9CAA-42F17C3B3A0F}"/>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FEE32A61-08DD-E31C-DC6F-9DA3198147D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503319F5-D938-EF01-83A4-C064E083885B}"/>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897FF453-FBF7-3CC2-CCE5-2031E0EA96C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0EA60DAD-D9DC-0304-F5DB-FF73434BA89C}"/>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DE3695B9-43B6-745F-585F-E61A60D84938}"/>
              </a:ext>
            </a:extLst>
          </p:cNvPr>
          <p:cNvSpPr>
            <a:spLocks noGrp="1"/>
          </p:cNvSpPr>
          <p:nvPr>
            <p:ph type="dt" sz="half" idx="10"/>
          </p:nvPr>
        </p:nvSpPr>
        <p:spPr/>
        <p:txBody>
          <a:bodyPr/>
          <a:lstStyle/>
          <a:p>
            <a:fld id="{23694DB6-4CAD-46DF-9691-2FE02491E92D}" type="datetimeFigureOut">
              <a:rPr lang="nl-NL" smtClean="0"/>
              <a:t>14-1-2026</a:t>
            </a:fld>
            <a:endParaRPr lang="nl-NL"/>
          </a:p>
        </p:txBody>
      </p:sp>
      <p:sp>
        <p:nvSpPr>
          <p:cNvPr id="8" name="Tijdelijke aanduiding voor voettekst 7">
            <a:extLst>
              <a:ext uri="{FF2B5EF4-FFF2-40B4-BE49-F238E27FC236}">
                <a16:creationId xmlns:a16="http://schemas.microsoft.com/office/drawing/2014/main" id="{C6F5617B-551A-D954-F797-E2E416FB55B1}"/>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3D300098-0381-B6D0-D0C9-C38B6A08D657}"/>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4489061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3183D9-6A46-8AD5-D3D1-DCAC99069DFA}"/>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9D41B390-127B-210D-7B74-4DC9455DC0A8}"/>
              </a:ext>
            </a:extLst>
          </p:cNvPr>
          <p:cNvSpPr>
            <a:spLocks noGrp="1"/>
          </p:cNvSpPr>
          <p:nvPr>
            <p:ph type="dt" sz="half" idx="10"/>
          </p:nvPr>
        </p:nvSpPr>
        <p:spPr/>
        <p:txBody>
          <a:bodyPr/>
          <a:lstStyle/>
          <a:p>
            <a:fld id="{23694DB6-4CAD-46DF-9691-2FE02491E92D}" type="datetimeFigureOut">
              <a:rPr lang="nl-NL" smtClean="0"/>
              <a:t>14-1-2026</a:t>
            </a:fld>
            <a:endParaRPr lang="nl-NL"/>
          </a:p>
        </p:txBody>
      </p:sp>
      <p:sp>
        <p:nvSpPr>
          <p:cNvPr id="4" name="Tijdelijke aanduiding voor voettekst 3">
            <a:extLst>
              <a:ext uri="{FF2B5EF4-FFF2-40B4-BE49-F238E27FC236}">
                <a16:creationId xmlns:a16="http://schemas.microsoft.com/office/drawing/2014/main" id="{06ACC822-2430-16E2-9911-9261D130D286}"/>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D7F0E918-48A5-2728-C35E-68D4F0A0CC84}"/>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1253840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714E2484-439D-4890-A21D-8BF40CBB7F23}"/>
              </a:ext>
            </a:extLst>
          </p:cNvPr>
          <p:cNvSpPr>
            <a:spLocks noGrp="1"/>
          </p:cNvSpPr>
          <p:nvPr>
            <p:ph type="dt" sz="half" idx="10"/>
          </p:nvPr>
        </p:nvSpPr>
        <p:spPr/>
        <p:txBody>
          <a:bodyPr/>
          <a:lstStyle/>
          <a:p>
            <a:fld id="{23694DB6-4CAD-46DF-9691-2FE02491E92D}" type="datetimeFigureOut">
              <a:rPr lang="nl-NL" smtClean="0"/>
              <a:t>14-1-2026</a:t>
            </a:fld>
            <a:endParaRPr lang="nl-NL"/>
          </a:p>
        </p:txBody>
      </p:sp>
      <p:sp>
        <p:nvSpPr>
          <p:cNvPr id="3" name="Tijdelijke aanduiding voor voettekst 2">
            <a:extLst>
              <a:ext uri="{FF2B5EF4-FFF2-40B4-BE49-F238E27FC236}">
                <a16:creationId xmlns:a16="http://schemas.microsoft.com/office/drawing/2014/main" id="{FFE4F9B8-7FE8-34E5-2E00-04558B73A812}"/>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801DDD99-78B8-6A12-4A82-4DFB8A03513E}"/>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33559242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2F11C6-404C-36EC-E163-C9CD725815BD}"/>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37EC12B6-F1ED-B9A7-760A-9693D934B9F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D6E139C1-E04C-E0BF-3A9C-1D84A55C8C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964AFD1D-497D-355E-775D-AA12DB4C8321}"/>
              </a:ext>
            </a:extLst>
          </p:cNvPr>
          <p:cNvSpPr>
            <a:spLocks noGrp="1"/>
          </p:cNvSpPr>
          <p:nvPr>
            <p:ph type="dt" sz="half" idx="10"/>
          </p:nvPr>
        </p:nvSpPr>
        <p:spPr/>
        <p:txBody>
          <a:bodyPr/>
          <a:lstStyle/>
          <a:p>
            <a:fld id="{23694DB6-4CAD-46DF-9691-2FE02491E92D}" type="datetimeFigureOut">
              <a:rPr lang="nl-NL" smtClean="0"/>
              <a:t>14-1-2026</a:t>
            </a:fld>
            <a:endParaRPr lang="nl-NL"/>
          </a:p>
        </p:txBody>
      </p:sp>
      <p:sp>
        <p:nvSpPr>
          <p:cNvPr id="6" name="Tijdelijke aanduiding voor voettekst 5">
            <a:extLst>
              <a:ext uri="{FF2B5EF4-FFF2-40B4-BE49-F238E27FC236}">
                <a16:creationId xmlns:a16="http://schemas.microsoft.com/office/drawing/2014/main" id="{468101AD-D4BB-B8F7-5B8D-1EAFF563FB9A}"/>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C0D5B59B-8637-9640-494F-5900ED13A316}"/>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1633387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AB337C-8CE1-89E5-00B7-B5F7AF3E2C14}"/>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F474736D-953A-6D9E-A706-E5D52853AB6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77231C43-A47F-B4D3-FB12-796317B4E2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8E867583-D274-01FA-DD6C-D49A8DC50B8D}"/>
              </a:ext>
            </a:extLst>
          </p:cNvPr>
          <p:cNvSpPr>
            <a:spLocks noGrp="1"/>
          </p:cNvSpPr>
          <p:nvPr>
            <p:ph type="dt" sz="half" idx="10"/>
          </p:nvPr>
        </p:nvSpPr>
        <p:spPr/>
        <p:txBody>
          <a:bodyPr/>
          <a:lstStyle/>
          <a:p>
            <a:fld id="{23694DB6-4CAD-46DF-9691-2FE02491E92D}" type="datetimeFigureOut">
              <a:rPr lang="nl-NL" smtClean="0"/>
              <a:t>14-1-2026</a:t>
            </a:fld>
            <a:endParaRPr lang="nl-NL"/>
          </a:p>
        </p:txBody>
      </p:sp>
      <p:sp>
        <p:nvSpPr>
          <p:cNvPr id="6" name="Tijdelijke aanduiding voor voettekst 5">
            <a:extLst>
              <a:ext uri="{FF2B5EF4-FFF2-40B4-BE49-F238E27FC236}">
                <a16:creationId xmlns:a16="http://schemas.microsoft.com/office/drawing/2014/main" id="{00D7F086-0369-0AAF-B352-1AE63C30969D}"/>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0E3C16AB-2579-297D-81FE-CDAA307959AF}"/>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37713103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CCEE6E-FF2D-889E-9375-C755BEC31CB6}"/>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077FC591-CD27-641C-D8FE-57C72FB67D74}"/>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9ED2172A-462F-7A88-8106-206D424A33B7}"/>
              </a:ext>
            </a:extLst>
          </p:cNvPr>
          <p:cNvSpPr>
            <a:spLocks noGrp="1"/>
          </p:cNvSpPr>
          <p:nvPr>
            <p:ph type="dt" sz="half" idx="10"/>
          </p:nvPr>
        </p:nvSpPr>
        <p:spPr/>
        <p:txBody>
          <a:bodyPr/>
          <a:lstStyle/>
          <a:p>
            <a:fld id="{23694DB6-4CAD-46DF-9691-2FE02491E92D}" type="datetimeFigureOut">
              <a:rPr lang="nl-NL" smtClean="0"/>
              <a:t>14-1-2026</a:t>
            </a:fld>
            <a:endParaRPr lang="nl-NL"/>
          </a:p>
        </p:txBody>
      </p:sp>
      <p:sp>
        <p:nvSpPr>
          <p:cNvPr id="5" name="Tijdelijke aanduiding voor voettekst 4">
            <a:extLst>
              <a:ext uri="{FF2B5EF4-FFF2-40B4-BE49-F238E27FC236}">
                <a16:creationId xmlns:a16="http://schemas.microsoft.com/office/drawing/2014/main" id="{518179FD-5505-10C8-A565-13F0198ED669}"/>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4C12CA9A-1354-0B5E-5E52-1757D26D168C}"/>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6152561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3320B0E8-7E2C-47F0-4687-DF254A1B1484}"/>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E595119E-282D-C051-A64B-D914F8771E73}"/>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A2705949-C28A-9695-118C-753D5EEF0176}"/>
              </a:ext>
            </a:extLst>
          </p:cNvPr>
          <p:cNvSpPr>
            <a:spLocks noGrp="1"/>
          </p:cNvSpPr>
          <p:nvPr>
            <p:ph type="dt" sz="half" idx="10"/>
          </p:nvPr>
        </p:nvSpPr>
        <p:spPr/>
        <p:txBody>
          <a:bodyPr/>
          <a:lstStyle/>
          <a:p>
            <a:fld id="{23694DB6-4CAD-46DF-9691-2FE02491E92D}" type="datetimeFigureOut">
              <a:rPr lang="nl-NL" smtClean="0"/>
              <a:t>14-1-2026</a:t>
            </a:fld>
            <a:endParaRPr lang="nl-NL"/>
          </a:p>
        </p:txBody>
      </p:sp>
      <p:sp>
        <p:nvSpPr>
          <p:cNvPr id="5" name="Tijdelijke aanduiding voor voettekst 4">
            <a:extLst>
              <a:ext uri="{FF2B5EF4-FFF2-40B4-BE49-F238E27FC236}">
                <a16:creationId xmlns:a16="http://schemas.microsoft.com/office/drawing/2014/main" id="{2139D884-AF9E-C824-B691-8E1DA0F26CBF}"/>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2C22A57C-4E31-94D5-E6A0-E6D04A1E2AA7}"/>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9839426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B14109EE-2F12-14BA-521D-1438C7E7E74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665175DC-6FC1-45E3-4927-8074168C0D4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CA2A1E65-45A7-AA9D-DA1E-6A80D4EA7E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694DB6-4CAD-46DF-9691-2FE02491E92D}" type="datetimeFigureOut">
              <a:rPr lang="nl-NL" smtClean="0"/>
              <a:t>14-1-2026</a:t>
            </a:fld>
            <a:endParaRPr lang="nl-NL"/>
          </a:p>
        </p:txBody>
      </p:sp>
      <p:sp>
        <p:nvSpPr>
          <p:cNvPr id="5" name="Tijdelijke aanduiding voor voettekst 4">
            <a:extLst>
              <a:ext uri="{FF2B5EF4-FFF2-40B4-BE49-F238E27FC236}">
                <a16:creationId xmlns:a16="http://schemas.microsoft.com/office/drawing/2014/main" id="{253F12AB-286D-AEEE-DC85-449401D05E6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E24414D2-93CF-E811-3BE7-57870131E3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EA1CE1-B85B-4276-9F90-EF72C2AF746F}" type="slidenum">
              <a:rPr lang="nl-NL" smtClean="0"/>
              <a:t>‹nr.›</a:t>
            </a:fld>
            <a:endParaRPr lang="nl-NL"/>
          </a:p>
        </p:txBody>
      </p:sp>
    </p:spTree>
    <p:extLst>
      <p:ext uri="{BB962C8B-B14F-4D97-AF65-F5344CB8AC3E}">
        <p14:creationId xmlns:p14="http://schemas.microsoft.com/office/powerpoint/2010/main" val="24146683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hyperlink" Target="https://www.maxvandaag.nl/sessies/themas/gezondheid-sport/dit-wilt-u-weten-over-zweten/" TargetMode="External"/><Relationship Id="rId7" Type="http://schemas.openxmlformats.org/officeDocument/2006/relationships/image" Target="../media/image2.png"/><Relationship Id="rId2" Type="http://schemas.openxmlformats.org/officeDocument/2006/relationships/hyperlink" Target="https://www.sanquin.nl/over-bloed/bloedcirculatie" TargetMode="External"/><Relationship Id="rId1" Type="http://schemas.openxmlformats.org/officeDocument/2006/relationships/slideLayout" Target="../slideLayouts/slideLayout7.xml"/><Relationship Id="rId6" Type="http://schemas.openxmlformats.org/officeDocument/2006/relationships/hyperlink" Target="https://www.sanquin.nl/over-bloed/bloedcirculatie/bloedvaten#:~:text=Aders%20vervoeren%20zuurstofarm%20bloed%20en,en%20kooldioxide%20afgeven%20of%20opnemen" TargetMode="External"/><Relationship Id="rId5" Type="http://schemas.openxmlformats.org/officeDocument/2006/relationships/hyperlink" Target="https://www.hartcentrumhasselt.be/patient/werking-van-het-hart#:~:text=Het%20hart%20is%20een%20holle,bloed%20terug%20naar%20het%20hart" TargetMode="External"/><Relationship Id="rId4" Type="http://schemas.openxmlformats.org/officeDocument/2006/relationships/hyperlink" Target="https://schooltv.nl/video-item/waarom-ga-je-klappertanden-als-je-het-koud-hebt-van-bewegen-krijg-je-het-war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2.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png"/><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png"/><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20.png"/></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png"/><Relationship Id="rId4" Type="http://schemas.openxmlformats.org/officeDocument/2006/relationships/image" Target="../media/image20.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3.png"/></Relationships>
</file>

<file path=ppt/slides/_rels/slide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png"/><Relationship Id="rId4" Type="http://schemas.openxmlformats.org/officeDocument/2006/relationships/image" Target="../media/image20.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20.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video" Target="https://www.youtube.com/embed/yC6ZEYiyv2Y?feature=oembed" TargetMode="External"/><Relationship Id="rId5" Type="http://schemas.openxmlformats.org/officeDocument/2006/relationships/image" Target="../media/image26.jpeg"/><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13.pn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png"/><Relationship Id="rId4" Type="http://schemas.openxmlformats.org/officeDocument/2006/relationships/image" Target="../media/image28.png"/></Relationships>
</file>

<file path=ppt/slides/_rels/slide4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4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1.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20.png"/></Relationships>
</file>

<file path=ppt/slides/_rels/slide4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png"/><Relationship Id="rId4" Type="http://schemas.openxmlformats.org/officeDocument/2006/relationships/image" Target="../media/image20.png"/></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3.png"/></Relationships>
</file>

<file path=ppt/slides/_rels/slide5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png"/><Relationship Id="rId4" Type="http://schemas.openxmlformats.org/officeDocument/2006/relationships/image" Target="../media/image20.png"/></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20.png"/></Relationships>
</file>

<file path=ppt/slides/_rels/slide5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hyperlink" Target="https://schooltv.nl/video-item/bloedsomloop-een-uitleg-van-de-bouw-en-de-functie-van-hart-en-bloedvaten" TargetMode="External"/><Relationship Id="rId4" Type="http://schemas.openxmlformats.org/officeDocument/2006/relationships/image" Target="../media/image2.png"/></Relationships>
</file>

<file path=ppt/slides/_rels/slide55.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13.png"/><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png"/><Relationship Id="rId4" Type="http://schemas.openxmlformats.org/officeDocument/2006/relationships/image" Target="../media/image28.png"/></Relationships>
</file>

<file path=ppt/slides/_rels/slide5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0.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2.png"/></Relationships>
</file>

<file path=ppt/slides/_rels/slide5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A3C0DE-2E49-22EA-5248-D84AB5FF8C40}"/>
            </a:ext>
          </a:extLst>
        </p:cNvPr>
        <p:cNvGrpSpPr/>
        <p:nvPr/>
      </p:nvGrpSpPr>
      <p:grpSpPr>
        <a:xfrm>
          <a:off x="0" y="0"/>
          <a:ext cx="0" cy="0"/>
          <a:chOff x="0" y="0"/>
          <a:chExt cx="0" cy="0"/>
        </a:xfrm>
      </p:grpSpPr>
      <p:pic>
        <p:nvPicPr>
          <p:cNvPr id="2" name="Afbeelding 1">
            <a:extLst>
              <a:ext uri="{FF2B5EF4-FFF2-40B4-BE49-F238E27FC236}">
                <a16:creationId xmlns:a16="http://schemas.microsoft.com/office/drawing/2014/main" id="{D9F5FBAF-A012-3FD3-34F4-09D2EF7E73DC}"/>
              </a:ext>
            </a:extLst>
          </p:cNvPr>
          <p:cNvPicPr>
            <a:picLocks noChangeAspect="1"/>
          </p:cNvPicPr>
          <p:nvPr/>
        </p:nvPicPr>
        <p:blipFill>
          <a:blip r:embed="rId3"/>
          <a:stretch>
            <a:fillRect/>
          </a:stretch>
        </p:blipFill>
        <p:spPr>
          <a:xfrm>
            <a:off x="1" y="0"/>
            <a:ext cx="12191999" cy="6858000"/>
          </a:xfrm>
          <a:prstGeom prst="rect">
            <a:avLst/>
          </a:prstGeom>
        </p:spPr>
      </p:pic>
      <p:sp>
        <p:nvSpPr>
          <p:cNvPr id="74753" name="Rectangle 3">
            <a:extLst>
              <a:ext uri="{FF2B5EF4-FFF2-40B4-BE49-F238E27FC236}">
                <a16:creationId xmlns:a16="http://schemas.microsoft.com/office/drawing/2014/main" id="{2BB90728-10F5-6DA6-0E86-054BDD7412E6}"/>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1DAF0074-37E7-51DA-9CBB-32C3E9A358F7}"/>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505C8567-1D0A-292F-7797-A02A5771B551}"/>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94DD32A1-9EFB-CAD9-E7F0-3CF9280F1CEB}"/>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6" name="Rectangle 2">
            <a:extLst>
              <a:ext uri="{FF2B5EF4-FFF2-40B4-BE49-F238E27FC236}">
                <a16:creationId xmlns:a16="http://schemas.microsoft.com/office/drawing/2014/main" id="{E88C22FD-3397-5A64-8B51-38F5A4C45904}"/>
              </a:ext>
            </a:extLst>
          </p:cNvPr>
          <p:cNvSpPr>
            <a:spLocks noChangeArrowheads="1"/>
          </p:cNvSpPr>
          <p:nvPr/>
        </p:nvSpPr>
        <p:spPr bwMode="auto">
          <a:xfrm>
            <a:off x="-1" y="6131494"/>
            <a:ext cx="12192000" cy="461665"/>
          </a:xfrm>
          <a:prstGeom prst="rect">
            <a:avLst/>
          </a:prstGeom>
          <a:solidFill>
            <a:schemeClr val="bg1">
              <a:alpha val="72000"/>
            </a:schemeClr>
          </a:solidFill>
          <a:ln>
            <a:noFill/>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l-NL" altLang="nl-NL" sz="2400" b="1" i="0" u="none" strike="noStrike" cap="none" normalizeH="0" baseline="0">
                <a:ln>
                  <a:noFill/>
                </a:ln>
                <a:solidFill>
                  <a:srgbClr val="E16C7F"/>
                </a:solidFill>
                <a:effectLst/>
                <a:latin typeface="Kermit" panose="020F0503040000060003" pitchFamily="34" charset="0"/>
              </a:rPr>
              <a:t>Les 2: De Bloedsomloop</a:t>
            </a:r>
          </a:p>
        </p:txBody>
      </p:sp>
      <p:sp>
        <p:nvSpPr>
          <p:cNvPr id="7" name="Tekstvak 6">
            <a:extLst>
              <a:ext uri="{FF2B5EF4-FFF2-40B4-BE49-F238E27FC236}">
                <a16:creationId xmlns:a16="http://schemas.microsoft.com/office/drawing/2014/main" id="{817A5C2E-3EFF-353C-C107-4B9B7DFD8A77}"/>
              </a:ext>
            </a:extLst>
          </p:cNvPr>
          <p:cNvSpPr txBox="1"/>
          <p:nvPr/>
        </p:nvSpPr>
        <p:spPr>
          <a:xfrm>
            <a:off x="0" y="3518863"/>
            <a:ext cx="12192000" cy="954107"/>
          </a:xfrm>
          <a:prstGeom prst="rect">
            <a:avLst/>
          </a:prstGeom>
          <a:solidFill>
            <a:schemeClr val="bg1">
              <a:alpha val="69022"/>
            </a:schemeClr>
          </a:solidFill>
        </p:spPr>
        <p:txBody>
          <a:bodyPr wrap="square" lIns="91440" tIns="45720" rIns="91440" bIns="45720" anchor="t">
            <a:spAutoFit/>
          </a:bodyPr>
          <a:lstStyle/>
          <a:p>
            <a:pPr algn="ctr"/>
            <a:r>
              <a:rPr lang="nl-NL" sz="2800">
                <a:solidFill>
                  <a:srgbClr val="E16C7F"/>
                </a:solidFill>
                <a:latin typeface="Kermit" panose="020F0503040000060003" pitchFamily="34" charset="0"/>
              </a:rPr>
              <a:t>Uitgewerkte lessen thema Voeding en Gezondheid</a:t>
            </a:r>
          </a:p>
          <a:p>
            <a:pPr algn="ctr"/>
            <a:r>
              <a:rPr lang="nl-NL" sz="2800">
                <a:solidFill>
                  <a:srgbClr val="E16C7F"/>
                </a:solidFill>
                <a:latin typeface="Kermit" panose="020F0503040000060003" pitchFamily="34" charset="0"/>
              </a:rPr>
              <a:t>Atelier Beweging</a:t>
            </a:r>
          </a:p>
        </p:txBody>
      </p:sp>
      <p:pic>
        <p:nvPicPr>
          <p:cNvPr id="3" name="Afbeelding 2" descr="Afbeelding met Lettertype, Graphics, rood, tekst&#10;&#10;Automatisch gegenereerde beschrijving">
            <a:extLst>
              <a:ext uri="{FF2B5EF4-FFF2-40B4-BE49-F238E27FC236}">
                <a16:creationId xmlns:a16="http://schemas.microsoft.com/office/drawing/2014/main" id="{12E2C943-A5C0-0A6B-EA04-CA809B33C9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40471293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3ED80-DBA1-7C30-3B76-665DC46D2E38}"/>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C3AF4945-2C93-8DDC-E163-B3562B905756}"/>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E1A6A00E-3FFC-7AB5-5D09-F44F5A94590C}"/>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F72686AB-DBA5-7613-9676-E611EE76E5E4}"/>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2" name="Tekstvak 1">
            <a:extLst>
              <a:ext uri="{FF2B5EF4-FFF2-40B4-BE49-F238E27FC236}">
                <a16:creationId xmlns:a16="http://schemas.microsoft.com/office/drawing/2014/main" id="{CE833A71-0A78-8548-B470-D55EC09BD584}"/>
              </a:ext>
            </a:extLst>
          </p:cNvPr>
          <p:cNvSpPr txBox="1"/>
          <p:nvPr/>
        </p:nvSpPr>
        <p:spPr>
          <a:xfrm>
            <a:off x="1622660" y="24082"/>
            <a:ext cx="8946680" cy="646331"/>
          </a:xfrm>
          <a:prstGeom prst="rect">
            <a:avLst/>
          </a:prstGeom>
          <a:noFill/>
        </p:spPr>
        <p:txBody>
          <a:bodyPr wrap="none" rtlCol="0">
            <a:spAutoFit/>
          </a:bodyPr>
          <a:lstStyle/>
          <a:p>
            <a:r>
              <a:rPr lang="nl-NL" sz="3600">
                <a:solidFill>
                  <a:srgbClr val="E16C7F"/>
                </a:solidFill>
                <a:latin typeface="Kermit" panose="020F0503040000060003" pitchFamily="34" charset="0"/>
              </a:rPr>
              <a:t>Opbouw van de uitgewerkte </a:t>
            </a:r>
            <a:r>
              <a:rPr lang="nl-NL" sz="3600" err="1">
                <a:solidFill>
                  <a:srgbClr val="E16C7F"/>
                </a:solidFill>
                <a:latin typeface="Kermit" panose="020F0503040000060003" pitchFamily="34" charset="0"/>
              </a:rPr>
              <a:t>voorbeeldles</a:t>
            </a:r>
            <a:endParaRPr lang="nl-NL" sz="3600">
              <a:solidFill>
                <a:srgbClr val="E16C7F"/>
              </a:solidFill>
              <a:latin typeface="Kermit" panose="020F0503040000060003" pitchFamily="34" charset="0"/>
            </a:endParaRPr>
          </a:p>
        </p:txBody>
      </p:sp>
      <p:sp>
        <p:nvSpPr>
          <p:cNvPr id="9" name="Tekstvak 8">
            <a:extLst>
              <a:ext uri="{FF2B5EF4-FFF2-40B4-BE49-F238E27FC236}">
                <a16:creationId xmlns:a16="http://schemas.microsoft.com/office/drawing/2014/main" id="{4A3EA917-9890-DFD9-7AA0-7FFBB8DDFA49}"/>
              </a:ext>
            </a:extLst>
          </p:cNvPr>
          <p:cNvSpPr txBox="1"/>
          <p:nvPr/>
        </p:nvSpPr>
        <p:spPr>
          <a:xfrm>
            <a:off x="403123" y="1258530"/>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sp>
        <p:nvSpPr>
          <p:cNvPr id="3" name="Rectangle 2">
            <a:extLst>
              <a:ext uri="{FF2B5EF4-FFF2-40B4-BE49-F238E27FC236}">
                <a16:creationId xmlns:a16="http://schemas.microsoft.com/office/drawing/2014/main" id="{BBFB26D8-6BFD-101C-3B54-59740E0C8DA9}"/>
              </a:ext>
            </a:extLst>
          </p:cNvPr>
          <p:cNvSpPr>
            <a:spLocks noChangeArrowheads="1"/>
          </p:cNvSpPr>
          <p:nvPr/>
        </p:nvSpPr>
        <p:spPr bwMode="auto">
          <a:xfrm>
            <a:off x="722246" y="3053735"/>
            <a:ext cx="10987972"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endParaRPr lang="nl-NL" sz="200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endParaRPr lang="nl-NL" sz="2000">
              <a:effectLst/>
              <a:latin typeface="Kermit" panose="020F0503040000060003" pitchFamily="34" charset="0"/>
              <a:ea typeface="Cutive"/>
              <a:cs typeface="Cutive"/>
            </a:endParaRPr>
          </a:p>
          <a:p>
            <a:r>
              <a:rPr lang="nl-NL" sz="2000">
                <a:solidFill>
                  <a:srgbClr val="F66BAF"/>
                </a:solidFill>
                <a:effectLst/>
                <a:latin typeface="Kermit" panose="020F0503040000060003" pitchFamily="34" charset="0"/>
                <a:ea typeface="Cutive"/>
                <a:cs typeface="Cutive"/>
              </a:rPr>
              <a:t> </a:t>
            </a:r>
            <a:endParaRPr lang="nl-NL" sz="2000">
              <a:effectLst/>
              <a:latin typeface="Times New Roman" panose="02020603050405020304" pitchFamily="18" charset="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nl-NL" altLang="nl-NL" sz="20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2000" b="0" i="0" u="none" strike="noStrike" cap="none" normalizeH="0" baseline="0">
              <a:ln>
                <a:noFill/>
              </a:ln>
              <a:solidFill>
                <a:schemeClr val="tx1"/>
              </a:solidFill>
              <a:effectLst/>
            </a:endParaRPr>
          </a:p>
        </p:txBody>
      </p:sp>
      <p:sp>
        <p:nvSpPr>
          <p:cNvPr id="4" name="Rectangle 3">
            <a:extLst>
              <a:ext uri="{FF2B5EF4-FFF2-40B4-BE49-F238E27FC236}">
                <a16:creationId xmlns:a16="http://schemas.microsoft.com/office/drawing/2014/main" id="{BD3AF014-DCDF-FFEF-A53B-3771EA490A26}"/>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6" name="Rectangle 2">
            <a:extLst>
              <a:ext uri="{FF2B5EF4-FFF2-40B4-BE49-F238E27FC236}">
                <a16:creationId xmlns:a16="http://schemas.microsoft.com/office/drawing/2014/main" id="{CB4726D2-D17D-CC31-833F-4817370F0231}"/>
              </a:ext>
            </a:extLst>
          </p:cNvPr>
          <p:cNvSpPr>
            <a:spLocks noChangeArrowheads="1"/>
          </p:cNvSpPr>
          <p:nvPr/>
        </p:nvSpPr>
        <p:spPr bwMode="auto">
          <a:xfrm>
            <a:off x="1034883" y="932932"/>
            <a:ext cx="10434871"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1800" b="0" i="0" u="none" strike="noStrike" cap="none" normalizeH="0" baseline="0">
                <a:ln>
                  <a:noFill/>
                </a:ln>
                <a:solidFill>
                  <a:schemeClr val="tx1"/>
                </a:solidFill>
                <a:effectLst/>
                <a:latin typeface="Kermit" panose="020F0503040000060003" pitchFamily="34" charset="0"/>
              </a:rPr>
              <a:t>Onderstaande lessen zijn in </a:t>
            </a:r>
            <a:r>
              <a:rPr lang="nl-NL" altLang="nl-NL">
                <a:latin typeface="Kermit" panose="020F0503040000060003" pitchFamily="34" charset="0"/>
              </a:rPr>
              <a:t>dit atelier </a:t>
            </a:r>
            <a:r>
              <a:rPr kumimoji="0" lang="nl-NL" altLang="nl-NL" sz="1800" b="0" i="0" u="none" strike="noStrike" cap="none" normalizeH="0" baseline="0">
                <a:ln>
                  <a:noFill/>
                </a:ln>
                <a:solidFill>
                  <a:schemeClr val="tx1"/>
                </a:solidFill>
                <a:effectLst/>
                <a:latin typeface="Kermit" panose="020F0503040000060003" pitchFamily="34" charset="0"/>
              </a:rPr>
              <a:t>te vinden: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800" b="0" i="0" u="none" strike="noStrike" cap="none" normalizeH="0" baseline="0">
              <a:ln>
                <a:noFill/>
              </a:ln>
              <a:solidFill>
                <a:schemeClr val="tx1"/>
              </a:solidFill>
              <a:effectLst/>
              <a:latin typeface="Kermit" panose="020F0503040000060003"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kumimoji="0" lang="nl-NL" altLang="nl-NL" sz="1800" b="0" i="0" u="none" strike="noStrike" cap="none" normalizeH="0" baseline="0">
                <a:ln>
                  <a:noFill/>
                </a:ln>
                <a:solidFill>
                  <a:schemeClr val="tx1"/>
                </a:solidFill>
                <a:effectLst/>
                <a:latin typeface="Kermit" panose="020F0503040000060003" pitchFamily="34" charset="0"/>
              </a:rPr>
              <a:t>Les 1: Beweging</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lang="nl-NL" altLang="nl-NL">
                <a:latin typeface="Kermit" panose="020F0503040000060003" pitchFamily="34" charset="0"/>
              </a:rPr>
              <a:t>Les 2: Bloedsomloop</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lang="nl-NL" altLang="nl-NL">
                <a:latin typeface="Kermit" panose="020F0503040000060003" pitchFamily="34" charset="0"/>
              </a:rPr>
              <a:t>Les 3: Botten en Spieren</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lang="nl-NL" altLang="nl-NL">
                <a:latin typeface="Kermit" panose="020F0503040000060003" pitchFamily="34" charset="0"/>
              </a:rPr>
              <a:t>Les 4: Olympische Winterspelen</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lang="nl-NL" altLang="nl-NL" err="1">
                <a:latin typeface="Kermit" panose="020F0503040000060003" pitchFamily="34" charset="0"/>
              </a:rPr>
              <a:t>Onderzoeksles</a:t>
            </a:r>
            <a:endParaRPr lang="nl-NL" altLang="nl-NL">
              <a:latin typeface="Kermit" panose="020F05030400000600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800" b="0" i="0" u="none" strike="noStrike" cap="none" normalizeH="0" baseline="0">
              <a:ln>
                <a:noFill/>
              </a:ln>
              <a:solidFill>
                <a:schemeClr val="tx1"/>
              </a:solidFill>
              <a:effectLst/>
              <a:latin typeface="Kermit" panose="020F05030400000600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nl-NL" altLang="nl-NL">
                <a:latin typeface="Kermit" panose="020F0503040000060003" pitchFamily="34" charset="0"/>
              </a:rPr>
              <a:t>Maak zelf een keuze passend bij jouw voorkeur en doelen die nog behaald moeten worden uit jullie volgsysteem.</a:t>
            </a:r>
          </a:p>
          <a:p>
            <a:pPr eaLnBrk="0" fontAlgn="base" hangingPunct="0">
              <a:spcBef>
                <a:spcPct val="0"/>
              </a:spcBef>
              <a:spcAft>
                <a:spcPct val="0"/>
              </a:spcAft>
            </a:pPr>
            <a:r>
              <a:rPr lang="nl-NL" altLang="nl-NL">
                <a:latin typeface="Kermit"/>
              </a:rPr>
              <a:t>We raden aan om altijd minimaal één </a:t>
            </a:r>
            <a:r>
              <a:rPr lang="nl-NL" altLang="nl-NL" err="1">
                <a:latin typeface="Kermit"/>
              </a:rPr>
              <a:t>onderzoeksles</a:t>
            </a:r>
            <a:r>
              <a:rPr lang="nl-NL" altLang="nl-NL">
                <a:latin typeface="Kermit"/>
              </a:rPr>
              <a:t> in te plannen, zodat de kinderen zelf de diepte in kunnen gaan met een onderwerp waar zij blij van worden.  </a:t>
            </a:r>
          </a:p>
          <a:p>
            <a:pPr marL="0" marR="0" lvl="0" indent="0" algn="l" defTabSz="914400" rtl="0" eaLnBrk="0" fontAlgn="base" latinLnBrk="0" hangingPunct="0">
              <a:lnSpc>
                <a:spcPct val="100000"/>
              </a:lnSpc>
              <a:spcBef>
                <a:spcPct val="0"/>
              </a:spcBef>
              <a:spcAft>
                <a:spcPct val="0"/>
              </a:spcAft>
              <a:buClrTx/>
              <a:buSzTx/>
              <a:buFontTx/>
              <a:buNone/>
              <a:tabLst/>
            </a:pPr>
            <a:endParaRPr lang="nl-NL" altLang="nl-NL">
              <a:latin typeface="Kermit" panose="020F0503040000060003" pitchFamily="34" charset="0"/>
            </a:endParaRPr>
          </a:p>
          <a:p>
            <a:pPr eaLnBrk="0" fontAlgn="base" hangingPunct="0">
              <a:spcBef>
                <a:spcPct val="0"/>
              </a:spcBef>
              <a:spcAft>
                <a:spcPct val="0"/>
              </a:spcAft>
            </a:pPr>
            <a:r>
              <a:rPr lang="nl-NL" altLang="nl-NL">
                <a:latin typeface="Kermit" panose="020F0503040000060003" pitchFamily="34" charset="0"/>
              </a:rPr>
              <a:t>Let op: in de notities onder de slides staat soms een toelichting of een antwoord.</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800" b="0" i="0" u="none" strike="noStrike" cap="none" normalizeH="0" baseline="0">
              <a:ln>
                <a:noFill/>
              </a:ln>
              <a:solidFill>
                <a:schemeClr val="tx1"/>
              </a:solidFill>
              <a:effectLst/>
              <a:latin typeface="Kermit" panose="020F0503040000060003" pitchFamily="34" charset="0"/>
            </a:endParaRPr>
          </a:p>
          <a:p>
            <a:pPr eaLnBrk="0" fontAlgn="base" hangingPunct="0">
              <a:spcBef>
                <a:spcPct val="0"/>
              </a:spcBef>
              <a:spcAft>
                <a:spcPct val="0"/>
              </a:spcAft>
            </a:pPr>
            <a:r>
              <a:rPr lang="nl-NL" altLang="nl-NL">
                <a:latin typeface="Kermit"/>
              </a:rPr>
              <a:t>Voorbeeld als je ruimte hebt voor vier lessen in het komende thema: </a:t>
            </a:r>
          </a:p>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1800" b="0" i="0" u="none" strike="noStrike" cap="none" normalizeH="0" baseline="0">
                <a:ln>
                  <a:noFill/>
                </a:ln>
                <a:solidFill>
                  <a:schemeClr val="tx1"/>
                </a:solidFill>
                <a:effectLst/>
                <a:latin typeface="Kermit" panose="020F0503040000060003" pitchFamily="34" charset="0"/>
              </a:rPr>
              <a:t>Les 1: Beweging</a:t>
            </a:r>
          </a:p>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1800" b="0" i="0" u="none" strike="noStrike" cap="none" normalizeH="0" baseline="0">
                <a:ln>
                  <a:noFill/>
                </a:ln>
                <a:solidFill>
                  <a:schemeClr val="tx1"/>
                </a:solidFill>
                <a:effectLst/>
                <a:latin typeface="Kermit" panose="020F0503040000060003" pitchFamily="34" charset="0"/>
              </a:rPr>
              <a:t>Les 2: Bloedsomloop</a:t>
            </a:r>
          </a:p>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1800" b="0" i="0" u="none" strike="noStrike" cap="none" normalizeH="0" baseline="0">
                <a:ln>
                  <a:noFill/>
                </a:ln>
                <a:solidFill>
                  <a:schemeClr val="tx1"/>
                </a:solidFill>
                <a:effectLst/>
                <a:latin typeface="Kermit" panose="020F0503040000060003" pitchFamily="34" charset="0"/>
              </a:rPr>
              <a:t>Les 3: Botten en Spieren</a:t>
            </a:r>
          </a:p>
          <a:p>
            <a:pPr marL="0" marR="0" lvl="0" indent="0" algn="l" defTabSz="914400" rtl="0" eaLnBrk="0" fontAlgn="base" latinLnBrk="0" hangingPunct="0">
              <a:lnSpc>
                <a:spcPct val="100000"/>
              </a:lnSpc>
              <a:spcBef>
                <a:spcPct val="0"/>
              </a:spcBef>
              <a:spcAft>
                <a:spcPct val="0"/>
              </a:spcAft>
              <a:buClrTx/>
              <a:buSzTx/>
              <a:buFontTx/>
              <a:buNone/>
              <a:tabLst/>
            </a:pPr>
            <a:r>
              <a:rPr lang="nl-NL" altLang="nl-NL">
                <a:latin typeface="Kermit" panose="020F0503040000060003" pitchFamily="34" charset="0"/>
              </a:rPr>
              <a:t>Les 4: </a:t>
            </a:r>
            <a:r>
              <a:rPr lang="nl-NL" altLang="nl-NL" err="1">
                <a:latin typeface="Kermit" panose="020F0503040000060003" pitchFamily="34" charset="0"/>
              </a:rPr>
              <a:t>Onderzoeksles</a:t>
            </a:r>
            <a:endParaRPr kumimoji="0" lang="nl-NL" altLang="nl-NL" sz="1800" b="0" i="0" u="none" strike="noStrike" cap="none" normalizeH="0" baseline="0">
              <a:ln>
                <a:noFill/>
              </a:ln>
              <a:solidFill>
                <a:schemeClr val="tx1"/>
              </a:solidFill>
              <a:effectLst/>
              <a:latin typeface="Kermit" panose="020F0503040000060003" pitchFamily="34" charset="0"/>
            </a:endParaRPr>
          </a:p>
        </p:txBody>
      </p:sp>
      <p:pic>
        <p:nvPicPr>
          <p:cNvPr id="5" name="Afbeelding 4" descr="Afbeelding met Lettertype, Graphics, rood, tekst&#10;&#10;Automatisch gegenereerde beschrijving">
            <a:extLst>
              <a:ext uri="{FF2B5EF4-FFF2-40B4-BE49-F238E27FC236}">
                <a16:creationId xmlns:a16="http://schemas.microsoft.com/office/drawing/2014/main" id="{D611FD3E-4952-5595-D44D-DC41978E8A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11533750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0A70BC-FF24-362E-4737-15041B464DC5}"/>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6B2C85FE-B7E8-7CB2-EEE5-43359173E63F}"/>
              </a:ext>
            </a:extLst>
          </p:cNvPr>
          <p:cNvSpPr txBox="1"/>
          <p:nvPr/>
        </p:nvSpPr>
        <p:spPr>
          <a:xfrm>
            <a:off x="126617" y="0"/>
            <a:ext cx="11934756" cy="646331"/>
          </a:xfrm>
          <a:prstGeom prst="rect">
            <a:avLst/>
          </a:prstGeom>
          <a:noFill/>
        </p:spPr>
        <p:txBody>
          <a:bodyPr wrap="square" rtlCol="0">
            <a:spAutoFit/>
          </a:bodyPr>
          <a:lstStyle/>
          <a:p>
            <a:pPr algn="ctr"/>
            <a:r>
              <a:rPr lang="nl-NL" sz="3600">
                <a:solidFill>
                  <a:srgbClr val="E16C7F"/>
                </a:solidFill>
                <a:latin typeface="Kermit" panose="020F0503040000060003" pitchFamily="34" charset="0"/>
                <a:ea typeface="American Typewriter" charset="0"/>
                <a:cs typeface="American Typewriter" charset="0"/>
              </a:rPr>
              <a:t>Burgerschapsdoelen</a:t>
            </a:r>
          </a:p>
        </p:txBody>
      </p:sp>
      <p:pic>
        <p:nvPicPr>
          <p:cNvPr id="2" name="Afbeelding 1" descr="Afbeelding met Lettertype, Graphics, rood, tekst&#10;&#10;Automatisch gegenereerde beschrijving">
            <a:extLst>
              <a:ext uri="{FF2B5EF4-FFF2-40B4-BE49-F238E27FC236}">
                <a16:creationId xmlns:a16="http://schemas.microsoft.com/office/drawing/2014/main" id="{701A6D88-8F66-E5F6-E8B3-0B8D24C129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4" name="Tekstvak 3">
            <a:extLst>
              <a:ext uri="{FF2B5EF4-FFF2-40B4-BE49-F238E27FC236}">
                <a16:creationId xmlns:a16="http://schemas.microsoft.com/office/drawing/2014/main" id="{31F1410F-AD99-C36F-E60D-FA4242BAE1BE}"/>
              </a:ext>
            </a:extLst>
          </p:cNvPr>
          <p:cNvSpPr txBox="1"/>
          <p:nvPr/>
        </p:nvSpPr>
        <p:spPr>
          <a:xfrm>
            <a:off x="635001" y="1859340"/>
            <a:ext cx="10922000" cy="3754874"/>
          </a:xfrm>
          <a:prstGeom prst="rect">
            <a:avLst/>
          </a:prstGeom>
          <a:noFill/>
        </p:spPr>
        <p:txBody>
          <a:bodyPr wrap="square">
            <a:spAutoFit/>
          </a:bodyPr>
          <a:lstStyle/>
          <a:p>
            <a:r>
              <a:rPr lang="nl-NL" sz="2000" b="1">
                <a:latin typeface="Kermit" panose="020F0503040000060003" pitchFamily="34" charset="0"/>
              </a:rPr>
              <a:t>Kerndoel 4 – Maatschappelijke betrokkenheid</a:t>
            </a:r>
            <a:br>
              <a:rPr lang="nl-NL" sz="2000">
                <a:latin typeface="Kermit" panose="020F0503040000060003" pitchFamily="34" charset="0"/>
              </a:rPr>
            </a:br>
            <a:r>
              <a:rPr lang="nl-NL" sz="2000">
                <a:latin typeface="Kermit" panose="020F0503040000060003" pitchFamily="34" charset="0"/>
              </a:rPr>
              <a:t>Leerlingen leren waarom het belangrijk is om goed voor je lichaam te zorgen en kunnen dit verbinden aan gezond gedrag in de samenleving.</a:t>
            </a:r>
            <a:br>
              <a:rPr lang="nl-NL" sz="2000">
                <a:latin typeface="Kermit" panose="020F0503040000060003" pitchFamily="34" charset="0"/>
              </a:rPr>
            </a:br>
            <a:r>
              <a:rPr lang="nl-NL" sz="2000" i="1">
                <a:latin typeface="Kermit" panose="020F0503040000060003" pitchFamily="34" charset="0"/>
              </a:rPr>
              <a:t>Ik kan uitleggen waarom het belangrijk is om goed voor je gezondheid te zorgen, voor jezelf en voor anderen.</a:t>
            </a:r>
          </a:p>
          <a:p>
            <a:endParaRPr lang="nl-NL" sz="2000">
              <a:latin typeface="Kermit" panose="020F0503040000060003" pitchFamily="34" charset="0"/>
            </a:endParaRPr>
          </a:p>
          <a:p>
            <a:r>
              <a:rPr lang="nl-NL" sz="2000" b="1">
                <a:latin typeface="Kermit" panose="020F0503040000060003" pitchFamily="34" charset="0"/>
              </a:rPr>
              <a:t>Kerndoel 5 – Democratische betrokkenheid</a:t>
            </a:r>
            <a:br>
              <a:rPr lang="nl-NL" sz="2000">
                <a:latin typeface="Kermit" panose="020F0503040000060003" pitchFamily="34" charset="0"/>
              </a:rPr>
            </a:br>
            <a:r>
              <a:rPr lang="nl-NL" sz="2000">
                <a:latin typeface="Kermit" panose="020F0503040000060003" pitchFamily="34" charset="0"/>
              </a:rPr>
              <a:t>Tijdens de voorbereiding van het toneelstuk overleggen leerlingen hoe ze het gaan aanpakken en maken ze samen keuzes, wat laat zien hoe democratisch handelen eruitziet in de klas.</a:t>
            </a:r>
            <a:br>
              <a:rPr lang="nl-NL" sz="2000">
                <a:latin typeface="Kermit" panose="020F0503040000060003" pitchFamily="34" charset="0"/>
              </a:rPr>
            </a:br>
            <a:r>
              <a:rPr lang="nl-NL" sz="2000" i="1">
                <a:latin typeface="Kermit" panose="020F0503040000060003" pitchFamily="34" charset="0"/>
              </a:rPr>
              <a:t>Ik kan samen met anderen keuzes maken en luisteren naar ideeën van anderen.</a:t>
            </a:r>
          </a:p>
          <a:p>
            <a:pPr algn="l"/>
            <a:endParaRPr lang="nl-NL" sz="2000" b="1">
              <a:solidFill>
                <a:srgbClr val="000000"/>
              </a:solidFill>
              <a:latin typeface="Kermit" panose="020F0503040000060003" pitchFamily="34" charset="0"/>
            </a:endParaRPr>
          </a:p>
        </p:txBody>
      </p:sp>
      <p:sp>
        <p:nvSpPr>
          <p:cNvPr id="7" name="Tekstvak 6">
            <a:extLst>
              <a:ext uri="{FF2B5EF4-FFF2-40B4-BE49-F238E27FC236}">
                <a16:creationId xmlns:a16="http://schemas.microsoft.com/office/drawing/2014/main" id="{434C46FA-1CF8-2275-3F94-32EB766E7577}"/>
              </a:ext>
            </a:extLst>
          </p:cNvPr>
          <p:cNvSpPr txBox="1"/>
          <p:nvPr/>
        </p:nvSpPr>
        <p:spPr>
          <a:xfrm>
            <a:off x="3048000" y="492442"/>
            <a:ext cx="6096000" cy="307777"/>
          </a:xfrm>
          <a:prstGeom prst="rect">
            <a:avLst/>
          </a:prstGeom>
          <a:noFill/>
        </p:spPr>
        <p:txBody>
          <a:bodyPr wrap="square">
            <a:spAutoFit/>
          </a:bodyPr>
          <a:lstStyle/>
          <a:p>
            <a:pPr algn="ctr"/>
            <a:r>
              <a:rPr lang="nl-NL" sz="1400" b="0" i="0" u="none" strike="noStrike">
                <a:solidFill>
                  <a:srgbClr val="000000"/>
                </a:solidFill>
                <a:effectLst/>
                <a:latin typeface="Kermit" panose="020F0503040000060003" pitchFamily="34" charset="0"/>
              </a:rPr>
              <a:t>Volgens de kernconceptdoelen van het SLO (2024)</a:t>
            </a:r>
            <a:endParaRPr lang="nl-NL" sz="1400"/>
          </a:p>
        </p:txBody>
      </p:sp>
    </p:spTree>
    <p:extLst>
      <p:ext uri="{BB962C8B-B14F-4D97-AF65-F5344CB8AC3E}">
        <p14:creationId xmlns:p14="http://schemas.microsoft.com/office/powerpoint/2010/main" val="29397758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4C3C2A-EFD7-F6B3-5124-51A92E98632A}"/>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4DEC2BB1-8099-E98F-EAEE-090254AF1317}"/>
              </a:ext>
            </a:extLst>
          </p:cNvPr>
          <p:cNvSpPr txBox="1"/>
          <p:nvPr/>
        </p:nvSpPr>
        <p:spPr>
          <a:xfrm>
            <a:off x="126617" y="45881"/>
            <a:ext cx="11934756" cy="646331"/>
          </a:xfrm>
          <a:prstGeom prst="rect">
            <a:avLst/>
          </a:prstGeom>
          <a:noFill/>
        </p:spPr>
        <p:txBody>
          <a:bodyPr wrap="square" rtlCol="0">
            <a:spAutoFit/>
          </a:bodyPr>
          <a:lstStyle/>
          <a:p>
            <a:pPr algn="ctr"/>
            <a:r>
              <a:rPr lang="nl-NL" sz="3600" err="1">
                <a:solidFill>
                  <a:srgbClr val="E16C7F"/>
                </a:solidFill>
                <a:latin typeface="Kermit" panose="020F0503040000060003" pitchFamily="34" charset="0"/>
                <a:ea typeface="American Typewriter" charset="0"/>
                <a:cs typeface="American Typewriter" charset="0"/>
              </a:rPr>
              <a:t>Sustainable</a:t>
            </a:r>
            <a:r>
              <a:rPr lang="nl-NL" sz="3600">
                <a:solidFill>
                  <a:srgbClr val="E16C7F"/>
                </a:solidFill>
                <a:latin typeface="Kermit" panose="020F0503040000060003" pitchFamily="34" charset="0"/>
                <a:ea typeface="American Typewriter" charset="0"/>
                <a:cs typeface="American Typewriter" charset="0"/>
              </a:rPr>
              <a:t> Development Goals (SDG)</a:t>
            </a:r>
          </a:p>
        </p:txBody>
      </p:sp>
      <p:pic>
        <p:nvPicPr>
          <p:cNvPr id="2" name="Afbeelding 1" descr="Afbeelding met Lettertype, Graphics, rood, tekst&#10;&#10;Automatisch gegenereerde beschrijving">
            <a:extLst>
              <a:ext uri="{FF2B5EF4-FFF2-40B4-BE49-F238E27FC236}">
                <a16:creationId xmlns:a16="http://schemas.microsoft.com/office/drawing/2014/main" id="{D0D4B3C1-18EB-CEC2-D48E-1CD2F110A6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4" name="Tekstvak 3">
            <a:extLst>
              <a:ext uri="{FF2B5EF4-FFF2-40B4-BE49-F238E27FC236}">
                <a16:creationId xmlns:a16="http://schemas.microsoft.com/office/drawing/2014/main" id="{F29E9F06-6314-2C2B-D24E-9552E11001E3}"/>
              </a:ext>
            </a:extLst>
          </p:cNvPr>
          <p:cNvSpPr txBox="1"/>
          <p:nvPr/>
        </p:nvSpPr>
        <p:spPr>
          <a:xfrm>
            <a:off x="1739900" y="1456807"/>
            <a:ext cx="9817100" cy="4801314"/>
          </a:xfrm>
          <a:prstGeom prst="rect">
            <a:avLst/>
          </a:prstGeom>
          <a:noFill/>
        </p:spPr>
        <p:txBody>
          <a:bodyPr wrap="square">
            <a:spAutoFit/>
          </a:bodyPr>
          <a:lstStyle/>
          <a:p>
            <a:pPr algn="l"/>
            <a:endParaRPr lang="nl-NL" i="1">
              <a:solidFill>
                <a:srgbClr val="000000"/>
              </a:solidFill>
              <a:latin typeface="Kermit" panose="020F0503040000060003" pitchFamily="34" charset="0"/>
            </a:endParaRPr>
          </a:p>
          <a:p>
            <a:r>
              <a:rPr lang="nl-NL" b="1">
                <a:solidFill>
                  <a:srgbClr val="000000"/>
                </a:solidFill>
                <a:latin typeface="Kermit" panose="020F0503040000060003" pitchFamily="34" charset="0"/>
              </a:rPr>
              <a:t>SDG 3 – Goede gezondheid en welzijn</a:t>
            </a:r>
            <a:br>
              <a:rPr lang="nl-NL" b="1">
                <a:solidFill>
                  <a:srgbClr val="000000"/>
                </a:solidFill>
                <a:latin typeface="Kermit" panose="020F0503040000060003" pitchFamily="34" charset="0"/>
              </a:rPr>
            </a:br>
            <a:r>
              <a:rPr lang="nl-NL">
                <a:solidFill>
                  <a:srgbClr val="000000"/>
                </a:solidFill>
                <a:latin typeface="Kermit" panose="020F0503040000060003" pitchFamily="34" charset="0"/>
              </a:rPr>
              <a:t>De les gaat over hoe het lichaam werkt en waarom het belangrijk is om goed voor je hart, longen en lichaam te zorgen.</a:t>
            </a:r>
            <a:br>
              <a:rPr lang="nl-NL">
                <a:solidFill>
                  <a:srgbClr val="000000"/>
                </a:solidFill>
                <a:latin typeface="Kermit" panose="020F0503040000060003" pitchFamily="34" charset="0"/>
              </a:rPr>
            </a:br>
            <a:r>
              <a:rPr lang="nl-NL" i="1">
                <a:solidFill>
                  <a:srgbClr val="000000"/>
                </a:solidFill>
                <a:latin typeface="Kermit" panose="020F0503040000060003" pitchFamily="34" charset="0"/>
              </a:rPr>
              <a:t>Ik kan uitleggen waarom gezond eten, bewegen en rust nemen belangrijk zijn voor mijn hart en bloedsomloop.</a:t>
            </a:r>
          </a:p>
          <a:p>
            <a:endParaRPr lang="nl-NL" b="0" i="0" u="none" strike="noStrike">
              <a:solidFill>
                <a:srgbClr val="000000"/>
              </a:solidFill>
              <a:effectLst/>
              <a:latin typeface="Kermit" panose="020F0503040000060003" pitchFamily="34" charset="0"/>
            </a:endParaRPr>
          </a:p>
          <a:p>
            <a:pPr algn="l"/>
            <a:r>
              <a:rPr lang="nl-NL" b="1" i="0" u="none" strike="noStrike">
                <a:solidFill>
                  <a:srgbClr val="000000"/>
                </a:solidFill>
                <a:effectLst/>
                <a:latin typeface="Kermit" panose="020F0503040000060003" pitchFamily="34" charset="0"/>
              </a:rPr>
              <a:t>SDG </a:t>
            </a:r>
            <a:r>
              <a:rPr lang="nl-NL" b="1">
                <a:solidFill>
                  <a:srgbClr val="000000"/>
                </a:solidFill>
                <a:latin typeface="Kermit" panose="020F0503040000060003" pitchFamily="34" charset="0"/>
              </a:rPr>
              <a:t>4 - Kwaliteitsonderwijs</a:t>
            </a:r>
            <a:endParaRPr lang="nl-NL" i="0" u="none" strike="noStrike">
              <a:solidFill>
                <a:srgbClr val="000000"/>
              </a:solidFill>
              <a:effectLst/>
              <a:latin typeface="Kermit" panose="020F0503040000060003" pitchFamily="34" charset="0"/>
            </a:endParaRPr>
          </a:p>
          <a:p>
            <a:pPr algn="l"/>
            <a:r>
              <a:rPr lang="nl-NL">
                <a:latin typeface="Kermit" panose="020F0503040000060003" pitchFamily="34" charset="0"/>
              </a:rPr>
              <a:t>Leerlingen leren via spel, samenwerking en creativiteit over een belangrijk biologisch systeem en presenteren hun kennis aan anderen.</a:t>
            </a:r>
            <a:br>
              <a:rPr lang="nl-NL">
                <a:latin typeface="Kermit" panose="020F0503040000060003" pitchFamily="34" charset="0"/>
              </a:rPr>
            </a:br>
            <a:r>
              <a:rPr lang="nl-NL" i="1">
                <a:latin typeface="Kermit" panose="020F0503040000060003" pitchFamily="34" charset="0"/>
              </a:rPr>
              <a:t>Ik kan op een leuke en duidelijke manier aan anderen uitleggen wat ik heb geleerd over het menselijk lichaam.</a:t>
            </a:r>
          </a:p>
          <a:p>
            <a:pPr algn="l"/>
            <a:br>
              <a:rPr lang="nl-NL">
                <a:latin typeface="Kermit" panose="020F0503040000060003" pitchFamily="34" charset="0"/>
              </a:rPr>
            </a:br>
            <a:r>
              <a:rPr lang="nl-NL" b="1">
                <a:solidFill>
                  <a:srgbClr val="000000"/>
                </a:solidFill>
                <a:latin typeface="Kermit" panose="020F0503040000060003" pitchFamily="34" charset="0"/>
              </a:rPr>
              <a:t>SDG 17 – Partnerschappen om doelstellingen te bereiken</a:t>
            </a:r>
            <a:br>
              <a:rPr lang="nl-NL" b="1">
                <a:solidFill>
                  <a:srgbClr val="000000"/>
                </a:solidFill>
                <a:latin typeface="Kermit" panose="020F0503040000060003" pitchFamily="34" charset="0"/>
              </a:rPr>
            </a:br>
            <a:r>
              <a:rPr lang="nl-NL">
                <a:solidFill>
                  <a:srgbClr val="000000"/>
                </a:solidFill>
                <a:latin typeface="Kermit" panose="020F0503040000060003" pitchFamily="34" charset="0"/>
              </a:rPr>
              <a:t>Leerlingen werken samen in een groep aan een gemeenschappelijk doel en ervaren dat samenwerken nodig is om iets goed uit te voeren.</a:t>
            </a:r>
            <a:br>
              <a:rPr lang="nl-NL">
                <a:solidFill>
                  <a:srgbClr val="000000"/>
                </a:solidFill>
                <a:latin typeface="Kermit" panose="020F0503040000060003" pitchFamily="34" charset="0"/>
              </a:rPr>
            </a:br>
            <a:r>
              <a:rPr lang="nl-NL" i="1">
                <a:solidFill>
                  <a:srgbClr val="000000"/>
                </a:solidFill>
                <a:latin typeface="Kermit" panose="020F0503040000060003" pitchFamily="34" charset="0"/>
              </a:rPr>
              <a:t>Ik kan samenwerken en mijn rol goed uitvoeren in een groepstaak zoals een toneelstukje.</a:t>
            </a:r>
          </a:p>
        </p:txBody>
      </p:sp>
      <p:sp>
        <p:nvSpPr>
          <p:cNvPr id="10" name="Tekstvak 9">
            <a:extLst>
              <a:ext uri="{FF2B5EF4-FFF2-40B4-BE49-F238E27FC236}">
                <a16:creationId xmlns:a16="http://schemas.microsoft.com/office/drawing/2014/main" id="{3B14382A-C2DF-B6F9-3AAD-FCD3406BD16F}"/>
              </a:ext>
            </a:extLst>
          </p:cNvPr>
          <p:cNvSpPr txBox="1"/>
          <p:nvPr/>
        </p:nvSpPr>
        <p:spPr>
          <a:xfrm>
            <a:off x="3045995" y="538323"/>
            <a:ext cx="6096000" cy="307777"/>
          </a:xfrm>
          <a:prstGeom prst="rect">
            <a:avLst/>
          </a:prstGeom>
          <a:noFill/>
        </p:spPr>
        <p:txBody>
          <a:bodyPr wrap="square">
            <a:spAutoFit/>
          </a:bodyPr>
          <a:lstStyle/>
          <a:p>
            <a:pPr algn="ctr"/>
            <a:r>
              <a:rPr lang="nl-NL" sz="1400" b="0" i="0" u="none" strike="noStrike">
                <a:solidFill>
                  <a:srgbClr val="000000"/>
                </a:solidFill>
                <a:effectLst/>
                <a:latin typeface="Kermit" panose="020F0503040000060003" pitchFamily="34" charset="0"/>
              </a:rPr>
              <a:t>Zoals opgesteld door de Verenigde Naties</a:t>
            </a:r>
            <a:endParaRPr lang="nl-NL" sz="1400"/>
          </a:p>
        </p:txBody>
      </p:sp>
      <p:pic>
        <p:nvPicPr>
          <p:cNvPr id="9" name="Afbeelding 8">
            <a:extLst>
              <a:ext uri="{FF2B5EF4-FFF2-40B4-BE49-F238E27FC236}">
                <a16:creationId xmlns:a16="http://schemas.microsoft.com/office/drawing/2014/main" id="{9776663E-330B-6EDB-93AC-045C8A59437B}"/>
              </a:ext>
            </a:extLst>
          </p:cNvPr>
          <p:cNvPicPr>
            <a:picLocks noChangeAspect="1"/>
          </p:cNvPicPr>
          <p:nvPr/>
        </p:nvPicPr>
        <p:blipFill>
          <a:blip r:embed="rId4"/>
          <a:stretch>
            <a:fillRect/>
          </a:stretch>
        </p:blipFill>
        <p:spPr>
          <a:xfrm>
            <a:off x="570424" y="3429000"/>
            <a:ext cx="720000" cy="720000"/>
          </a:xfrm>
          <a:prstGeom prst="rect">
            <a:avLst/>
          </a:prstGeom>
        </p:spPr>
      </p:pic>
      <p:pic>
        <p:nvPicPr>
          <p:cNvPr id="11" name="Afbeelding 10">
            <a:extLst>
              <a:ext uri="{FF2B5EF4-FFF2-40B4-BE49-F238E27FC236}">
                <a16:creationId xmlns:a16="http://schemas.microsoft.com/office/drawing/2014/main" id="{615B1216-A595-0F63-89F0-A9FAEEC49E12}"/>
              </a:ext>
            </a:extLst>
          </p:cNvPr>
          <p:cNvPicPr>
            <a:picLocks noChangeAspect="1"/>
          </p:cNvPicPr>
          <p:nvPr/>
        </p:nvPicPr>
        <p:blipFill>
          <a:blip r:embed="rId5"/>
          <a:stretch>
            <a:fillRect/>
          </a:stretch>
        </p:blipFill>
        <p:spPr>
          <a:xfrm>
            <a:off x="6089650" y="3429000"/>
            <a:ext cx="12700" cy="0"/>
          </a:xfrm>
          <a:prstGeom prst="rect">
            <a:avLst/>
          </a:prstGeom>
        </p:spPr>
      </p:pic>
      <p:pic>
        <p:nvPicPr>
          <p:cNvPr id="3" name="Afbeelding 2">
            <a:extLst>
              <a:ext uri="{FF2B5EF4-FFF2-40B4-BE49-F238E27FC236}">
                <a16:creationId xmlns:a16="http://schemas.microsoft.com/office/drawing/2014/main" id="{97ACB50E-985E-952B-72F7-33B8A4A8CF4D}"/>
              </a:ext>
            </a:extLst>
          </p:cNvPr>
          <p:cNvPicPr>
            <a:picLocks noChangeAspect="1"/>
          </p:cNvPicPr>
          <p:nvPr/>
        </p:nvPicPr>
        <p:blipFill>
          <a:blip r:embed="rId6"/>
          <a:stretch>
            <a:fillRect/>
          </a:stretch>
        </p:blipFill>
        <p:spPr>
          <a:xfrm>
            <a:off x="570424" y="5102687"/>
            <a:ext cx="719999" cy="719999"/>
          </a:xfrm>
          <a:prstGeom prst="rect">
            <a:avLst/>
          </a:prstGeom>
        </p:spPr>
      </p:pic>
      <p:pic>
        <p:nvPicPr>
          <p:cNvPr id="5" name="Afbeelding 4">
            <a:extLst>
              <a:ext uri="{FF2B5EF4-FFF2-40B4-BE49-F238E27FC236}">
                <a16:creationId xmlns:a16="http://schemas.microsoft.com/office/drawing/2014/main" id="{B25131FC-A99E-9BAE-66F5-C7C1EE9C0481}"/>
              </a:ext>
            </a:extLst>
          </p:cNvPr>
          <p:cNvPicPr>
            <a:picLocks noChangeAspect="1"/>
          </p:cNvPicPr>
          <p:nvPr/>
        </p:nvPicPr>
        <p:blipFill>
          <a:blip r:embed="rId7"/>
          <a:stretch>
            <a:fillRect/>
          </a:stretch>
        </p:blipFill>
        <p:spPr>
          <a:xfrm>
            <a:off x="570423" y="1799786"/>
            <a:ext cx="719999" cy="719999"/>
          </a:xfrm>
          <a:prstGeom prst="rect">
            <a:avLst/>
          </a:prstGeom>
        </p:spPr>
      </p:pic>
    </p:spTree>
    <p:extLst>
      <p:ext uri="{BB962C8B-B14F-4D97-AF65-F5344CB8AC3E}">
        <p14:creationId xmlns:p14="http://schemas.microsoft.com/office/powerpoint/2010/main" val="27108821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3"/>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2" name="Tekstvak 1">
            <a:extLst>
              <a:ext uri="{FF2B5EF4-FFF2-40B4-BE49-F238E27FC236}">
                <a16:creationId xmlns:a16="http://schemas.microsoft.com/office/drawing/2014/main" id="{1B86CCAF-1E50-CE49-8D62-37654D3DCB36}"/>
              </a:ext>
            </a:extLst>
          </p:cNvPr>
          <p:cNvSpPr txBox="1"/>
          <p:nvPr/>
        </p:nvSpPr>
        <p:spPr>
          <a:xfrm>
            <a:off x="1267595" y="207238"/>
            <a:ext cx="9656811" cy="646331"/>
          </a:xfrm>
          <a:prstGeom prst="rect">
            <a:avLst/>
          </a:prstGeom>
          <a:noFill/>
        </p:spPr>
        <p:txBody>
          <a:bodyPr wrap="none" rtlCol="0">
            <a:spAutoFit/>
          </a:bodyPr>
          <a:lstStyle/>
          <a:p>
            <a:r>
              <a:rPr lang="nl-NL" sz="3600">
                <a:solidFill>
                  <a:srgbClr val="E16C7F"/>
                </a:solidFill>
                <a:latin typeface="Kermit" panose="020F0503040000060003" pitchFamily="34" charset="0"/>
              </a:rPr>
              <a:t>Losse Denkbubbels om te gebruiken bij je les</a:t>
            </a:r>
          </a:p>
        </p:txBody>
      </p:sp>
      <p:sp>
        <p:nvSpPr>
          <p:cNvPr id="9" name="Tekstvak 8">
            <a:extLst>
              <a:ext uri="{FF2B5EF4-FFF2-40B4-BE49-F238E27FC236}">
                <a16:creationId xmlns:a16="http://schemas.microsoft.com/office/drawing/2014/main" id="{C1557A40-B667-49D6-82B8-99BB3AFBE755}"/>
              </a:ext>
            </a:extLst>
          </p:cNvPr>
          <p:cNvSpPr txBox="1"/>
          <p:nvPr/>
        </p:nvSpPr>
        <p:spPr>
          <a:xfrm>
            <a:off x="403123" y="1258530"/>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sp>
        <p:nvSpPr>
          <p:cNvPr id="4" name="Rectangle 3">
            <a:extLst>
              <a:ext uri="{FF2B5EF4-FFF2-40B4-BE49-F238E27FC236}">
                <a16:creationId xmlns:a16="http://schemas.microsoft.com/office/drawing/2014/main" id="{235B62E8-E014-4483-8E17-1B09228C5F36}"/>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pic>
        <p:nvPicPr>
          <p:cNvPr id="12" name="Afbeelding 11">
            <a:extLst>
              <a:ext uri="{FF2B5EF4-FFF2-40B4-BE49-F238E27FC236}">
                <a16:creationId xmlns:a16="http://schemas.microsoft.com/office/drawing/2014/main" id="{701AC72F-8E9E-4003-BF4E-7A8BFEF15634}"/>
              </a:ext>
            </a:extLst>
          </p:cNvPr>
          <p:cNvPicPr/>
          <p:nvPr/>
        </p:nvPicPr>
        <p:blipFill>
          <a:blip r:embed="rId2">
            <a:extLst>
              <a:ext uri="{28A0092B-C50C-407E-A947-70E740481C1C}">
                <a14:useLocalDpi xmlns:a14="http://schemas.microsoft.com/office/drawing/2010/main" val="0"/>
              </a:ext>
            </a:extLst>
          </a:blip>
          <a:srcRect/>
          <a:stretch/>
        </p:blipFill>
        <p:spPr bwMode="auto">
          <a:xfrm>
            <a:off x="4157396" y="1473975"/>
            <a:ext cx="2319693" cy="2134266"/>
          </a:xfrm>
          <a:prstGeom prst="rect">
            <a:avLst/>
          </a:prstGeom>
          <a:noFill/>
          <a:ln>
            <a:noFill/>
          </a:ln>
        </p:spPr>
      </p:pic>
      <p:pic>
        <p:nvPicPr>
          <p:cNvPr id="14" name="Afbeelding 13">
            <a:extLst>
              <a:ext uri="{FF2B5EF4-FFF2-40B4-BE49-F238E27FC236}">
                <a16:creationId xmlns:a16="http://schemas.microsoft.com/office/drawing/2014/main" id="{EAD944B7-6400-4275-A3B4-55E2C18FADF4}"/>
              </a:ext>
            </a:extLst>
          </p:cNvPr>
          <p:cNvPicPr/>
          <p:nvPr/>
        </p:nvPicPr>
        <p:blipFill>
          <a:blip r:embed="rId3">
            <a:extLst>
              <a:ext uri="{28A0092B-C50C-407E-A947-70E740481C1C}">
                <a14:useLocalDpi xmlns:a14="http://schemas.microsoft.com/office/drawing/2010/main" val="0"/>
              </a:ext>
            </a:extLst>
          </a:blip>
          <a:srcRect/>
          <a:stretch/>
        </p:blipFill>
        <p:spPr bwMode="auto">
          <a:xfrm>
            <a:off x="1116463" y="3910802"/>
            <a:ext cx="2319693" cy="2349479"/>
          </a:xfrm>
          <a:prstGeom prst="rect">
            <a:avLst/>
          </a:prstGeom>
          <a:noFill/>
          <a:ln>
            <a:noFill/>
          </a:ln>
        </p:spPr>
      </p:pic>
      <p:pic>
        <p:nvPicPr>
          <p:cNvPr id="15" name="Afbeelding 14">
            <a:extLst>
              <a:ext uri="{FF2B5EF4-FFF2-40B4-BE49-F238E27FC236}">
                <a16:creationId xmlns:a16="http://schemas.microsoft.com/office/drawing/2014/main" id="{FD8DFE33-3CEE-4505-BF62-AFCC93743A2C}"/>
              </a:ext>
            </a:extLst>
          </p:cNvPr>
          <p:cNvPicPr/>
          <p:nvPr/>
        </p:nvPicPr>
        <p:blipFill>
          <a:blip r:embed="rId4">
            <a:extLst>
              <a:ext uri="{28A0092B-C50C-407E-A947-70E740481C1C}">
                <a14:useLocalDpi xmlns:a14="http://schemas.microsoft.com/office/drawing/2010/main" val="0"/>
              </a:ext>
            </a:extLst>
          </a:blip>
          <a:srcRect/>
          <a:stretch/>
        </p:blipFill>
        <p:spPr bwMode="auto">
          <a:xfrm>
            <a:off x="7436668" y="950277"/>
            <a:ext cx="2319693" cy="2269540"/>
          </a:xfrm>
          <a:prstGeom prst="rect">
            <a:avLst/>
          </a:prstGeom>
          <a:noFill/>
          <a:ln>
            <a:noFill/>
          </a:ln>
        </p:spPr>
      </p:pic>
      <p:pic>
        <p:nvPicPr>
          <p:cNvPr id="16" name="Afbeelding 15">
            <a:extLst>
              <a:ext uri="{FF2B5EF4-FFF2-40B4-BE49-F238E27FC236}">
                <a16:creationId xmlns:a16="http://schemas.microsoft.com/office/drawing/2014/main" id="{BC5DE565-2E17-4D1B-BE2D-6EF6167C5C88}"/>
              </a:ext>
            </a:extLst>
          </p:cNvPr>
          <p:cNvPicPr/>
          <p:nvPr/>
        </p:nvPicPr>
        <p:blipFill>
          <a:blip r:embed="rId5">
            <a:extLst>
              <a:ext uri="{28A0092B-C50C-407E-A947-70E740481C1C}">
                <a14:useLocalDpi xmlns:a14="http://schemas.microsoft.com/office/drawing/2010/main" val="0"/>
              </a:ext>
            </a:extLst>
          </a:blip>
          <a:srcRect/>
          <a:stretch/>
        </p:blipFill>
        <p:spPr bwMode="auto">
          <a:xfrm>
            <a:off x="4254684" y="4231053"/>
            <a:ext cx="2125980" cy="2186777"/>
          </a:xfrm>
          <a:prstGeom prst="rect">
            <a:avLst/>
          </a:prstGeom>
          <a:noFill/>
          <a:ln>
            <a:noFill/>
          </a:ln>
        </p:spPr>
      </p:pic>
      <p:pic>
        <p:nvPicPr>
          <p:cNvPr id="17" name="Afbeelding 16">
            <a:extLst>
              <a:ext uri="{FF2B5EF4-FFF2-40B4-BE49-F238E27FC236}">
                <a16:creationId xmlns:a16="http://schemas.microsoft.com/office/drawing/2014/main" id="{37CE2DF1-7C89-464F-9043-4F525313001B}"/>
              </a:ext>
            </a:extLst>
          </p:cNvPr>
          <p:cNvPicPr/>
          <p:nvPr/>
        </p:nvPicPr>
        <p:blipFill>
          <a:blip r:embed="rId6">
            <a:extLst>
              <a:ext uri="{28A0092B-C50C-407E-A947-70E740481C1C}">
                <a14:useLocalDpi xmlns:a14="http://schemas.microsoft.com/office/drawing/2010/main" val="0"/>
              </a:ext>
            </a:extLst>
          </a:blip>
          <a:srcRect t="1290" b="1290"/>
          <a:stretch/>
        </p:blipFill>
        <p:spPr bwMode="auto">
          <a:xfrm>
            <a:off x="9756361" y="2419235"/>
            <a:ext cx="2348837" cy="2269533"/>
          </a:xfrm>
          <a:prstGeom prst="rect">
            <a:avLst/>
          </a:prstGeom>
          <a:noFill/>
          <a:ln>
            <a:noFill/>
          </a:ln>
          <a:extLst>
            <a:ext uri="{53640926-AAD7-44D8-BBD7-CCE9431645EC}">
              <a14:shadowObscured xmlns:a14="http://schemas.microsoft.com/office/drawing/2010/main"/>
            </a:ext>
          </a:extLst>
        </p:spPr>
      </p:pic>
      <p:pic>
        <p:nvPicPr>
          <p:cNvPr id="18" name="Afbeelding 17">
            <a:extLst>
              <a:ext uri="{FF2B5EF4-FFF2-40B4-BE49-F238E27FC236}">
                <a16:creationId xmlns:a16="http://schemas.microsoft.com/office/drawing/2014/main" id="{7C8AC67C-92A4-45E8-A4B4-6BEAF0DF53C5}"/>
              </a:ext>
            </a:extLst>
          </p:cNvPr>
          <p:cNvPicPr/>
          <p:nvPr/>
        </p:nvPicPr>
        <p:blipFill>
          <a:blip r:embed="rId7">
            <a:extLst>
              <a:ext uri="{28A0092B-C50C-407E-A947-70E740481C1C}">
                <a14:useLocalDpi xmlns:a14="http://schemas.microsoft.com/office/drawing/2010/main" val="0"/>
              </a:ext>
            </a:extLst>
          </a:blip>
          <a:srcRect/>
          <a:stretch/>
        </p:blipFill>
        <p:spPr bwMode="auto">
          <a:xfrm>
            <a:off x="7313572" y="3910802"/>
            <a:ext cx="2125980" cy="2092601"/>
          </a:xfrm>
          <a:prstGeom prst="rect">
            <a:avLst/>
          </a:prstGeom>
          <a:noFill/>
          <a:ln>
            <a:noFill/>
          </a:ln>
        </p:spPr>
      </p:pic>
      <p:pic>
        <p:nvPicPr>
          <p:cNvPr id="19" name="Afbeelding 18">
            <a:extLst>
              <a:ext uri="{FF2B5EF4-FFF2-40B4-BE49-F238E27FC236}">
                <a16:creationId xmlns:a16="http://schemas.microsoft.com/office/drawing/2014/main" id="{FE10E912-3D46-4C9A-B8D7-EFA7724C9681}"/>
              </a:ext>
            </a:extLst>
          </p:cNvPr>
          <p:cNvPicPr/>
          <p:nvPr/>
        </p:nvPicPr>
        <p:blipFill>
          <a:blip r:embed="rId8">
            <a:extLst>
              <a:ext uri="{28A0092B-C50C-407E-A947-70E740481C1C}">
                <a14:useLocalDpi xmlns:a14="http://schemas.microsoft.com/office/drawing/2010/main" val="0"/>
              </a:ext>
            </a:extLst>
          </a:blip>
          <a:srcRect/>
          <a:stretch/>
        </p:blipFill>
        <p:spPr bwMode="auto">
          <a:xfrm>
            <a:off x="871167" y="1159460"/>
            <a:ext cx="2319693" cy="2269540"/>
          </a:xfrm>
          <a:prstGeom prst="rect">
            <a:avLst/>
          </a:prstGeom>
          <a:noFill/>
          <a:ln>
            <a:noFill/>
          </a:ln>
        </p:spPr>
      </p:pic>
      <p:pic>
        <p:nvPicPr>
          <p:cNvPr id="3" name="Afbeelding 2" descr="Afbeelding met Lettertype, Graphics, rood, tekst&#10;&#10;Automatisch gegenereerde beschrijving">
            <a:extLst>
              <a:ext uri="{FF2B5EF4-FFF2-40B4-BE49-F238E27FC236}">
                <a16:creationId xmlns:a16="http://schemas.microsoft.com/office/drawing/2014/main" id="{E8B9CCB1-3535-2DEE-D47B-20ACFC69B82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28281129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3ED80-DBA1-7C30-3B76-665DC46D2E38}"/>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C3AF4945-2C93-8DDC-E163-B3562B905756}"/>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E1A6A00E-3FFC-7AB5-5D09-F44F5A94590C}"/>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F72686AB-DBA5-7613-9676-E611EE76E5E4}"/>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2" name="Tekstvak 1">
            <a:extLst>
              <a:ext uri="{FF2B5EF4-FFF2-40B4-BE49-F238E27FC236}">
                <a16:creationId xmlns:a16="http://schemas.microsoft.com/office/drawing/2014/main" id="{CE833A71-0A78-8548-B470-D55EC09BD584}"/>
              </a:ext>
            </a:extLst>
          </p:cNvPr>
          <p:cNvSpPr txBox="1"/>
          <p:nvPr/>
        </p:nvSpPr>
        <p:spPr>
          <a:xfrm>
            <a:off x="1583386" y="24082"/>
            <a:ext cx="9025228" cy="646331"/>
          </a:xfrm>
          <a:prstGeom prst="rect">
            <a:avLst/>
          </a:prstGeom>
          <a:noFill/>
        </p:spPr>
        <p:txBody>
          <a:bodyPr wrap="none" rtlCol="0">
            <a:spAutoFit/>
          </a:bodyPr>
          <a:lstStyle/>
          <a:p>
            <a:r>
              <a:rPr lang="nl-NL" sz="3600">
                <a:solidFill>
                  <a:srgbClr val="E16C7F"/>
                </a:solidFill>
                <a:latin typeface="Kermit" panose="020F0503040000060003" pitchFamily="34" charset="0"/>
              </a:rPr>
              <a:t>Achtergrondinformatie voor de leerkracht</a:t>
            </a:r>
          </a:p>
        </p:txBody>
      </p:sp>
      <p:sp>
        <p:nvSpPr>
          <p:cNvPr id="9" name="Tekstvak 8">
            <a:extLst>
              <a:ext uri="{FF2B5EF4-FFF2-40B4-BE49-F238E27FC236}">
                <a16:creationId xmlns:a16="http://schemas.microsoft.com/office/drawing/2014/main" id="{4A3EA917-9890-DFD9-7AA0-7FFBB8DDFA49}"/>
              </a:ext>
            </a:extLst>
          </p:cNvPr>
          <p:cNvSpPr txBox="1"/>
          <p:nvPr/>
        </p:nvSpPr>
        <p:spPr>
          <a:xfrm>
            <a:off x="403123" y="1258530"/>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sp>
        <p:nvSpPr>
          <p:cNvPr id="3" name="Rectangle 2">
            <a:extLst>
              <a:ext uri="{FF2B5EF4-FFF2-40B4-BE49-F238E27FC236}">
                <a16:creationId xmlns:a16="http://schemas.microsoft.com/office/drawing/2014/main" id="{BBFB26D8-6BFD-101C-3B54-59740E0C8DA9}"/>
              </a:ext>
            </a:extLst>
          </p:cNvPr>
          <p:cNvSpPr>
            <a:spLocks noChangeArrowheads="1"/>
          </p:cNvSpPr>
          <p:nvPr/>
        </p:nvSpPr>
        <p:spPr bwMode="auto">
          <a:xfrm>
            <a:off x="722246" y="3053735"/>
            <a:ext cx="10987972"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endParaRPr lang="nl-NL" sz="200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endParaRPr lang="nl-NL" sz="2000">
              <a:effectLst/>
              <a:latin typeface="Kermit" panose="020F0503040000060003" pitchFamily="34" charset="0"/>
              <a:ea typeface="Cutive"/>
              <a:cs typeface="Cutive"/>
            </a:endParaRPr>
          </a:p>
          <a:p>
            <a:r>
              <a:rPr lang="nl-NL" sz="2000">
                <a:solidFill>
                  <a:srgbClr val="F66BAF"/>
                </a:solidFill>
                <a:effectLst/>
                <a:latin typeface="Kermit" panose="020F0503040000060003" pitchFamily="34" charset="0"/>
                <a:ea typeface="Cutive"/>
                <a:cs typeface="Cutive"/>
              </a:rPr>
              <a:t> </a:t>
            </a:r>
            <a:endParaRPr lang="nl-NL" sz="2000">
              <a:effectLst/>
              <a:latin typeface="Times New Roman" panose="02020603050405020304" pitchFamily="18" charset="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nl-NL" altLang="nl-NL" sz="20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2000" b="0" i="0" u="none" strike="noStrike" cap="none" normalizeH="0" baseline="0">
              <a:ln>
                <a:noFill/>
              </a:ln>
              <a:solidFill>
                <a:schemeClr val="tx1"/>
              </a:solidFill>
              <a:effectLst/>
            </a:endParaRPr>
          </a:p>
        </p:txBody>
      </p:sp>
      <p:sp>
        <p:nvSpPr>
          <p:cNvPr id="4" name="Rectangle 3">
            <a:extLst>
              <a:ext uri="{FF2B5EF4-FFF2-40B4-BE49-F238E27FC236}">
                <a16:creationId xmlns:a16="http://schemas.microsoft.com/office/drawing/2014/main" id="{BD3AF014-DCDF-FFEF-A53B-3771EA490A26}"/>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6" name="Rectangle 2">
            <a:extLst>
              <a:ext uri="{FF2B5EF4-FFF2-40B4-BE49-F238E27FC236}">
                <a16:creationId xmlns:a16="http://schemas.microsoft.com/office/drawing/2014/main" id="{CB4726D2-D17D-CC31-833F-4817370F0231}"/>
              </a:ext>
            </a:extLst>
          </p:cNvPr>
          <p:cNvSpPr>
            <a:spLocks noChangeArrowheads="1"/>
          </p:cNvSpPr>
          <p:nvPr/>
        </p:nvSpPr>
        <p:spPr bwMode="auto">
          <a:xfrm>
            <a:off x="1034883" y="2128430"/>
            <a:ext cx="10434871" cy="3970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lvl="0" indent="-285750">
              <a:buFont typeface="Arial" panose="020B0604020202020204" pitchFamily="34" charset="0"/>
              <a:buChar char="•"/>
            </a:pPr>
            <a:r>
              <a:rPr lang="nl-NL" u="sng">
                <a:latin typeface="Kermit"/>
                <a:hlinkClick r:id="rId2">
                  <a:extLst>
                    <a:ext uri="{A12FA001-AC4F-418D-AE19-62706E023703}">
                      <ahyp:hlinkClr xmlns:ahyp="http://schemas.microsoft.com/office/drawing/2018/hyperlinkcolor" val="tx"/>
                    </a:ext>
                  </a:extLst>
                </a:hlinkClick>
              </a:rPr>
              <a:t>https://www.sanquin.nl/over-bloed/bloedcirculatie</a:t>
            </a:r>
            <a:r>
              <a:rPr lang="nl-NL" u="sng">
                <a:latin typeface="Kermit"/>
              </a:rPr>
              <a:t> </a:t>
            </a:r>
          </a:p>
          <a:p>
            <a:pPr marL="285750" lvl="0" indent="-285750">
              <a:buFont typeface="Arial" panose="020B0604020202020204" pitchFamily="34" charset="0"/>
              <a:buChar char="•"/>
            </a:pPr>
            <a:r>
              <a:rPr lang="nl-NL" u="sng">
                <a:latin typeface="Kermit"/>
                <a:hlinkClick r:id="rId3">
                  <a:extLst>
                    <a:ext uri="{A12FA001-AC4F-418D-AE19-62706E023703}">
                      <ahyp:hlinkClr xmlns:ahyp="http://schemas.microsoft.com/office/drawing/2018/hyperlinkcolor" val="tx"/>
                    </a:ext>
                  </a:extLst>
                </a:hlinkClick>
              </a:rPr>
              <a:t>https://www.maxvandaag.nl/sessies/themas/gezondheid-sport/dit-wilt-u-weten-over-zweten/</a:t>
            </a:r>
            <a:r>
              <a:rPr lang="nl-NL" u="sng">
                <a:latin typeface="Kermit"/>
              </a:rPr>
              <a:t> </a:t>
            </a:r>
          </a:p>
          <a:p>
            <a:pPr marL="285750" indent="-285750">
              <a:buFont typeface="Arial" panose="020B0604020202020204" pitchFamily="34" charset="0"/>
              <a:buChar char="•"/>
            </a:pPr>
            <a:r>
              <a:rPr lang="nl-NL" u="sng">
                <a:latin typeface="Kermit"/>
                <a:hlinkClick r:id="rId4">
                  <a:extLst>
                    <a:ext uri="{A12FA001-AC4F-418D-AE19-62706E023703}">
                      <ahyp:hlinkClr xmlns:ahyp="http://schemas.microsoft.com/office/drawing/2018/hyperlinkcolor" val="tx"/>
                    </a:ext>
                  </a:extLst>
                </a:hlinkClick>
              </a:rPr>
              <a:t>https://schooltv.nl/video-item/waarom-ga-je-klappertanden-als-je-het-koud-hebt-van-bewegen-krijg-je-het-warm</a:t>
            </a:r>
            <a:r>
              <a:rPr lang="nl-NL" u="sng">
                <a:latin typeface="Kermit"/>
              </a:rPr>
              <a:t> [2:02 min] </a:t>
            </a:r>
          </a:p>
          <a:p>
            <a:pPr marL="285750" lvl="0" indent="-285750">
              <a:buFont typeface="Arial" panose="020B0604020202020204" pitchFamily="34" charset="0"/>
              <a:buChar char="•"/>
            </a:pPr>
            <a:r>
              <a:rPr lang="nl-NL" u="sng">
                <a:latin typeface="Kermit"/>
                <a:hlinkClick r:id="rId5">
                  <a:extLst>
                    <a:ext uri="{A12FA001-AC4F-418D-AE19-62706E023703}">
                      <ahyp:hlinkClr xmlns:ahyp="http://schemas.microsoft.com/office/drawing/2018/hyperlinkcolor" val="tx"/>
                    </a:ext>
                  </a:extLst>
                </a:hlinkClick>
              </a:rPr>
              <a:t>https://www.hartcentrumhasselt.be/patient/werking-van-het-hart#:~:text=Het%20hart%20is%20een%20holle,bloed%20terug%20naar%20het%20hart</a:t>
            </a:r>
            <a:r>
              <a:rPr lang="nl-NL" u="sng">
                <a:latin typeface="Kermit"/>
              </a:rPr>
              <a:t>. </a:t>
            </a:r>
          </a:p>
          <a:p>
            <a:pPr marL="285750" lvl="0" indent="-285750">
              <a:buFont typeface="Arial" panose="020B0604020202020204" pitchFamily="34" charset="0"/>
              <a:buChar char="•"/>
            </a:pPr>
            <a:r>
              <a:rPr lang="nl-NL" u="sng">
                <a:latin typeface="Kermit"/>
                <a:hlinkClick r:id="rId6">
                  <a:extLst>
                    <a:ext uri="{A12FA001-AC4F-418D-AE19-62706E023703}">
                      <ahyp:hlinkClr xmlns:ahyp="http://schemas.microsoft.com/office/drawing/2018/hyperlinkcolor" val="tx"/>
                    </a:ext>
                  </a:extLst>
                </a:hlinkClick>
              </a:rPr>
              <a:t>https://www.sanquin.nl/over-bloed/bloedcirculatie/bloedvaten#:~:text=Aders%20vervoeren%20zuurstofarm%20bloed%20en,en%20kooldioxide%20afgeven%20of%20opnemen</a:t>
            </a:r>
            <a:r>
              <a:rPr lang="nl-NL" u="sng">
                <a:latin typeface="Kermit"/>
              </a:rPr>
              <a:t>. </a:t>
            </a:r>
          </a:p>
          <a:p>
            <a:br>
              <a:rPr lang="nl-NL" u="sng">
                <a:latin typeface="Kermit"/>
              </a:rPr>
            </a:br>
            <a:endParaRPr lang="nl-NL" u="sng">
              <a:latin typeface="Kermit"/>
            </a:endParaRPr>
          </a:p>
          <a:p>
            <a:endParaRPr lang="nl-NL"/>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nl-NL" altLang="nl-NL" sz="1800" b="0" i="0" u="none" strike="noStrike" cap="none" normalizeH="0" baseline="0">
              <a:ln>
                <a:noFill/>
              </a:ln>
              <a:effectLst/>
              <a:latin typeface="Kermit" panose="020F0503040000060003" pitchFamily="34" charset="0"/>
            </a:endParaRPr>
          </a:p>
        </p:txBody>
      </p:sp>
      <p:pic>
        <p:nvPicPr>
          <p:cNvPr id="5" name="Afbeelding 4" descr="Afbeelding met Lettertype, Graphics, rood, tekst&#10;&#10;Automatisch gegenereerde beschrijving">
            <a:extLst>
              <a:ext uri="{FF2B5EF4-FFF2-40B4-BE49-F238E27FC236}">
                <a16:creationId xmlns:a16="http://schemas.microsoft.com/office/drawing/2014/main" id="{26C0E5B8-CBB1-72F6-A7F8-848F8B35DB5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29967181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3"/>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2" name="Tekstvak 1">
            <a:extLst>
              <a:ext uri="{FF2B5EF4-FFF2-40B4-BE49-F238E27FC236}">
                <a16:creationId xmlns:a16="http://schemas.microsoft.com/office/drawing/2014/main" id="{1B86CCAF-1E50-CE49-8D62-37654D3DCB36}"/>
              </a:ext>
            </a:extLst>
          </p:cNvPr>
          <p:cNvSpPr txBox="1"/>
          <p:nvPr/>
        </p:nvSpPr>
        <p:spPr>
          <a:xfrm>
            <a:off x="0" y="342674"/>
            <a:ext cx="12192000" cy="646331"/>
          </a:xfrm>
          <a:prstGeom prst="rect">
            <a:avLst/>
          </a:prstGeom>
          <a:noFill/>
        </p:spPr>
        <p:txBody>
          <a:bodyPr wrap="square" rtlCol="0">
            <a:spAutoFit/>
          </a:bodyPr>
          <a:lstStyle/>
          <a:p>
            <a:pPr algn="ctr"/>
            <a:r>
              <a:rPr lang="nl-NL" sz="3600">
                <a:solidFill>
                  <a:srgbClr val="E16C7F"/>
                </a:solidFill>
                <a:latin typeface="Kermit" panose="020F0503040000060003" pitchFamily="34" charset="0"/>
              </a:rPr>
              <a:t>Benodigdheden voor dit atelier</a:t>
            </a:r>
          </a:p>
        </p:txBody>
      </p:sp>
      <p:sp>
        <p:nvSpPr>
          <p:cNvPr id="3" name="Rectangle 2">
            <a:extLst>
              <a:ext uri="{FF2B5EF4-FFF2-40B4-BE49-F238E27FC236}">
                <a16:creationId xmlns:a16="http://schemas.microsoft.com/office/drawing/2014/main" id="{AE4369B1-BB13-4F9E-8E5C-413119610A8D}"/>
              </a:ext>
            </a:extLst>
          </p:cNvPr>
          <p:cNvSpPr>
            <a:spLocks noChangeArrowheads="1"/>
          </p:cNvSpPr>
          <p:nvPr/>
        </p:nvSpPr>
        <p:spPr bwMode="auto">
          <a:xfrm>
            <a:off x="722246" y="3053735"/>
            <a:ext cx="10987972"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endParaRPr lang="nl-NL" sz="200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endParaRPr lang="nl-NL" sz="2000">
              <a:effectLst/>
              <a:latin typeface="Kermit" panose="020F0503040000060003" pitchFamily="34" charset="0"/>
              <a:ea typeface="Cutive"/>
              <a:cs typeface="Cutive"/>
            </a:endParaRPr>
          </a:p>
          <a:p>
            <a:r>
              <a:rPr lang="nl-NL" sz="2000">
                <a:solidFill>
                  <a:srgbClr val="F66BAF"/>
                </a:solidFill>
                <a:effectLst/>
                <a:latin typeface="Kermit" panose="020F0503040000060003" pitchFamily="34" charset="0"/>
                <a:ea typeface="Cutive"/>
                <a:cs typeface="Cutive"/>
              </a:rPr>
              <a:t> </a:t>
            </a:r>
            <a:endParaRPr lang="nl-NL" sz="2000">
              <a:effectLst/>
              <a:latin typeface="Times New Roman" panose="02020603050405020304" pitchFamily="18" charset="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nl-NL" altLang="nl-NL" sz="20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2000" b="0" i="0" u="none" strike="noStrike" cap="none" normalizeH="0" baseline="0">
              <a:ln>
                <a:noFill/>
              </a:ln>
              <a:solidFill>
                <a:schemeClr val="tx1"/>
              </a:solidFill>
              <a:effectLst/>
            </a:endParaRPr>
          </a:p>
        </p:txBody>
      </p:sp>
      <p:pic>
        <p:nvPicPr>
          <p:cNvPr id="13" name="Afbeelding 12">
            <a:extLst>
              <a:ext uri="{FF2B5EF4-FFF2-40B4-BE49-F238E27FC236}">
                <a16:creationId xmlns:a16="http://schemas.microsoft.com/office/drawing/2014/main" id="{BD95B1FA-4660-4DD8-AFD2-E87118DA5A82}"/>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9829800" y="5934075"/>
            <a:ext cx="2125980" cy="839178"/>
          </a:xfrm>
          <a:prstGeom prst="rect">
            <a:avLst/>
          </a:prstGeom>
          <a:noFill/>
          <a:ln>
            <a:noFill/>
          </a:ln>
        </p:spPr>
      </p:pic>
      <p:graphicFrame>
        <p:nvGraphicFramePr>
          <p:cNvPr id="4" name="Tabel 3">
            <a:extLst>
              <a:ext uri="{FF2B5EF4-FFF2-40B4-BE49-F238E27FC236}">
                <a16:creationId xmlns:a16="http://schemas.microsoft.com/office/drawing/2014/main" id="{C84FC2CD-573A-3326-D017-2AC97742C280}"/>
              </a:ext>
            </a:extLst>
          </p:cNvPr>
          <p:cNvGraphicFramePr>
            <a:graphicFrameLocks noGrp="1"/>
          </p:cNvGraphicFramePr>
          <p:nvPr>
            <p:extLst>
              <p:ext uri="{D42A27DB-BD31-4B8C-83A1-F6EECF244321}">
                <p14:modId xmlns:p14="http://schemas.microsoft.com/office/powerpoint/2010/main" val="1971466349"/>
              </p:ext>
            </p:extLst>
          </p:nvPr>
        </p:nvGraphicFramePr>
        <p:xfrm>
          <a:off x="1235991" y="1193632"/>
          <a:ext cx="9960482" cy="4542226"/>
        </p:xfrm>
        <a:graphic>
          <a:graphicData uri="http://schemas.openxmlformats.org/drawingml/2006/table">
            <a:tbl>
              <a:tblPr firstRow="1" bandRow="1">
                <a:tableStyleId>{5C22544A-7EE6-4342-B048-85BDC9FD1C3A}</a:tableStyleId>
              </a:tblPr>
              <a:tblGrid>
                <a:gridCol w="4980241">
                  <a:extLst>
                    <a:ext uri="{9D8B030D-6E8A-4147-A177-3AD203B41FA5}">
                      <a16:colId xmlns:a16="http://schemas.microsoft.com/office/drawing/2014/main" val="2631896888"/>
                    </a:ext>
                  </a:extLst>
                </a:gridCol>
                <a:gridCol w="4980241">
                  <a:extLst>
                    <a:ext uri="{9D8B030D-6E8A-4147-A177-3AD203B41FA5}">
                      <a16:colId xmlns:a16="http://schemas.microsoft.com/office/drawing/2014/main" val="3040874724"/>
                    </a:ext>
                  </a:extLst>
                </a:gridCol>
              </a:tblGrid>
              <a:tr h="2172157">
                <a:tc>
                  <a:txBody>
                    <a:bodyPr/>
                    <a:lstStyle/>
                    <a:p>
                      <a:r>
                        <a:rPr lang="nl-NL" sz="2000" b="1">
                          <a:solidFill>
                            <a:schemeClr val="tx1"/>
                          </a:solidFill>
                          <a:latin typeface="Kermit" panose="020F0503040000060003" pitchFamily="34" charset="0"/>
                        </a:rPr>
                        <a:t>Les 1:</a:t>
                      </a:r>
                    </a:p>
                    <a:p>
                      <a:pPr marL="285750" indent="-285750">
                        <a:buFont typeface="Arial" panose="020B0604020202020204" pitchFamily="34" charset="0"/>
                        <a:buChar char="•"/>
                      </a:pPr>
                      <a:r>
                        <a:rPr lang="nl-NL" sz="2000" b="0">
                          <a:solidFill>
                            <a:schemeClr val="tx1"/>
                          </a:solidFill>
                          <a:latin typeface="Kermit" panose="020F0503040000060003" pitchFamily="34" charset="0"/>
                        </a:rPr>
                        <a:t>Bijlagen horend bij de les</a:t>
                      </a:r>
                    </a:p>
                    <a:p>
                      <a:pPr marL="285750" indent="-285750">
                        <a:buFont typeface="Arial" panose="020B0604020202020204" pitchFamily="34" charset="0"/>
                        <a:buChar char="•"/>
                      </a:pPr>
                      <a:r>
                        <a:rPr lang="nl-NL" sz="2000" b="0">
                          <a:solidFill>
                            <a:schemeClr val="tx1"/>
                          </a:solidFill>
                          <a:latin typeface="Kermit" panose="020F0503040000060003" pitchFamily="34" charset="0"/>
                        </a:rPr>
                        <a:t>Stopwatch/timer</a:t>
                      </a:r>
                    </a:p>
                    <a:p>
                      <a:pPr marL="285750" indent="-285750">
                        <a:buFont typeface="Arial" panose="020B0604020202020204" pitchFamily="34" charset="0"/>
                        <a:buChar char="•"/>
                      </a:pPr>
                      <a:r>
                        <a:rPr lang="nl-NL" sz="2000" b="0">
                          <a:solidFill>
                            <a:schemeClr val="tx1"/>
                          </a:solidFill>
                          <a:latin typeface="Kermit" panose="020F0503040000060003" pitchFamily="34" charset="0"/>
                        </a:rPr>
                        <a:t>Ruimte in lokaal</a:t>
                      </a:r>
                    </a:p>
                    <a:p>
                      <a:pPr marL="285750" indent="-285750">
                        <a:buFont typeface="Arial" panose="020B0604020202020204" pitchFamily="34" charset="0"/>
                        <a:buChar char="•"/>
                      </a:pPr>
                      <a:r>
                        <a:rPr lang="nl-NL" sz="2000" b="0">
                          <a:solidFill>
                            <a:schemeClr val="tx1"/>
                          </a:solidFill>
                          <a:latin typeface="Kermit" panose="020F0503040000060003" pitchFamily="34" charset="0"/>
                        </a:rPr>
                        <a:t>Schoolplein</a:t>
                      </a:r>
                    </a:p>
                    <a:p>
                      <a:pPr marL="285750" indent="-285750">
                        <a:buFont typeface="Arial" panose="020B0604020202020204" pitchFamily="34" charset="0"/>
                        <a:buChar char="•"/>
                      </a:pPr>
                      <a:r>
                        <a:rPr lang="nl-NL" sz="2000" b="0">
                          <a:solidFill>
                            <a:schemeClr val="tx1"/>
                          </a:solidFill>
                          <a:latin typeface="Kermit" panose="020F0503040000060003" pitchFamily="34" charset="0"/>
                        </a:rPr>
                        <a:t>Kleurpotloden en stiften</a:t>
                      </a:r>
                    </a:p>
                    <a:p>
                      <a:pPr marL="285750" indent="-285750">
                        <a:buFont typeface="Arial" panose="020B0604020202020204" pitchFamily="34" charset="0"/>
                        <a:buChar char="•"/>
                      </a:pPr>
                      <a:r>
                        <a:rPr lang="nl-NL" sz="2000" b="0">
                          <a:solidFill>
                            <a:schemeClr val="tx1"/>
                          </a:solidFill>
                          <a:latin typeface="Kermit" panose="020F0503040000060003" pitchFamily="34" charset="0"/>
                        </a:rPr>
                        <a:t>Papier</a:t>
                      </a:r>
                    </a:p>
                    <a:p>
                      <a:pPr marL="285750" indent="-285750">
                        <a:buFont typeface="Arial" panose="020B0604020202020204" pitchFamily="34" charset="0"/>
                        <a:buChar char="•"/>
                      </a:pPr>
                      <a:r>
                        <a:rPr lang="nl-NL" sz="2000" b="0">
                          <a:solidFill>
                            <a:schemeClr val="tx1"/>
                          </a:solidFill>
                          <a:latin typeface="Kermit" panose="020F0503040000060003" pitchFamily="34" charset="0"/>
                        </a:rPr>
                        <a:t>8+: Scratch account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sz="2000" b="1">
                          <a:solidFill>
                            <a:schemeClr val="tx1"/>
                          </a:solidFill>
                          <a:latin typeface="Kermit" panose="020F0503040000060003" pitchFamily="34" charset="0"/>
                        </a:rPr>
                        <a:t>Les 2</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800" b="0">
                          <a:solidFill>
                            <a:schemeClr val="tx1"/>
                          </a:solidFill>
                          <a:latin typeface="Kermit" panose="020F0503040000060003" pitchFamily="34" charset="0"/>
                        </a:rPr>
                        <a:t>Bijlagen horend bij de les</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800" b="0">
                          <a:solidFill>
                            <a:schemeClr val="tx1"/>
                          </a:solidFill>
                          <a:latin typeface="Kermit" panose="020F0503040000060003" pitchFamily="34" charset="0"/>
                        </a:rPr>
                        <a:t>Stopwatch of timer</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800" b="0">
                          <a:solidFill>
                            <a:schemeClr val="tx1"/>
                          </a:solidFill>
                          <a:latin typeface="Kermit" panose="020F0503040000060003" pitchFamily="34" charset="0"/>
                        </a:rPr>
                        <a:t>Wisbordje</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800" b="0">
                          <a:solidFill>
                            <a:schemeClr val="tx1"/>
                          </a:solidFill>
                          <a:latin typeface="Kermit" panose="020F0503040000060003" pitchFamily="34" charset="0"/>
                        </a:rPr>
                        <a:t>Attributen toneelspel</a:t>
                      </a:r>
                    </a:p>
                    <a:p>
                      <a:pPr marL="0" marR="0" indent="0" algn="l" defTabSz="914400" rtl="0" eaLnBrk="1" fontAlgn="auto" latinLnBrk="0" hangingPunct="1">
                        <a:lnSpc>
                          <a:spcPct val="100000"/>
                        </a:lnSpc>
                        <a:spcBef>
                          <a:spcPts val="0"/>
                        </a:spcBef>
                        <a:spcAft>
                          <a:spcPts val="0"/>
                        </a:spcAft>
                        <a:buClrTx/>
                        <a:buSzTx/>
                        <a:buFontTx/>
                        <a:buNone/>
                        <a:tabLst/>
                        <a:defRPr/>
                      </a:pPr>
                      <a:endParaRPr lang="nl-NL" sz="2000" b="1">
                        <a:solidFill>
                          <a:schemeClr val="tx1"/>
                        </a:solidFill>
                        <a:latin typeface="Kermit" panose="020F0503040000060003"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87541810"/>
                  </a:ext>
                </a:extLst>
              </a:tr>
              <a:tr h="2012386">
                <a:tc>
                  <a:txBody>
                    <a:bodyPr/>
                    <a:lstStyle/>
                    <a:p>
                      <a:r>
                        <a:rPr lang="nl-NL" sz="2000" b="1">
                          <a:solidFill>
                            <a:schemeClr val="tx1"/>
                          </a:solidFill>
                          <a:latin typeface="Kermit" panose="020F0503040000060003" pitchFamily="34" charset="0"/>
                        </a:rPr>
                        <a:t>Les 3</a:t>
                      </a:r>
                    </a:p>
                    <a:p>
                      <a:pPr marL="285750" indent="-285750">
                        <a:buFont typeface="Arial" panose="020B0604020202020204" pitchFamily="34" charset="0"/>
                        <a:buChar char="•"/>
                      </a:pPr>
                      <a:r>
                        <a:rPr lang="nl-NL" sz="2000" b="0">
                          <a:solidFill>
                            <a:schemeClr val="tx1"/>
                          </a:solidFill>
                          <a:latin typeface="Kermit" panose="020F0503040000060003" pitchFamily="34" charset="0"/>
                        </a:rPr>
                        <a:t>Bijlagen horend bij de les </a:t>
                      </a:r>
                    </a:p>
                    <a:p>
                      <a:endParaRPr lang="nl-NL" sz="2000">
                        <a:solidFill>
                          <a:schemeClr val="tx1"/>
                        </a:solidFill>
                        <a:latin typeface="Kermit" panose="020F0503040000060003"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2000" b="1">
                          <a:solidFill>
                            <a:schemeClr val="tx1"/>
                          </a:solidFill>
                          <a:latin typeface="Kermit" panose="020F0503040000060003" pitchFamily="34" charset="0"/>
                        </a:rPr>
                        <a:t>Les 4</a:t>
                      </a:r>
                    </a:p>
                    <a:p>
                      <a:pPr marL="285750" indent="-285750">
                        <a:buFont typeface="Arial" panose="020B0604020202020204" pitchFamily="34" charset="0"/>
                        <a:buChar char="•"/>
                      </a:pPr>
                      <a:r>
                        <a:rPr lang="nl-NL" sz="2000" b="0">
                          <a:solidFill>
                            <a:schemeClr val="tx1"/>
                          </a:solidFill>
                          <a:latin typeface="Kermit" panose="020F0503040000060003" pitchFamily="34" charset="0"/>
                        </a:rPr>
                        <a:t>Bijlagen horend bij de les </a:t>
                      </a:r>
                    </a:p>
                    <a:p>
                      <a:endParaRPr lang="nl-NL" sz="2000">
                        <a:solidFill>
                          <a:schemeClr val="tx1"/>
                        </a:solidFill>
                        <a:latin typeface="Kermit" panose="020F0503040000060003"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85659012"/>
                  </a:ext>
                </a:extLst>
              </a:tr>
            </a:tbl>
          </a:graphicData>
        </a:graphic>
      </p:graphicFrame>
      <p:pic>
        <p:nvPicPr>
          <p:cNvPr id="5" name="Afbeelding 4">
            <a:extLst>
              <a:ext uri="{FF2B5EF4-FFF2-40B4-BE49-F238E27FC236}">
                <a16:creationId xmlns:a16="http://schemas.microsoft.com/office/drawing/2014/main" id="{6A9BAF8E-B00E-A311-52B0-F4EB8DB91D8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80679" y="1485374"/>
            <a:ext cx="302523" cy="302523"/>
          </a:xfrm>
          <a:prstGeom prst="rect">
            <a:avLst/>
          </a:prstGeom>
          <a:noFill/>
        </p:spPr>
      </p:pic>
      <p:pic>
        <p:nvPicPr>
          <p:cNvPr id="6" name="Afbeelding 5">
            <a:extLst>
              <a:ext uri="{FF2B5EF4-FFF2-40B4-BE49-F238E27FC236}">
                <a16:creationId xmlns:a16="http://schemas.microsoft.com/office/drawing/2014/main" id="{59A8CB34-A0D4-B910-162F-1CD87E590D7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80679" y="4024387"/>
            <a:ext cx="302523" cy="302523"/>
          </a:xfrm>
          <a:prstGeom prst="rect">
            <a:avLst/>
          </a:prstGeom>
          <a:noFill/>
        </p:spPr>
      </p:pic>
      <p:pic>
        <p:nvPicPr>
          <p:cNvPr id="7" name="Afbeelding 6">
            <a:extLst>
              <a:ext uri="{FF2B5EF4-FFF2-40B4-BE49-F238E27FC236}">
                <a16:creationId xmlns:a16="http://schemas.microsoft.com/office/drawing/2014/main" id="{E3232BA5-7781-8656-D9CF-71C31CA9D04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27277" y="4024386"/>
            <a:ext cx="302523" cy="302523"/>
          </a:xfrm>
          <a:prstGeom prst="rect">
            <a:avLst/>
          </a:prstGeom>
          <a:noFill/>
        </p:spPr>
      </p:pic>
      <p:pic>
        <p:nvPicPr>
          <p:cNvPr id="9" name="Afbeelding 8">
            <a:extLst>
              <a:ext uri="{FF2B5EF4-FFF2-40B4-BE49-F238E27FC236}">
                <a16:creationId xmlns:a16="http://schemas.microsoft.com/office/drawing/2014/main" id="{FC2F3802-CC18-4881-2509-FA1EC95681E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376015" y="1470662"/>
            <a:ext cx="302523" cy="302523"/>
          </a:xfrm>
          <a:prstGeom prst="rect">
            <a:avLst/>
          </a:prstGeom>
          <a:noFill/>
        </p:spPr>
      </p:pic>
    </p:spTree>
    <p:extLst>
      <p:ext uri="{BB962C8B-B14F-4D97-AF65-F5344CB8AC3E}">
        <p14:creationId xmlns:p14="http://schemas.microsoft.com/office/powerpoint/2010/main" val="10942033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56A437-FCFE-C2DE-9349-7678AAB18B75}"/>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533289D2-154D-AB4B-6860-0B2CCB474416}"/>
              </a:ext>
            </a:extLst>
          </p:cNvPr>
          <p:cNvPicPr>
            <a:picLocks noChangeAspect="1"/>
          </p:cNvPicPr>
          <p:nvPr/>
        </p:nvPicPr>
        <p:blipFill>
          <a:blip r:embed="rId3"/>
          <a:stretch>
            <a:fillRect/>
          </a:stretch>
        </p:blipFill>
        <p:spPr>
          <a:xfrm>
            <a:off x="1" y="0"/>
            <a:ext cx="12191999" cy="6858000"/>
          </a:xfrm>
          <a:prstGeom prst="rect">
            <a:avLst/>
          </a:prstGeom>
        </p:spPr>
      </p:pic>
      <p:sp>
        <p:nvSpPr>
          <p:cNvPr id="74753" name="Rectangle 3">
            <a:extLst>
              <a:ext uri="{FF2B5EF4-FFF2-40B4-BE49-F238E27FC236}">
                <a16:creationId xmlns:a16="http://schemas.microsoft.com/office/drawing/2014/main" id="{81CD2E55-8123-6E5A-E6E1-43B94130C798}"/>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C3E60F13-2CC3-4B76-6085-E71BB0672E13}"/>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0DB31C0F-FF30-4908-8E1C-09E6F2B76009}"/>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A3ADAA3D-6262-E0BB-4046-C5E8E6071B78}"/>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pic>
        <p:nvPicPr>
          <p:cNvPr id="5" name="Afbeelding 4" descr="Afbeelding met Lettertype, Graphics, rood, tekst&#10;&#10;Automatisch gegenereerde beschrijving">
            <a:extLst>
              <a:ext uri="{FF2B5EF4-FFF2-40B4-BE49-F238E27FC236}">
                <a16:creationId xmlns:a16="http://schemas.microsoft.com/office/drawing/2014/main" id="{0C58EF7F-24D6-103B-DF07-C9CF8B9AD5A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Rectangle 2">
            <a:extLst>
              <a:ext uri="{FF2B5EF4-FFF2-40B4-BE49-F238E27FC236}">
                <a16:creationId xmlns:a16="http://schemas.microsoft.com/office/drawing/2014/main" id="{434E5B50-8AAE-629E-ED55-02306321731B}"/>
              </a:ext>
            </a:extLst>
          </p:cNvPr>
          <p:cNvSpPr>
            <a:spLocks noChangeArrowheads="1"/>
          </p:cNvSpPr>
          <p:nvPr/>
        </p:nvSpPr>
        <p:spPr bwMode="auto">
          <a:xfrm>
            <a:off x="0" y="5484331"/>
            <a:ext cx="12192000" cy="461665"/>
          </a:xfrm>
          <a:prstGeom prst="rect">
            <a:avLst/>
          </a:prstGeom>
          <a:solidFill>
            <a:schemeClr val="bg1">
              <a:alpha val="72000"/>
            </a:schemeClr>
          </a:solidFill>
          <a:ln>
            <a:noFill/>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l-NL" altLang="nl-NL" sz="2400" b="1" i="0" u="none" strike="noStrike" cap="none" normalizeH="0" baseline="0">
                <a:ln>
                  <a:noFill/>
                </a:ln>
                <a:solidFill>
                  <a:srgbClr val="E16C7F"/>
                </a:solidFill>
                <a:effectLst/>
                <a:latin typeface="Kermit" panose="020F0503040000060003" pitchFamily="34" charset="0"/>
              </a:rPr>
              <a:t>Les 2: De Bloedsomloop</a:t>
            </a:r>
          </a:p>
        </p:txBody>
      </p:sp>
    </p:spTree>
    <p:extLst>
      <p:ext uri="{BB962C8B-B14F-4D97-AF65-F5344CB8AC3E}">
        <p14:creationId xmlns:p14="http://schemas.microsoft.com/office/powerpoint/2010/main" val="18745662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3110B-C92D-668B-9853-B211B9DFF414}"/>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8612C257-9CCD-8151-5C3B-E75D842A057D}"/>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4A04DA4E-19A9-A9E0-64D8-321F5957118E}"/>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9065C1A4-9B27-2861-D947-067866AC4206}"/>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2" name="Tekstvak 1">
            <a:extLst>
              <a:ext uri="{FF2B5EF4-FFF2-40B4-BE49-F238E27FC236}">
                <a16:creationId xmlns:a16="http://schemas.microsoft.com/office/drawing/2014/main" id="{58391DD3-4EC2-EDDE-F843-4EC576CD3539}"/>
              </a:ext>
            </a:extLst>
          </p:cNvPr>
          <p:cNvSpPr txBox="1"/>
          <p:nvPr/>
        </p:nvSpPr>
        <p:spPr>
          <a:xfrm>
            <a:off x="2251819" y="2165110"/>
            <a:ext cx="6926896" cy="1446550"/>
          </a:xfrm>
          <a:prstGeom prst="rect">
            <a:avLst/>
          </a:prstGeom>
          <a:noFill/>
        </p:spPr>
        <p:txBody>
          <a:bodyPr wrap="none" lIns="91440" tIns="45720" rIns="91440" bIns="45720" rtlCol="0" anchor="t">
            <a:spAutoFit/>
          </a:bodyPr>
          <a:lstStyle/>
          <a:p>
            <a:r>
              <a:rPr lang="nl-NL" sz="8800">
                <a:solidFill>
                  <a:srgbClr val="E16C7F"/>
                </a:solidFill>
                <a:latin typeface="Kermit" panose="020F0503040000060003" pitchFamily="34" charset="0"/>
              </a:rPr>
              <a:t>Groepen 3-4</a:t>
            </a:r>
            <a:r>
              <a:rPr lang="nl-NL" sz="3600">
                <a:solidFill>
                  <a:srgbClr val="E16C7F"/>
                </a:solidFill>
                <a:latin typeface="Kermit" panose="020F0503040000060003" pitchFamily="34" charset="0"/>
              </a:rPr>
              <a:t> </a:t>
            </a:r>
          </a:p>
        </p:txBody>
      </p:sp>
      <p:sp>
        <p:nvSpPr>
          <p:cNvPr id="9" name="Tekstvak 8">
            <a:extLst>
              <a:ext uri="{FF2B5EF4-FFF2-40B4-BE49-F238E27FC236}">
                <a16:creationId xmlns:a16="http://schemas.microsoft.com/office/drawing/2014/main" id="{7C787C90-4DCB-F737-91A8-91AA89AC3A46}"/>
              </a:ext>
            </a:extLst>
          </p:cNvPr>
          <p:cNvSpPr txBox="1"/>
          <p:nvPr/>
        </p:nvSpPr>
        <p:spPr>
          <a:xfrm>
            <a:off x="403123" y="1258530"/>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sp>
        <p:nvSpPr>
          <p:cNvPr id="4" name="Rectangle 3">
            <a:extLst>
              <a:ext uri="{FF2B5EF4-FFF2-40B4-BE49-F238E27FC236}">
                <a16:creationId xmlns:a16="http://schemas.microsoft.com/office/drawing/2014/main" id="{6CDC4E88-4604-8E35-F8FF-475234C55ED8}"/>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9B361CFE-42BC-A6E6-D439-BE64551724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14603818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a:extLst>
              <a:ext uri="{FF2B5EF4-FFF2-40B4-BE49-F238E27FC236}">
                <a16:creationId xmlns:a16="http://schemas.microsoft.com/office/drawing/2014/main" id="{ACE75963-DE74-41E6-8F92-35AEC41449AB}"/>
              </a:ext>
            </a:extLst>
          </p:cNvPr>
          <p:cNvSpPr txBox="1"/>
          <p:nvPr/>
        </p:nvSpPr>
        <p:spPr>
          <a:xfrm>
            <a:off x="120947" y="256478"/>
            <a:ext cx="11934756" cy="1200329"/>
          </a:xfrm>
          <a:prstGeom prst="rect">
            <a:avLst/>
          </a:prstGeom>
          <a:noFill/>
        </p:spPr>
        <p:txBody>
          <a:bodyPr wrap="square" rtlCol="0">
            <a:spAutoFit/>
          </a:bodyPr>
          <a:lstStyle/>
          <a:p>
            <a:pPr algn="ctr"/>
            <a:r>
              <a:rPr lang="nl-NL" sz="3600">
                <a:solidFill>
                  <a:srgbClr val="E16C7F"/>
                </a:solidFill>
                <a:latin typeface="Kermit" panose="020F0503040000060003" pitchFamily="34" charset="0"/>
                <a:ea typeface="American Typewriter" charset="0"/>
                <a:cs typeface="American Typewriter" charset="0"/>
              </a:rPr>
              <a:t>Doelen</a:t>
            </a:r>
          </a:p>
          <a:p>
            <a:pPr algn="ctr"/>
            <a:endParaRPr lang="nl-NL" sz="3600">
              <a:solidFill>
                <a:srgbClr val="E16C7F"/>
              </a:solidFill>
              <a:latin typeface="Kermit" panose="020F0503040000060003" pitchFamily="34" charset="0"/>
              <a:ea typeface="American Typewriter" charset="0"/>
              <a:cs typeface="American Typewriter" charset="0"/>
            </a:endParaRPr>
          </a:p>
        </p:txBody>
      </p:sp>
      <p:graphicFrame>
        <p:nvGraphicFramePr>
          <p:cNvPr id="4" name="Tabel 7">
            <a:extLst>
              <a:ext uri="{FF2B5EF4-FFF2-40B4-BE49-F238E27FC236}">
                <a16:creationId xmlns:a16="http://schemas.microsoft.com/office/drawing/2014/main" id="{D8803D90-7CD8-4E33-82F9-B04229AF7E0C}"/>
              </a:ext>
            </a:extLst>
          </p:cNvPr>
          <p:cNvGraphicFramePr>
            <a:graphicFrameLocks noGrp="1"/>
          </p:cNvGraphicFramePr>
          <p:nvPr>
            <p:extLst>
              <p:ext uri="{D42A27DB-BD31-4B8C-83A1-F6EECF244321}">
                <p14:modId xmlns:p14="http://schemas.microsoft.com/office/powerpoint/2010/main" val="4238104505"/>
              </p:ext>
            </p:extLst>
          </p:nvPr>
        </p:nvGraphicFramePr>
        <p:xfrm>
          <a:off x="250372" y="840801"/>
          <a:ext cx="11805332" cy="4983947"/>
        </p:xfrm>
        <a:graphic>
          <a:graphicData uri="http://schemas.openxmlformats.org/drawingml/2006/table">
            <a:tbl>
              <a:tblPr firstRow="1" bandRow="1">
                <a:tableStyleId>{5940675A-B579-460E-94D1-54222C63F5DA}</a:tableStyleId>
              </a:tblPr>
              <a:tblGrid>
                <a:gridCol w="4987244">
                  <a:extLst>
                    <a:ext uri="{9D8B030D-6E8A-4147-A177-3AD203B41FA5}">
                      <a16:colId xmlns:a16="http://schemas.microsoft.com/office/drawing/2014/main" val="2925078866"/>
                    </a:ext>
                  </a:extLst>
                </a:gridCol>
                <a:gridCol w="6818088">
                  <a:extLst>
                    <a:ext uri="{9D8B030D-6E8A-4147-A177-3AD203B41FA5}">
                      <a16:colId xmlns:a16="http://schemas.microsoft.com/office/drawing/2014/main" val="848919208"/>
                    </a:ext>
                  </a:extLst>
                </a:gridCol>
              </a:tblGrid>
              <a:tr h="1532285">
                <a:tc>
                  <a:txBody>
                    <a:bodyPr/>
                    <a:lstStyle/>
                    <a:p>
                      <a:pPr>
                        <a:defRPr/>
                      </a:pPr>
                      <a:r>
                        <a:rPr lang="nl-NL" sz="1400" b="1" dirty="0">
                          <a:solidFill>
                            <a:srgbClr val="E16C7F"/>
                          </a:solidFill>
                          <a:latin typeface="Kermit"/>
                        </a:rPr>
                        <a:t>Kennis:	</a:t>
                      </a:r>
                    </a:p>
                    <a:p>
                      <a:pPr>
                        <a:defRPr/>
                      </a:pPr>
                      <a:r>
                        <a:rPr lang="nl-NL" sz="1400" b="1" dirty="0">
                          <a:solidFill>
                            <a:schemeClr val="tx1">
                              <a:lumMod val="65000"/>
                              <a:lumOff val="35000"/>
                            </a:schemeClr>
                          </a:solidFill>
                          <a:latin typeface="Kermit"/>
                        </a:rPr>
                        <a:t>"Ik heb een brede algemene ontwikkeling</a:t>
                      </a:r>
                      <a:r>
                        <a:rPr lang="ja-JP" altLang="nl-NL" sz="1400" b="1">
                          <a:solidFill>
                            <a:schemeClr val="tx1">
                              <a:lumMod val="65000"/>
                              <a:lumOff val="35000"/>
                            </a:schemeClr>
                          </a:solidFill>
                          <a:latin typeface="Kermit"/>
                        </a:rPr>
                        <a:t>”</a:t>
                      </a:r>
                      <a:endParaRPr lang="nl-NL" sz="1400" b="1">
                        <a:solidFill>
                          <a:schemeClr val="tx1">
                            <a:lumMod val="65000"/>
                            <a:lumOff val="35000"/>
                          </a:schemeClr>
                        </a:solidFill>
                        <a:latin typeface="Kermit"/>
                      </a:endParaRPr>
                    </a:p>
                    <a:p>
                      <a:pPr>
                        <a:defRPr/>
                      </a:pPr>
                      <a:r>
                        <a:rPr lang="nl-NL" sz="1400" dirty="0">
                          <a:solidFill>
                            <a:schemeClr val="tx1">
                              <a:lumMod val="65000"/>
                              <a:lumOff val="35000"/>
                            </a:schemeClr>
                          </a:solidFill>
                          <a:latin typeface="Kermit"/>
                        </a:rPr>
                        <a:t>kennis maken met de wereld om je heen</a:t>
                      </a:r>
                    </a:p>
                  </a:txBody>
                  <a:tcPr/>
                </a:tc>
                <a:tc>
                  <a:txBody>
                    <a:bodyPr/>
                    <a:lstStyle/>
                    <a:p>
                      <a:pPr marL="285750" marR="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nl-NL" sz="1400" b="0" i="0" kern="1200" dirty="0">
                          <a:solidFill>
                            <a:schemeClr val="tx1"/>
                          </a:solidFill>
                          <a:effectLst/>
                          <a:latin typeface="Kermit"/>
                          <a:ea typeface="+mn-ea"/>
                          <a:cs typeface="+mn-cs"/>
                        </a:rPr>
                        <a:t>Ik kan uitleggen wat de bloedsomloop is.</a:t>
                      </a:r>
                    </a:p>
                    <a:p>
                      <a:pPr marL="285750" marR="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nl-NL" sz="1400" b="0" i="0" kern="1200" dirty="0">
                          <a:solidFill>
                            <a:schemeClr val="tx1"/>
                          </a:solidFill>
                          <a:effectLst/>
                          <a:latin typeface="Kermit"/>
                          <a:ea typeface="+mn-ea"/>
                          <a:cs typeface="+mn-cs"/>
                        </a:rPr>
                        <a:t>Ik kan het verschil uitleggen tussen de grote en de kleine bloedsomloop.</a:t>
                      </a:r>
                    </a:p>
                    <a:p>
                      <a:pPr marL="285750" marR="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nl-NL" sz="1400" b="0" i="0" kern="1200" dirty="0">
                          <a:solidFill>
                            <a:schemeClr val="tx1"/>
                          </a:solidFill>
                          <a:effectLst/>
                          <a:latin typeface="Kermit"/>
                          <a:ea typeface="+mn-ea"/>
                          <a:cs typeface="+mn-cs"/>
                        </a:rPr>
                        <a:t>Ik kan benoemen welke taken het hart, de longen, het bloed en de organen/spieren hebben.</a:t>
                      </a:r>
                    </a:p>
                  </a:txBody>
                  <a:tcPr/>
                </a:tc>
                <a:extLst>
                  <a:ext uri="{0D108BD9-81ED-4DB2-BD59-A6C34878D82A}">
                    <a16:rowId xmlns:a16="http://schemas.microsoft.com/office/drawing/2014/main" val="2464076590"/>
                  </a:ext>
                </a:extLst>
              </a:tr>
              <a:tr h="1240037">
                <a:tc>
                  <a:txBody>
                    <a:bodyPr/>
                    <a:lstStyle/>
                    <a:p>
                      <a:pPr>
                        <a:defRPr/>
                      </a:pPr>
                      <a:r>
                        <a:rPr lang="nl-NL" sz="1400" b="1" dirty="0">
                          <a:solidFill>
                            <a:srgbClr val="E16C7F"/>
                          </a:solidFill>
                          <a:latin typeface="Kermit"/>
                        </a:rPr>
                        <a:t>Inzicht: (Denkbubbels)</a:t>
                      </a:r>
                    </a:p>
                    <a:p>
                      <a:pPr>
                        <a:defRPr/>
                      </a:pPr>
                      <a:r>
                        <a:rPr lang="nl-NL" sz="1400" b="1" dirty="0">
                          <a:solidFill>
                            <a:schemeClr val="tx1">
                              <a:lumMod val="65000"/>
                              <a:lumOff val="35000"/>
                            </a:schemeClr>
                          </a:solidFill>
                          <a:latin typeface="Kermit"/>
                        </a:rPr>
                        <a:t>"Ik weet wie ik ben en wat ik wil</a:t>
                      </a:r>
                      <a:r>
                        <a:rPr lang="ja-JP" altLang="nl-NL" sz="1400" b="1">
                          <a:solidFill>
                            <a:schemeClr val="tx1">
                              <a:lumMod val="65000"/>
                              <a:lumOff val="35000"/>
                            </a:schemeClr>
                          </a:solidFill>
                          <a:latin typeface="Kermit"/>
                        </a:rPr>
                        <a:t>”</a:t>
                      </a:r>
                      <a:endParaRPr lang="nl-NL" sz="1400" b="1">
                        <a:solidFill>
                          <a:schemeClr val="tx1">
                            <a:lumMod val="65000"/>
                            <a:lumOff val="35000"/>
                          </a:schemeClr>
                        </a:solidFill>
                        <a:latin typeface="Kermit"/>
                      </a:endParaRPr>
                    </a:p>
                    <a:p>
                      <a:pPr>
                        <a:defRPr/>
                      </a:pPr>
                      <a:r>
                        <a:rPr lang="nl-NL" sz="1400" dirty="0">
                          <a:solidFill>
                            <a:schemeClr val="tx1">
                              <a:lumMod val="65000"/>
                              <a:lumOff val="35000"/>
                            </a:schemeClr>
                          </a:solidFill>
                          <a:latin typeface="Kermit"/>
                        </a:rPr>
                        <a:t>reflectie op jezelf en de wereld</a:t>
                      </a:r>
                    </a:p>
                  </a:txBody>
                  <a:tcPr/>
                </a:tc>
                <a:tc>
                  <a:txBody>
                    <a:bodyPr/>
                    <a:lstStyle/>
                    <a:p>
                      <a:pPr marL="285750" marR="0" indent="-285750" algn="l" rtl="0" eaLnBrk="1" fontAlgn="base" latinLnBrk="0" hangingPunct="1">
                        <a:lnSpc>
                          <a:spcPct val="100000"/>
                        </a:lnSpc>
                        <a:spcBef>
                          <a:spcPts val="0"/>
                        </a:spcBef>
                        <a:spcAft>
                          <a:spcPts val="0"/>
                        </a:spcAft>
                        <a:buClrTx/>
                        <a:buSzTx/>
                        <a:buFont typeface="Arial"/>
                        <a:buChar char="•"/>
                      </a:pPr>
                      <a:r>
                        <a:rPr lang="nl-NL" sz="1400" b="0" i="0" u="none" strike="noStrike" kern="1200" baseline="0" noProof="0" dirty="0">
                          <a:solidFill>
                            <a:srgbClr val="000000"/>
                          </a:solidFill>
                          <a:effectLst/>
                          <a:latin typeface="Kermit"/>
                        </a:rPr>
                        <a:t>Ik kan bedenken wat er gebeurt als een onderdeel van de bloedsomloop niet goed werkt (Kritisch denken).</a:t>
                      </a:r>
                      <a:endParaRPr lang="nl-NL" sz="1400" b="0" i="0" kern="1200" dirty="0">
                        <a:solidFill>
                          <a:schemeClr val="tx1"/>
                        </a:solidFill>
                        <a:effectLst/>
                        <a:latin typeface="Kermit"/>
                        <a:ea typeface="+mn-ea"/>
                        <a:cs typeface="+mn-cs"/>
                      </a:endParaRPr>
                    </a:p>
                    <a:p>
                      <a:pPr marL="285750" lvl="0" indent="-285750" algn="l">
                        <a:lnSpc>
                          <a:spcPct val="100000"/>
                        </a:lnSpc>
                        <a:spcBef>
                          <a:spcPts val="0"/>
                        </a:spcBef>
                        <a:spcAft>
                          <a:spcPts val="0"/>
                        </a:spcAft>
                        <a:buClrTx/>
                        <a:buSzTx/>
                        <a:buFont typeface="Arial" panose="020B0604020202020204" pitchFamily="34" charset="0"/>
                        <a:buChar char="•"/>
                      </a:pPr>
                      <a:r>
                        <a:rPr lang="nl-NL" sz="1400" b="0" i="0" u="none" strike="noStrike" kern="1200" baseline="0" noProof="0" dirty="0">
                          <a:solidFill>
                            <a:srgbClr val="000000"/>
                          </a:solidFill>
                          <a:effectLst/>
                          <a:latin typeface="Kermit"/>
                        </a:rPr>
                        <a:t>Ik kan me voorstellen hoe het is om een bloedcel te zijn en wat die allemaal meemaakt (Perspectief nemen).</a:t>
                      </a:r>
                      <a:endParaRPr lang="nl-NL" dirty="0"/>
                    </a:p>
                    <a:p>
                      <a:pPr marL="285750" lvl="0" indent="-285750" algn="l">
                        <a:lnSpc>
                          <a:spcPct val="100000"/>
                        </a:lnSpc>
                        <a:spcBef>
                          <a:spcPts val="0"/>
                        </a:spcBef>
                        <a:spcAft>
                          <a:spcPts val="0"/>
                        </a:spcAft>
                        <a:buClrTx/>
                        <a:buSzTx/>
                        <a:buFont typeface="Arial" panose="020B0604020202020204" pitchFamily="34" charset="0"/>
                        <a:buChar char="•"/>
                      </a:pPr>
                      <a:r>
                        <a:rPr lang="nl-NL" sz="1400" b="0" i="0" u="none" strike="noStrike" kern="1200" noProof="0" dirty="0">
                          <a:solidFill>
                            <a:schemeClr val="tx1"/>
                          </a:solidFill>
                          <a:effectLst/>
                          <a:latin typeface="Kermit"/>
                        </a:rPr>
                        <a:t>Ik kan uitleggen waarom het belangrijk is dat het hart, het bloed, de longen en de organen goed samenwerken (Verbanden leggen).</a:t>
                      </a:r>
                      <a:endParaRPr lang="nl-NL" dirty="0"/>
                    </a:p>
                  </a:txBody>
                  <a:tcPr/>
                </a:tc>
                <a:extLst>
                  <a:ext uri="{0D108BD9-81ED-4DB2-BD59-A6C34878D82A}">
                    <a16:rowId xmlns:a16="http://schemas.microsoft.com/office/drawing/2014/main" val="1539926036"/>
                  </a:ext>
                </a:extLst>
              </a:tr>
              <a:tr h="2080062">
                <a:tc>
                  <a:txBody>
                    <a:bodyPr/>
                    <a:lstStyle/>
                    <a:p>
                      <a:pPr>
                        <a:defRPr/>
                      </a:pPr>
                      <a:r>
                        <a:rPr lang="nl-NL" sz="1400" b="1" dirty="0">
                          <a:solidFill>
                            <a:srgbClr val="E16C7F"/>
                          </a:solidFill>
                          <a:latin typeface="Kermit"/>
                        </a:rPr>
                        <a:t>Vaardigheden:</a:t>
                      </a:r>
                    </a:p>
                    <a:p>
                      <a:pPr>
                        <a:defRPr/>
                      </a:pPr>
                      <a:r>
                        <a:rPr lang="nl-NL" sz="1400" b="1" dirty="0">
                          <a:solidFill>
                            <a:schemeClr val="tx1">
                              <a:lumMod val="65000"/>
                              <a:lumOff val="35000"/>
                            </a:schemeClr>
                          </a:solidFill>
                          <a:latin typeface="Kermit"/>
                        </a:rPr>
                        <a:t>"Ik kan mijn kennis en inzicht toepassen in mijn leren, mijn leven en de omgang met de mensen om mij heen.</a:t>
                      </a:r>
                      <a:r>
                        <a:rPr lang="ja-JP" altLang="nl-NL" sz="1400" b="1">
                          <a:solidFill>
                            <a:schemeClr val="tx1">
                              <a:lumMod val="65000"/>
                              <a:lumOff val="35000"/>
                            </a:schemeClr>
                          </a:solidFill>
                          <a:latin typeface="Kermit"/>
                        </a:rPr>
                        <a:t>”</a:t>
                      </a:r>
                      <a:endParaRPr lang="nl-NL" sz="1400" b="1">
                        <a:solidFill>
                          <a:schemeClr val="tx1">
                            <a:lumMod val="65000"/>
                            <a:lumOff val="35000"/>
                          </a:schemeClr>
                        </a:solidFill>
                        <a:latin typeface="Kermit"/>
                      </a:endParaRPr>
                    </a:p>
                    <a:p>
                      <a:pPr>
                        <a:defRPr/>
                      </a:pPr>
                      <a:r>
                        <a:rPr lang="nl-NL" sz="1400" dirty="0">
                          <a:solidFill>
                            <a:schemeClr val="tx1">
                              <a:lumMod val="65000"/>
                              <a:lumOff val="35000"/>
                            </a:schemeClr>
                          </a:solidFill>
                          <a:latin typeface="Kermit"/>
                        </a:rPr>
                        <a:t>Werkvormen, toepassingen en de transfer van het geleerde naar nieuwe situaties.</a:t>
                      </a:r>
                    </a:p>
                  </a:txBody>
                  <a:tcPr/>
                </a:tc>
                <a:tc>
                  <a:txBody>
                    <a:bodyPr/>
                    <a:lstStyle/>
                    <a:p>
                      <a:pPr marL="285750" marR="0" lvl="0" indent="-285750" algn="l" rtl="0" eaLnBrk="1" fontAlgn="auto" latinLnBrk="0" hangingPunct="1">
                        <a:lnSpc>
                          <a:spcPct val="100000"/>
                        </a:lnSpc>
                        <a:buClrTx/>
                        <a:buSzTx/>
                        <a:buFont typeface="Arial" panose="020B0604020202020204" pitchFamily="34" charset="0"/>
                        <a:buChar char="•"/>
                      </a:pPr>
                      <a:r>
                        <a:rPr lang="nl-NL" sz="1400" dirty="0">
                          <a:solidFill>
                            <a:schemeClr val="tx1"/>
                          </a:solidFill>
                          <a:latin typeface="Kermit"/>
                        </a:rPr>
                        <a:t>Ik kan samenwerken aan een toneelstukje over de bloedsomloop en de route van het bloed in de bloedsomloop laten zien met woorden, beweging of beelden.</a:t>
                      </a:r>
                    </a:p>
                    <a:p>
                      <a:pPr marL="285750" lvl="0" indent="-285750" algn="l">
                        <a:lnSpc>
                          <a:spcPct val="100000"/>
                        </a:lnSpc>
                        <a:spcBef>
                          <a:spcPts val="0"/>
                        </a:spcBef>
                        <a:spcAft>
                          <a:spcPts val="0"/>
                        </a:spcAft>
                        <a:buClrTx/>
                        <a:buSzTx/>
                        <a:buFont typeface="Arial" panose="020B0604020202020204" pitchFamily="34" charset="0"/>
                        <a:buChar char="•"/>
                      </a:pPr>
                      <a:r>
                        <a:rPr lang="nl-NL" sz="1400" b="0" i="0" u="none" strike="noStrike" baseline="0" noProof="0" dirty="0">
                          <a:solidFill>
                            <a:srgbClr val="000000"/>
                          </a:solidFill>
                          <a:latin typeface="Kermit"/>
                        </a:rPr>
                        <a:t>Ik kan mijn kennis over de bloedsomloop creatief presenteren aan anderen.</a:t>
                      </a:r>
                    </a:p>
                    <a:p>
                      <a:pPr marL="285750" marR="0" lvl="0" indent="-285750" algn="l" defTabSz="914400">
                        <a:lnSpc>
                          <a:spcPct val="100000"/>
                        </a:lnSpc>
                        <a:spcBef>
                          <a:spcPts val="0"/>
                        </a:spcBef>
                        <a:spcAft>
                          <a:spcPts val="0"/>
                        </a:spcAft>
                        <a:buClrTx/>
                        <a:buSzTx/>
                        <a:buFont typeface="Arial" panose="020B0604020202020204" pitchFamily="34" charset="0"/>
                        <a:buChar char="•"/>
                        <a:tabLst/>
                        <a:defRPr/>
                      </a:pPr>
                      <a:endParaRPr lang="nl-NL" sz="1400">
                        <a:solidFill>
                          <a:schemeClr val="tx1"/>
                        </a:solidFill>
                        <a:latin typeface="Kermit"/>
                      </a:endParaRPr>
                    </a:p>
                  </a:txBody>
                  <a:tcPr/>
                </a:tc>
                <a:extLst>
                  <a:ext uri="{0D108BD9-81ED-4DB2-BD59-A6C34878D82A}">
                    <a16:rowId xmlns:a16="http://schemas.microsoft.com/office/drawing/2014/main" val="3799098409"/>
                  </a:ext>
                </a:extLst>
              </a:tr>
            </a:tbl>
          </a:graphicData>
        </a:graphic>
      </p:graphicFrame>
      <p:pic>
        <p:nvPicPr>
          <p:cNvPr id="2" name="Afbeelding 1" descr="Afbeelding met Lettertype, Graphics, rood, tekst&#10;&#10;Automatisch gegenereerde beschrijving">
            <a:extLst>
              <a:ext uri="{FF2B5EF4-FFF2-40B4-BE49-F238E27FC236}">
                <a16:creationId xmlns:a16="http://schemas.microsoft.com/office/drawing/2014/main" id="{8D5673DC-D81D-27EE-254A-3DB64CD653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6768311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85626E-C1FC-5BF5-CD16-BC3F16CBBA2F}"/>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348E3308-74BA-8C3C-C41A-A87647156A2B}"/>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1FFFCCC5-5665-B953-B469-08EB055AC08E}"/>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D15E07AE-0A93-9BEA-0C92-299A599E27B4}"/>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2" name="Tekstvak 1">
            <a:extLst>
              <a:ext uri="{FF2B5EF4-FFF2-40B4-BE49-F238E27FC236}">
                <a16:creationId xmlns:a16="http://schemas.microsoft.com/office/drawing/2014/main" id="{C1C4E1F1-5F1B-EA9F-D668-4E118E40A517}"/>
              </a:ext>
            </a:extLst>
          </p:cNvPr>
          <p:cNvSpPr txBox="1"/>
          <p:nvPr/>
        </p:nvSpPr>
        <p:spPr>
          <a:xfrm>
            <a:off x="29936" y="627503"/>
            <a:ext cx="12162063" cy="646331"/>
          </a:xfrm>
          <a:prstGeom prst="rect">
            <a:avLst/>
          </a:prstGeom>
          <a:noFill/>
        </p:spPr>
        <p:txBody>
          <a:bodyPr wrap="square" rtlCol="0">
            <a:spAutoFit/>
          </a:bodyPr>
          <a:lstStyle/>
          <a:p>
            <a:pPr algn="ctr"/>
            <a:r>
              <a:rPr lang="nl-NL" sz="3600">
                <a:solidFill>
                  <a:srgbClr val="E16C7F"/>
                </a:solidFill>
                <a:latin typeface="Kermit" panose="020F0503040000060003" pitchFamily="34" charset="0"/>
              </a:rPr>
              <a:t>Programma van vanmiddag</a:t>
            </a:r>
          </a:p>
        </p:txBody>
      </p:sp>
      <p:sp>
        <p:nvSpPr>
          <p:cNvPr id="9" name="Tekstvak 8">
            <a:extLst>
              <a:ext uri="{FF2B5EF4-FFF2-40B4-BE49-F238E27FC236}">
                <a16:creationId xmlns:a16="http://schemas.microsoft.com/office/drawing/2014/main" id="{2E58ED21-D158-B0A0-2845-755F95934E56}"/>
              </a:ext>
            </a:extLst>
          </p:cNvPr>
          <p:cNvSpPr txBox="1"/>
          <p:nvPr/>
        </p:nvSpPr>
        <p:spPr>
          <a:xfrm>
            <a:off x="403123" y="1258530"/>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sp>
        <p:nvSpPr>
          <p:cNvPr id="3" name="Rectangle 2">
            <a:extLst>
              <a:ext uri="{FF2B5EF4-FFF2-40B4-BE49-F238E27FC236}">
                <a16:creationId xmlns:a16="http://schemas.microsoft.com/office/drawing/2014/main" id="{02303E1F-D518-7E2C-22BC-29D5A8D18913}"/>
              </a:ext>
            </a:extLst>
          </p:cNvPr>
          <p:cNvSpPr>
            <a:spLocks noChangeArrowheads="1"/>
          </p:cNvSpPr>
          <p:nvPr/>
        </p:nvSpPr>
        <p:spPr bwMode="auto">
          <a:xfrm>
            <a:off x="722246" y="2103628"/>
            <a:ext cx="10987972" cy="2800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sz="2800">
                <a:solidFill>
                  <a:srgbClr val="E16C7F"/>
                </a:solidFill>
                <a:latin typeface="Kermit" panose="020F0503040000060003" pitchFamily="34" charset="0"/>
                <a:ea typeface="Cutive"/>
                <a:cs typeface="Cutive"/>
              </a:rPr>
              <a:t>We gaan vanmiddag aan de slag met de volgende opdrachten:</a:t>
            </a:r>
            <a:endParaRPr lang="nl-NL" sz="2800">
              <a:solidFill>
                <a:srgbClr val="E16C7F"/>
              </a:solidFill>
              <a:effectLst/>
              <a:latin typeface="Kermit" panose="020F0503040000060003" pitchFamily="34" charset="0"/>
              <a:ea typeface="Cutive"/>
              <a:cs typeface="Cutive"/>
            </a:endParaRPr>
          </a:p>
          <a:p>
            <a:endParaRPr lang="nl-NL" sz="2800">
              <a:effectLst/>
              <a:latin typeface="Times New Roman" panose="02020603050405020304" pitchFamily="18" charset="0"/>
              <a:ea typeface="Times New Roman" panose="02020603050405020304" pitchFamily="18" charset="0"/>
            </a:endParaRPr>
          </a:p>
          <a:p>
            <a:pPr marL="342900" lvl="0" indent="-342900">
              <a:buFont typeface="Arial" panose="020B0604020202020204" pitchFamily="34" charset="0"/>
              <a:buChar char="•"/>
            </a:pPr>
            <a:r>
              <a:rPr lang="nl-NL" sz="2400">
                <a:latin typeface="Kermit" panose="020F0503040000060003" pitchFamily="34" charset="0"/>
                <a:ea typeface="Times New Roman" panose="02020603050405020304" pitchFamily="18" charset="0"/>
              </a:rPr>
              <a:t>Mini-experiment</a:t>
            </a:r>
          </a:p>
          <a:p>
            <a:pPr marL="342900" lvl="0" indent="-342900">
              <a:buFont typeface="Arial" panose="020B0604020202020204" pitchFamily="34" charset="0"/>
              <a:buChar char="•"/>
            </a:pPr>
            <a:r>
              <a:rPr lang="nl-NL" sz="2400">
                <a:latin typeface="Kermit" panose="020F0503040000060003" pitchFamily="34" charset="0"/>
                <a:ea typeface="Times New Roman" panose="02020603050405020304" pitchFamily="18" charset="0"/>
              </a:rPr>
              <a:t>Hoe werkt de bloedsomloop?</a:t>
            </a:r>
          </a:p>
          <a:p>
            <a:pPr marL="342900" lvl="0" indent="-342900">
              <a:buFont typeface="Arial" panose="020B0604020202020204" pitchFamily="34" charset="0"/>
              <a:buChar char="•"/>
            </a:pPr>
            <a:r>
              <a:rPr lang="nl-NL" sz="2400">
                <a:latin typeface="Kermit" panose="020F0503040000060003" pitchFamily="34" charset="0"/>
                <a:ea typeface="Times New Roman" panose="02020603050405020304" pitchFamily="18" charset="0"/>
              </a:rPr>
              <a:t>Werkblad bloedsomloop</a:t>
            </a:r>
          </a:p>
          <a:p>
            <a:pPr marL="342900" lvl="0" indent="-342900">
              <a:buFont typeface="Arial" panose="020B0604020202020204" pitchFamily="34" charset="0"/>
              <a:buChar char="•"/>
            </a:pPr>
            <a:r>
              <a:rPr lang="nl-NL" sz="2400">
                <a:latin typeface="Kermit" panose="020F0503040000060003" pitchFamily="34" charset="0"/>
                <a:ea typeface="Times New Roman" panose="02020603050405020304" pitchFamily="18" charset="0"/>
              </a:rPr>
              <a:t>Bloedsomloop theater</a:t>
            </a:r>
          </a:p>
          <a:p>
            <a:pPr marL="342900" lvl="0" indent="-342900">
              <a:buFont typeface="Arial" panose="020B0604020202020204" pitchFamily="34" charset="0"/>
              <a:buChar char="•"/>
            </a:pPr>
            <a:r>
              <a:rPr lang="nl-NL" sz="2400">
                <a:latin typeface="Kermit" panose="020F0503040000060003" pitchFamily="34" charset="0"/>
                <a:ea typeface="Times New Roman" panose="02020603050405020304" pitchFamily="18" charset="0"/>
              </a:rPr>
              <a:t>Open podium</a:t>
            </a:r>
          </a:p>
        </p:txBody>
      </p:sp>
      <p:sp>
        <p:nvSpPr>
          <p:cNvPr id="4" name="Rectangle 3">
            <a:extLst>
              <a:ext uri="{FF2B5EF4-FFF2-40B4-BE49-F238E27FC236}">
                <a16:creationId xmlns:a16="http://schemas.microsoft.com/office/drawing/2014/main" id="{16DCCF2A-A1B8-780F-F301-69167CBB0E12}"/>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5" name="Tekstvak 4">
            <a:extLst>
              <a:ext uri="{FF2B5EF4-FFF2-40B4-BE49-F238E27FC236}">
                <a16:creationId xmlns:a16="http://schemas.microsoft.com/office/drawing/2014/main" id="{58E563BC-2683-8F28-B505-17A9954A2320}"/>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endParaRPr lang="nl-NL"/>
          </a:p>
        </p:txBody>
      </p:sp>
      <p:pic>
        <p:nvPicPr>
          <p:cNvPr id="6" name="Afbeelding 5" descr="Afbeelding met Lettertype, Graphics, rood, tekst&#10;&#10;Automatisch gegenereerde beschrijving">
            <a:extLst>
              <a:ext uri="{FF2B5EF4-FFF2-40B4-BE49-F238E27FC236}">
                <a16:creationId xmlns:a16="http://schemas.microsoft.com/office/drawing/2014/main" id="{CF0B128D-6F1C-0B54-F02E-950E298141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2750779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54D9FA-CD8A-D800-DD6D-682875B01C7E}"/>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781D3F3F-8AA7-1C99-79E4-1B24703E4195}"/>
              </a:ext>
            </a:extLst>
          </p:cNvPr>
          <p:cNvPicPr>
            <a:picLocks noChangeAspect="1"/>
          </p:cNvPicPr>
          <p:nvPr/>
        </p:nvPicPr>
        <p:blipFill>
          <a:blip r:embed="rId3">
            <a:alphaModFix amt="23000"/>
            <a:extLst>
              <a:ext uri="{28A0092B-C50C-407E-A947-70E740481C1C}">
                <a14:useLocalDpi xmlns:a14="http://schemas.microsoft.com/office/drawing/2010/main" val="0"/>
              </a:ext>
            </a:extLst>
          </a:blip>
          <a:stretch>
            <a:fillRect/>
          </a:stretch>
        </p:blipFill>
        <p:spPr>
          <a:xfrm>
            <a:off x="-31389" y="-57150"/>
            <a:ext cx="12395200" cy="6972300"/>
          </a:xfrm>
          <a:prstGeom prst="rect">
            <a:avLst/>
          </a:prstGeom>
        </p:spPr>
      </p:pic>
      <p:pic>
        <p:nvPicPr>
          <p:cNvPr id="6" name="Afbeelding 5" descr="Afbeelding met schermopname&#10;&#10;Door AI gegenereerde inhoud is mogelijk onjuist.">
            <a:extLst>
              <a:ext uri="{FF2B5EF4-FFF2-40B4-BE49-F238E27FC236}">
                <a16:creationId xmlns:a16="http://schemas.microsoft.com/office/drawing/2014/main" id="{5E58AF79-F290-1113-251B-4A11CD30E018}"/>
              </a:ext>
            </a:extLst>
          </p:cNvPr>
          <p:cNvPicPr>
            <a:picLocks noChangeAspect="1"/>
          </p:cNvPicPr>
          <p:nvPr/>
        </p:nvPicPr>
        <p:blipFill>
          <a:blip r:embed="rId4">
            <a:extLst>
              <a:ext uri="{28A0092B-C50C-407E-A947-70E740481C1C}">
                <a14:useLocalDpi xmlns:a14="http://schemas.microsoft.com/office/drawing/2010/main" val="0"/>
              </a:ext>
            </a:extLst>
          </a:blip>
          <a:srcRect l="3830" t="44823" r="2409" b="31264"/>
          <a:stretch>
            <a:fillRect/>
          </a:stretch>
        </p:blipFill>
        <p:spPr>
          <a:xfrm>
            <a:off x="-31389" y="5124341"/>
            <a:ext cx="12223390" cy="1758106"/>
          </a:xfrm>
          <a:prstGeom prst="rect">
            <a:avLst/>
          </a:prstGeom>
        </p:spPr>
      </p:pic>
      <p:sp>
        <p:nvSpPr>
          <p:cNvPr id="74753" name="Rectangle 3">
            <a:extLst>
              <a:ext uri="{FF2B5EF4-FFF2-40B4-BE49-F238E27FC236}">
                <a16:creationId xmlns:a16="http://schemas.microsoft.com/office/drawing/2014/main" id="{591AA664-0513-2DDF-53E4-22731AD9A698}"/>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A2A2FB71-7598-1204-0156-95BC79EE5B7A}"/>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6A6D30DA-7FF8-8263-24EB-C2DCEE2B63EB}"/>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16" name="Tekstvak 15">
            <a:extLst>
              <a:ext uri="{FF2B5EF4-FFF2-40B4-BE49-F238E27FC236}">
                <a16:creationId xmlns:a16="http://schemas.microsoft.com/office/drawing/2014/main" id="{E1121C09-E1AC-6382-5E86-ACB6E173EA13}"/>
              </a:ext>
            </a:extLst>
          </p:cNvPr>
          <p:cNvSpPr txBox="1"/>
          <p:nvPr/>
        </p:nvSpPr>
        <p:spPr>
          <a:xfrm>
            <a:off x="0" y="53291"/>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7AE33A45-96C4-B2F5-CC84-E593EBF25497}"/>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6F3AD04F-9BCD-BC8F-6974-50AA0B6E500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9" name="Tekstvak 8">
            <a:extLst>
              <a:ext uri="{FF2B5EF4-FFF2-40B4-BE49-F238E27FC236}">
                <a16:creationId xmlns:a16="http://schemas.microsoft.com/office/drawing/2014/main" id="{C8548BA5-9D00-8FB1-B419-A906C527862E}"/>
              </a:ext>
            </a:extLst>
          </p:cNvPr>
          <p:cNvSpPr txBox="1"/>
          <p:nvPr/>
        </p:nvSpPr>
        <p:spPr>
          <a:xfrm>
            <a:off x="4602666" y="4076881"/>
            <a:ext cx="6149896" cy="923330"/>
          </a:xfrm>
          <a:prstGeom prst="rect">
            <a:avLst/>
          </a:prstGeom>
          <a:noFill/>
        </p:spPr>
        <p:txBody>
          <a:bodyPr wrap="square">
            <a:spAutoFit/>
          </a:bodyPr>
          <a:lstStyle/>
          <a:p>
            <a:br>
              <a:rPr lang="nl-NL"/>
            </a:br>
            <a:endParaRPr lang="nl-NL"/>
          </a:p>
          <a:p>
            <a:endParaRPr lang="nl-NL"/>
          </a:p>
        </p:txBody>
      </p:sp>
      <p:pic>
        <p:nvPicPr>
          <p:cNvPr id="10" name="Afbeelding 9" descr="Afbeelding met creativiteit&#10;&#10;Door AI gegenereerde inhoud is mogelijk onjuist.">
            <a:extLst>
              <a:ext uri="{FF2B5EF4-FFF2-40B4-BE49-F238E27FC236}">
                <a16:creationId xmlns:a16="http://schemas.microsoft.com/office/drawing/2014/main" id="{2A7FE4B8-6BA8-C989-3229-15FA0DF42127}"/>
              </a:ext>
            </a:extLst>
          </p:cNvPr>
          <p:cNvPicPr>
            <a:picLocks noChangeAspect="1"/>
          </p:cNvPicPr>
          <p:nvPr/>
        </p:nvPicPr>
        <p:blipFill>
          <a:blip r:embed="rId6">
            <a:extLst>
              <a:ext uri="{28A0092B-C50C-407E-A947-70E740481C1C}">
                <a14:useLocalDpi xmlns:a14="http://schemas.microsoft.com/office/drawing/2010/main" val="0"/>
              </a:ext>
            </a:extLst>
          </a:blip>
          <a:srcRect r="30102"/>
          <a:stretch>
            <a:fillRect/>
          </a:stretch>
        </p:blipFill>
        <p:spPr>
          <a:xfrm>
            <a:off x="1116122" y="737872"/>
            <a:ext cx="10697170" cy="6086715"/>
          </a:xfrm>
          <a:prstGeom prst="rect">
            <a:avLst/>
          </a:prstGeom>
        </p:spPr>
      </p:pic>
      <p:sp>
        <p:nvSpPr>
          <p:cNvPr id="12" name="Tekstvak 11">
            <a:extLst>
              <a:ext uri="{FF2B5EF4-FFF2-40B4-BE49-F238E27FC236}">
                <a16:creationId xmlns:a16="http://schemas.microsoft.com/office/drawing/2014/main" id="{7604FD9B-AB90-1175-8A2A-DE4822CF5C85}"/>
              </a:ext>
            </a:extLst>
          </p:cNvPr>
          <p:cNvSpPr txBox="1"/>
          <p:nvPr/>
        </p:nvSpPr>
        <p:spPr>
          <a:xfrm rot="282605">
            <a:off x="2257081" y="1830708"/>
            <a:ext cx="8611123" cy="2677656"/>
          </a:xfrm>
          <a:prstGeom prst="rect">
            <a:avLst/>
          </a:prstGeom>
          <a:noFill/>
        </p:spPr>
        <p:txBody>
          <a:bodyPr wrap="square">
            <a:spAutoFit/>
          </a:bodyPr>
          <a:lstStyle/>
          <a:p>
            <a:pPr algn="ctr"/>
            <a:r>
              <a:rPr lang="nl-NL" sz="2400" b="0" i="0" u="none" strike="noStrike" kern="1200">
                <a:solidFill>
                  <a:schemeClr val="tx1"/>
                </a:solidFill>
                <a:effectLst/>
                <a:latin typeface="Kermit" panose="020F0503040000060003" pitchFamily="34" charset="0"/>
                <a:ea typeface="+mn-ea"/>
                <a:cs typeface="+mn-cs"/>
              </a:rPr>
              <a:t>Hallo kinderen, </a:t>
            </a:r>
          </a:p>
          <a:p>
            <a:pPr algn="ctr"/>
            <a:endParaRPr lang="nl-NL" sz="2400">
              <a:latin typeface="Kermit" panose="020F0503040000060003" pitchFamily="34" charset="0"/>
            </a:endParaRPr>
          </a:p>
          <a:p>
            <a:pPr algn="ctr"/>
            <a:r>
              <a:rPr lang="nl-NL" sz="2400">
                <a:latin typeface="Kermit" panose="020F0503040000060003" pitchFamily="34" charset="0"/>
              </a:rPr>
              <a:t>Gisteren zat ik lang op mijn trekker, en toen ik afstapte had ik koude vingers en tintelende tenen. Maar toen ik een paar stappen liep, voelde ik me meteen weer warm. Dat vond ik vreemd. Hoe weet mijn lichaam wanneer het warm moet worden? En wat heeft dat met bloed te maken?</a:t>
            </a:r>
          </a:p>
        </p:txBody>
      </p:sp>
      <p:pic>
        <p:nvPicPr>
          <p:cNvPr id="5" name="Afbeelding 4">
            <a:extLst>
              <a:ext uri="{FF2B5EF4-FFF2-40B4-BE49-F238E27FC236}">
                <a16:creationId xmlns:a16="http://schemas.microsoft.com/office/drawing/2014/main" id="{496EFAE8-C3FE-675C-55B6-7AAD0CF17DF4}"/>
              </a:ext>
            </a:extLst>
          </p:cNvPr>
          <p:cNvPicPr>
            <a:picLocks noChangeAspect="1"/>
          </p:cNvPicPr>
          <p:nvPr/>
        </p:nvPicPr>
        <p:blipFill>
          <a:blip r:embed="rId7"/>
          <a:stretch>
            <a:fillRect/>
          </a:stretch>
        </p:blipFill>
        <p:spPr>
          <a:xfrm flipH="1">
            <a:off x="715112" y="4404423"/>
            <a:ext cx="2802164" cy="2409643"/>
          </a:xfrm>
          <a:prstGeom prst="rect">
            <a:avLst/>
          </a:prstGeom>
        </p:spPr>
      </p:pic>
      <p:sp>
        <p:nvSpPr>
          <p:cNvPr id="8" name="Tekstvak 7">
            <a:extLst>
              <a:ext uri="{FF2B5EF4-FFF2-40B4-BE49-F238E27FC236}">
                <a16:creationId xmlns:a16="http://schemas.microsoft.com/office/drawing/2014/main" id="{11478E78-C94A-BDF9-67E9-3FBDB72F1583}"/>
              </a:ext>
            </a:extLst>
          </p:cNvPr>
          <p:cNvSpPr txBox="1"/>
          <p:nvPr/>
        </p:nvSpPr>
        <p:spPr>
          <a:xfrm>
            <a:off x="1" y="305424"/>
            <a:ext cx="12191999" cy="646331"/>
          </a:xfrm>
          <a:prstGeom prst="rect">
            <a:avLst/>
          </a:prstGeom>
          <a:noFill/>
        </p:spPr>
        <p:txBody>
          <a:bodyPr wrap="square" rtlCol="0">
            <a:spAutoFit/>
          </a:bodyPr>
          <a:lstStyle/>
          <a:p>
            <a:pPr algn="ctr"/>
            <a:r>
              <a:rPr lang="nl-NL" sz="3600">
                <a:solidFill>
                  <a:srgbClr val="E16C7F"/>
                </a:solidFill>
                <a:latin typeface="Kermit" panose="020F0503040000060003" pitchFamily="34" charset="0"/>
              </a:rPr>
              <a:t>De bloedsomloop van Boer Boris</a:t>
            </a:r>
          </a:p>
        </p:txBody>
      </p:sp>
    </p:spTree>
    <p:extLst>
      <p:ext uri="{BB962C8B-B14F-4D97-AF65-F5344CB8AC3E}">
        <p14:creationId xmlns:p14="http://schemas.microsoft.com/office/powerpoint/2010/main" val="31002728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6FFAB9C6-8CB9-9014-A1BE-73038AF5F724}"/>
              </a:ext>
            </a:extLst>
          </p:cNvPr>
          <p:cNvPicPr>
            <a:picLocks noChangeAspect="1"/>
          </p:cNvPicPr>
          <p:nvPr/>
        </p:nvPicPr>
        <p:blipFill>
          <a:blip r:embed="rId2">
            <a:alphaModFix amt="23000"/>
            <a:extLst>
              <a:ext uri="{28A0092B-C50C-407E-A947-70E740481C1C}">
                <a14:useLocalDpi xmlns:a14="http://schemas.microsoft.com/office/drawing/2010/main" val="0"/>
              </a:ext>
            </a:extLst>
          </a:blip>
          <a:stretch>
            <a:fillRect/>
          </a:stretch>
        </p:blipFill>
        <p:spPr>
          <a:xfrm>
            <a:off x="0" y="-57150"/>
            <a:ext cx="12395200" cy="6972300"/>
          </a:xfrm>
          <a:prstGeom prst="rect">
            <a:avLst/>
          </a:prstGeom>
        </p:spPr>
      </p:pic>
      <p:pic>
        <p:nvPicPr>
          <p:cNvPr id="4" name="Afbeelding 3" descr="Afbeelding met schermopname&#10;&#10;Door AI gegenereerde inhoud is mogelijk onjuist.">
            <a:extLst>
              <a:ext uri="{FF2B5EF4-FFF2-40B4-BE49-F238E27FC236}">
                <a16:creationId xmlns:a16="http://schemas.microsoft.com/office/drawing/2014/main" id="{CD3C7BA2-5FBC-D2FD-78E5-46D568D9197E}"/>
              </a:ext>
            </a:extLst>
          </p:cNvPr>
          <p:cNvPicPr>
            <a:picLocks noChangeAspect="1"/>
          </p:cNvPicPr>
          <p:nvPr/>
        </p:nvPicPr>
        <p:blipFill>
          <a:blip r:embed="rId3">
            <a:extLst>
              <a:ext uri="{28A0092B-C50C-407E-A947-70E740481C1C}">
                <a14:useLocalDpi xmlns:a14="http://schemas.microsoft.com/office/drawing/2010/main" val="0"/>
              </a:ext>
            </a:extLst>
          </a:blip>
          <a:srcRect l="3830" t="44823" r="2409" b="31264"/>
          <a:stretch>
            <a:fillRect/>
          </a:stretch>
        </p:blipFill>
        <p:spPr>
          <a:xfrm>
            <a:off x="-31389" y="5124341"/>
            <a:ext cx="12223390" cy="1758106"/>
          </a:xfrm>
          <a:prstGeom prst="rect">
            <a:avLst/>
          </a:prstGeom>
        </p:spPr>
      </p:pic>
      <p:sp>
        <p:nvSpPr>
          <p:cNvPr id="5" name="Rectangle 3">
            <a:extLst>
              <a:ext uri="{FF2B5EF4-FFF2-40B4-BE49-F238E27FC236}">
                <a16:creationId xmlns:a16="http://schemas.microsoft.com/office/drawing/2014/main" id="{71687E2C-F9F5-5C10-656E-482F20377B5F}"/>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6" name="Rectangle 4">
            <a:extLst>
              <a:ext uri="{FF2B5EF4-FFF2-40B4-BE49-F238E27FC236}">
                <a16:creationId xmlns:a16="http://schemas.microsoft.com/office/drawing/2014/main" id="{63CC659F-67C4-EB3D-4286-4F64658F1612}"/>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 name="Rectangle 5">
            <a:extLst>
              <a:ext uri="{FF2B5EF4-FFF2-40B4-BE49-F238E27FC236}">
                <a16:creationId xmlns:a16="http://schemas.microsoft.com/office/drawing/2014/main" id="{D04E5B5E-5640-7268-7408-FDB837D24AC7}"/>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8" name="Tekstvak 7">
            <a:extLst>
              <a:ext uri="{FF2B5EF4-FFF2-40B4-BE49-F238E27FC236}">
                <a16:creationId xmlns:a16="http://schemas.microsoft.com/office/drawing/2014/main" id="{FB706C22-08CE-682C-F779-F98336F31D02}"/>
              </a:ext>
            </a:extLst>
          </p:cNvPr>
          <p:cNvSpPr txBox="1"/>
          <p:nvPr/>
        </p:nvSpPr>
        <p:spPr>
          <a:xfrm>
            <a:off x="0" y="-19134"/>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9" name="Tekstvak 8">
            <a:extLst>
              <a:ext uri="{FF2B5EF4-FFF2-40B4-BE49-F238E27FC236}">
                <a16:creationId xmlns:a16="http://schemas.microsoft.com/office/drawing/2014/main" id="{42901D04-631D-BD8B-02B4-9972D33EF942}"/>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endParaRPr lang="nl-NL"/>
          </a:p>
        </p:txBody>
      </p:sp>
      <p:pic>
        <p:nvPicPr>
          <p:cNvPr id="10" name="Afbeelding 9" descr="Afbeelding met Lettertype, Graphics, rood, tekst&#10;&#10;Automatisch gegenereerde beschrijving">
            <a:extLst>
              <a:ext uri="{FF2B5EF4-FFF2-40B4-BE49-F238E27FC236}">
                <a16:creationId xmlns:a16="http://schemas.microsoft.com/office/drawing/2014/main" id="{88103530-6C93-1B55-AD4A-9E5AD638C4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11" name="Tekstvak 10">
            <a:extLst>
              <a:ext uri="{FF2B5EF4-FFF2-40B4-BE49-F238E27FC236}">
                <a16:creationId xmlns:a16="http://schemas.microsoft.com/office/drawing/2014/main" id="{5A9B40AF-E48E-2795-8BC9-0A9B19C05FC7}"/>
              </a:ext>
            </a:extLst>
          </p:cNvPr>
          <p:cNvSpPr txBox="1"/>
          <p:nvPr/>
        </p:nvSpPr>
        <p:spPr>
          <a:xfrm>
            <a:off x="0" y="203750"/>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De bloedsomloop van Boer Boris</a:t>
            </a:r>
          </a:p>
        </p:txBody>
      </p:sp>
      <p:pic>
        <p:nvPicPr>
          <p:cNvPr id="12" name="Afbeelding 11" descr="Afbeelding met creativiteit&#10;&#10;Door AI gegenereerde inhoud is mogelijk onjuist.">
            <a:extLst>
              <a:ext uri="{FF2B5EF4-FFF2-40B4-BE49-F238E27FC236}">
                <a16:creationId xmlns:a16="http://schemas.microsoft.com/office/drawing/2014/main" id="{41BC2E24-CE51-E1D6-C30A-CACC81B3C86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654183" y="703632"/>
            <a:ext cx="9071533" cy="4810385"/>
          </a:xfrm>
          <a:prstGeom prst="rect">
            <a:avLst/>
          </a:prstGeom>
        </p:spPr>
      </p:pic>
      <p:pic>
        <p:nvPicPr>
          <p:cNvPr id="13" name="Afbeelding 12">
            <a:extLst>
              <a:ext uri="{FF2B5EF4-FFF2-40B4-BE49-F238E27FC236}">
                <a16:creationId xmlns:a16="http://schemas.microsoft.com/office/drawing/2014/main" id="{4FA25475-4603-B267-79BE-C7BC39F7CD99}"/>
              </a:ext>
            </a:extLst>
          </p:cNvPr>
          <p:cNvPicPr>
            <a:picLocks noChangeAspect="1"/>
          </p:cNvPicPr>
          <p:nvPr/>
        </p:nvPicPr>
        <p:blipFill>
          <a:blip r:embed="rId6"/>
          <a:stretch>
            <a:fillRect/>
          </a:stretch>
        </p:blipFill>
        <p:spPr>
          <a:xfrm>
            <a:off x="6833630" y="3733070"/>
            <a:ext cx="3459894" cy="2975240"/>
          </a:xfrm>
          <a:prstGeom prst="rect">
            <a:avLst/>
          </a:prstGeom>
        </p:spPr>
      </p:pic>
      <p:sp>
        <p:nvSpPr>
          <p:cNvPr id="14" name="Tekstvak 13">
            <a:extLst>
              <a:ext uri="{FF2B5EF4-FFF2-40B4-BE49-F238E27FC236}">
                <a16:creationId xmlns:a16="http://schemas.microsoft.com/office/drawing/2014/main" id="{D5675042-2DA0-0E1E-060C-8CF9A76E8DB6}"/>
              </a:ext>
            </a:extLst>
          </p:cNvPr>
          <p:cNvSpPr txBox="1"/>
          <p:nvPr/>
        </p:nvSpPr>
        <p:spPr>
          <a:xfrm rot="21280037">
            <a:off x="2835807" y="1909008"/>
            <a:ext cx="4745972" cy="1569660"/>
          </a:xfrm>
          <a:prstGeom prst="rect">
            <a:avLst/>
          </a:prstGeom>
          <a:noFill/>
        </p:spPr>
        <p:txBody>
          <a:bodyPr wrap="square" rtlCol="0">
            <a:spAutoFit/>
          </a:bodyPr>
          <a:lstStyle/>
          <a:p>
            <a:pPr algn="ctr"/>
            <a:r>
              <a:rPr lang="nl-NL" sz="2400">
                <a:latin typeface="Kermit" panose="020F0503040000060003" pitchFamily="34" charset="0"/>
              </a:rPr>
              <a:t>Hoe zorgt mijn lichaam ervoor dat het bloed overal komt waar het nodig is, zelfs tot in mijn tenen?</a:t>
            </a:r>
            <a:endParaRPr lang="nl-NL" sz="6000">
              <a:latin typeface="Kermit" panose="020F0503040000060003" pitchFamily="34" charset="0"/>
            </a:endParaRPr>
          </a:p>
        </p:txBody>
      </p:sp>
    </p:spTree>
    <p:extLst>
      <p:ext uri="{BB962C8B-B14F-4D97-AF65-F5344CB8AC3E}">
        <p14:creationId xmlns:p14="http://schemas.microsoft.com/office/powerpoint/2010/main" val="37217734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3A2B5B-0C6E-7328-52FD-A88E9880FCC1}"/>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314FC1D6-9E55-2B48-3F63-3BDD97C75595}"/>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DFEEB244-7B82-DF1E-4335-BA488D589A04}"/>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E7EE0BE9-376D-1BF1-2C69-C0272AC47B90}"/>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29E1F5BB-E76A-6901-C8FE-9E8762E7994E}"/>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1B0B64E9-9FBD-D713-E803-FE79A6EBDD3E}"/>
              </a:ext>
            </a:extLst>
          </p:cNvPr>
          <p:cNvSpPr txBox="1"/>
          <p:nvPr/>
        </p:nvSpPr>
        <p:spPr>
          <a:xfrm>
            <a:off x="0" y="53291"/>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5541EED8-EFF1-2968-ED6D-F02DF28DC4B4}"/>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F963ED8A-18D3-0679-5C24-BFF1A1C16C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pic>
        <p:nvPicPr>
          <p:cNvPr id="6" name="Afbeelding 5" descr="Afbeelding met hart, tekenfilm&#10;&#10;Door AI gegenereerde inhoud is mogelijk onjuist.">
            <a:extLst>
              <a:ext uri="{FF2B5EF4-FFF2-40B4-BE49-F238E27FC236}">
                <a16:creationId xmlns:a16="http://schemas.microsoft.com/office/drawing/2014/main" id="{B93F7E93-479A-693F-A93E-D5F22841ED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73136" y="924903"/>
            <a:ext cx="10279289" cy="5782100"/>
          </a:xfrm>
          <a:prstGeom prst="rect">
            <a:avLst/>
          </a:prstGeom>
        </p:spPr>
      </p:pic>
      <p:sp>
        <p:nvSpPr>
          <p:cNvPr id="8" name="Tekstvak 7">
            <a:extLst>
              <a:ext uri="{FF2B5EF4-FFF2-40B4-BE49-F238E27FC236}">
                <a16:creationId xmlns:a16="http://schemas.microsoft.com/office/drawing/2014/main" id="{4D4C7736-E90C-F602-5202-3C1E787A4F96}"/>
              </a:ext>
            </a:extLst>
          </p:cNvPr>
          <p:cNvSpPr txBox="1"/>
          <p:nvPr/>
        </p:nvSpPr>
        <p:spPr>
          <a:xfrm>
            <a:off x="0" y="329213"/>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Hoe klopt jouw hart?</a:t>
            </a:r>
            <a:endParaRPr lang="nl-NL" sz="3200"/>
          </a:p>
        </p:txBody>
      </p:sp>
    </p:spTree>
    <p:extLst>
      <p:ext uri="{BB962C8B-B14F-4D97-AF65-F5344CB8AC3E}">
        <p14:creationId xmlns:p14="http://schemas.microsoft.com/office/powerpoint/2010/main" val="31495541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0BECC-0737-ECFF-6182-DBB1C9F61525}"/>
            </a:ext>
          </a:extLst>
        </p:cNvPr>
        <p:cNvGrpSpPr/>
        <p:nvPr/>
      </p:nvGrpSpPr>
      <p:grpSpPr>
        <a:xfrm>
          <a:off x="0" y="0"/>
          <a:ext cx="0" cy="0"/>
          <a:chOff x="0" y="0"/>
          <a:chExt cx="0" cy="0"/>
        </a:xfrm>
      </p:grpSpPr>
      <p:pic>
        <p:nvPicPr>
          <p:cNvPr id="10" name="Afbeelding 9" descr="Afbeelding met hand&#10;&#10;Door AI gegenereerde inhoud is mogelijk onjuist.">
            <a:extLst>
              <a:ext uri="{FF2B5EF4-FFF2-40B4-BE49-F238E27FC236}">
                <a16:creationId xmlns:a16="http://schemas.microsoft.com/office/drawing/2014/main" id="{FF7FA93D-1928-BEBB-2472-845E53982C47}"/>
              </a:ext>
            </a:extLst>
          </p:cNvPr>
          <p:cNvPicPr>
            <a:picLocks noChangeAspect="1"/>
          </p:cNvPicPr>
          <p:nvPr/>
        </p:nvPicPr>
        <p:blipFill>
          <a:blip r:embed="rId3">
            <a:extLst>
              <a:ext uri="{28A0092B-C50C-407E-A947-70E740481C1C}">
                <a14:useLocalDpi xmlns:a14="http://schemas.microsoft.com/office/drawing/2010/main" val="0"/>
              </a:ext>
            </a:extLst>
          </a:blip>
          <a:srcRect r="61024" b="6756"/>
          <a:stretch>
            <a:fillRect/>
          </a:stretch>
        </p:blipFill>
        <p:spPr>
          <a:xfrm>
            <a:off x="6942439" y="636990"/>
            <a:ext cx="4648199" cy="6254982"/>
          </a:xfrm>
          <a:prstGeom prst="rect">
            <a:avLst/>
          </a:prstGeom>
        </p:spPr>
      </p:pic>
      <p:pic>
        <p:nvPicPr>
          <p:cNvPr id="6" name="Afbeelding 5" descr="Afbeelding met hart, tekenfilm&#10;&#10;Door AI gegenereerde inhoud is mogelijk onjuist.">
            <a:extLst>
              <a:ext uri="{FF2B5EF4-FFF2-40B4-BE49-F238E27FC236}">
                <a16:creationId xmlns:a16="http://schemas.microsoft.com/office/drawing/2014/main" id="{B31B438F-73FA-FA2B-6802-15E43F863BF6}"/>
              </a:ext>
            </a:extLst>
          </p:cNvPr>
          <p:cNvPicPr>
            <a:picLocks noChangeAspect="1"/>
          </p:cNvPicPr>
          <p:nvPr/>
        </p:nvPicPr>
        <p:blipFill>
          <a:blip r:embed="rId4">
            <a:alphaModFix amt="10000"/>
            <a:extLst>
              <a:ext uri="{28A0092B-C50C-407E-A947-70E740481C1C}">
                <a14:useLocalDpi xmlns:a14="http://schemas.microsoft.com/office/drawing/2010/main" val="0"/>
              </a:ext>
            </a:extLst>
          </a:blip>
          <a:srcRect l="12302" r="49322" b="-204"/>
          <a:stretch>
            <a:fillRect/>
          </a:stretch>
        </p:blipFill>
        <p:spPr>
          <a:xfrm>
            <a:off x="-1" y="964612"/>
            <a:ext cx="4201297" cy="6170828"/>
          </a:xfrm>
          <a:prstGeom prst="rect">
            <a:avLst/>
          </a:prstGeom>
        </p:spPr>
      </p:pic>
      <p:sp>
        <p:nvSpPr>
          <p:cNvPr id="74753" name="Rectangle 3">
            <a:extLst>
              <a:ext uri="{FF2B5EF4-FFF2-40B4-BE49-F238E27FC236}">
                <a16:creationId xmlns:a16="http://schemas.microsoft.com/office/drawing/2014/main" id="{BC5C45F4-7ACC-7162-D866-422E1C17A5D7}"/>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3A9A3573-C9C0-2729-8BDA-025070345F8D}"/>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39B1F2AD-1FCB-045B-37D3-DB1C17E362D7}"/>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16" name="Tekstvak 15">
            <a:extLst>
              <a:ext uri="{FF2B5EF4-FFF2-40B4-BE49-F238E27FC236}">
                <a16:creationId xmlns:a16="http://schemas.microsoft.com/office/drawing/2014/main" id="{DC6007EF-C746-DBAC-29EC-3A929AFEF0CD}"/>
              </a:ext>
            </a:extLst>
          </p:cNvPr>
          <p:cNvSpPr txBox="1"/>
          <p:nvPr/>
        </p:nvSpPr>
        <p:spPr>
          <a:xfrm>
            <a:off x="0" y="53291"/>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6ED6CA28-A2A6-F2DF-6E0B-F11CA1D1CE33}"/>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F68DB404-9EF0-42C4-E9E3-C46A632E61B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8" name="Tekstvak 7">
            <a:extLst>
              <a:ext uri="{FF2B5EF4-FFF2-40B4-BE49-F238E27FC236}">
                <a16:creationId xmlns:a16="http://schemas.microsoft.com/office/drawing/2014/main" id="{69E48694-ECA0-26A0-3D3A-2E0371EF07F2}"/>
              </a:ext>
            </a:extLst>
          </p:cNvPr>
          <p:cNvSpPr txBox="1"/>
          <p:nvPr/>
        </p:nvSpPr>
        <p:spPr>
          <a:xfrm>
            <a:off x="0" y="329213"/>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Hoe meet je je hartslag?</a:t>
            </a:r>
            <a:endParaRPr lang="nl-NL" sz="3200"/>
          </a:p>
        </p:txBody>
      </p:sp>
      <p:sp>
        <p:nvSpPr>
          <p:cNvPr id="7" name="Tekstvak 6">
            <a:extLst>
              <a:ext uri="{FF2B5EF4-FFF2-40B4-BE49-F238E27FC236}">
                <a16:creationId xmlns:a16="http://schemas.microsoft.com/office/drawing/2014/main" id="{AD6FF488-B31A-7914-F976-046E4F62BF66}"/>
              </a:ext>
            </a:extLst>
          </p:cNvPr>
          <p:cNvSpPr txBox="1"/>
          <p:nvPr/>
        </p:nvSpPr>
        <p:spPr>
          <a:xfrm>
            <a:off x="807456" y="964612"/>
            <a:ext cx="6545844" cy="5262979"/>
          </a:xfrm>
          <a:prstGeom prst="rect">
            <a:avLst/>
          </a:prstGeom>
          <a:noFill/>
        </p:spPr>
        <p:txBody>
          <a:bodyPr wrap="square">
            <a:spAutoFit/>
          </a:bodyPr>
          <a:lstStyle/>
          <a:p>
            <a:r>
              <a:rPr lang="nl-NL" sz="2800">
                <a:solidFill>
                  <a:srgbClr val="E16C7F"/>
                </a:solidFill>
                <a:latin typeface="Kermit" panose="020F0503040000060003" pitchFamily="34" charset="0"/>
              </a:rPr>
              <a:t>Stap 1: Zoek je polsslag</a:t>
            </a:r>
          </a:p>
          <a:p>
            <a:pPr marL="457200" indent="-457200">
              <a:buFont typeface="Arial" panose="020B0604020202020204" pitchFamily="34" charset="0"/>
              <a:buChar char="•"/>
            </a:pPr>
            <a:r>
              <a:rPr lang="nl-NL" sz="2800">
                <a:latin typeface="Kermit" panose="020F0503040000060003" pitchFamily="34" charset="0"/>
              </a:rPr>
              <a:t>Leg twee vingers (je wijsvinger en je middelvinger) op de binnenkant van je pols, aan de kant van je duim.</a:t>
            </a:r>
          </a:p>
          <a:p>
            <a:pPr marL="457200" indent="-457200">
              <a:buFont typeface="Arial" panose="020B0604020202020204" pitchFamily="34" charset="0"/>
              <a:buChar char="•"/>
            </a:pPr>
            <a:r>
              <a:rPr lang="nl-NL" sz="2800">
                <a:latin typeface="Kermit" panose="020F0503040000060003" pitchFamily="34" charset="0"/>
              </a:rPr>
              <a:t>Druk zachtjes totdat je klopjes voelt. Dat is je hartslag.</a:t>
            </a:r>
          </a:p>
          <a:p>
            <a:pPr marL="457200" indent="-457200">
              <a:buFont typeface="Arial" panose="020B0604020202020204" pitchFamily="34" charset="0"/>
              <a:buChar char="•"/>
            </a:pPr>
            <a:r>
              <a:rPr lang="nl-NL" sz="2800">
                <a:latin typeface="Kermit" panose="020F0503040000060003" pitchFamily="34" charset="0"/>
              </a:rPr>
              <a:t>Je kunt ook je vingers tegen de zijkant van je hals leggen, net onder de kaaklijn.</a:t>
            </a:r>
          </a:p>
          <a:p>
            <a:pPr marL="457200" indent="-457200">
              <a:buFont typeface="Arial" panose="020B0604020202020204" pitchFamily="34" charset="0"/>
              <a:buChar char="•"/>
            </a:pPr>
            <a:r>
              <a:rPr lang="nl-NL" sz="2800">
                <a:latin typeface="Kermit" panose="020F0503040000060003" pitchFamily="34" charset="0"/>
              </a:rPr>
              <a:t>Klopt jouw hart nu snel of langzaam?</a:t>
            </a:r>
          </a:p>
        </p:txBody>
      </p:sp>
    </p:spTree>
    <p:extLst>
      <p:ext uri="{BB962C8B-B14F-4D97-AF65-F5344CB8AC3E}">
        <p14:creationId xmlns:p14="http://schemas.microsoft.com/office/powerpoint/2010/main" val="9933602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D780F-0FBC-5044-71CF-3AC7E03D3B4A}"/>
            </a:ext>
          </a:extLst>
        </p:cNvPr>
        <p:cNvGrpSpPr/>
        <p:nvPr/>
      </p:nvGrpSpPr>
      <p:grpSpPr>
        <a:xfrm>
          <a:off x="0" y="0"/>
          <a:ext cx="0" cy="0"/>
          <a:chOff x="0" y="0"/>
          <a:chExt cx="0" cy="0"/>
        </a:xfrm>
      </p:grpSpPr>
      <p:pic>
        <p:nvPicPr>
          <p:cNvPr id="10" name="Afbeelding 9" descr="Afbeelding met hand&#10;&#10;Door AI gegenereerde inhoud is mogelijk onjuist.">
            <a:extLst>
              <a:ext uri="{FF2B5EF4-FFF2-40B4-BE49-F238E27FC236}">
                <a16:creationId xmlns:a16="http://schemas.microsoft.com/office/drawing/2014/main" id="{2A2CC020-3FEA-D9D7-16E1-6D817FECDBBB}"/>
              </a:ext>
            </a:extLst>
          </p:cNvPr>
          <p:cNvPicPr>
            <a:picLocks noChangeAspect="1"/>
          </p:cNvPicPr>
          <p:nvPr/>
        </p:nvPicPr>
        <p:blipFill>
          <a:blip r:embed="rId3">
            <a:extLst>
              <a:ext uri="{28A0092B-C50C-407E-A947-70E740481C1C}">
                <a14:useLocalDpi xmlns:a14="http://schemas.microsoft.com/office/drawing/2010/main" val="0"/>
              </a:ext>
            </a:extLst>
          </a:blip>
          <a:srcRect r="61024" b="6756"/>
          <a:stretch>
            <a:fillRect/>
          </a:stretch>
        </p:blipFill>
        <p:spPr>
          <a:xfrm>
            <a:off x="6942439" y="636990"/>
            <a:ext cx="4648199" cy="6254982"/>
          </a:xfrm>
          <a:prstGeom prst="rect">
            <a:avLst/>
          </a:prstGeom>
        </p:spPr>
      </p:pic>
      <p:pic>
        <p:nvPicPr>
          <p:cNvPr id="6" name="Afbeelding 5" descr="Afbeelding met hart, tekenfilm&#10;&#10;Door AI gegenereerde inhoud is mogelijk onjuist.">
            <a:extLst>
              <a:ext uri="{FF2B5EF4-FFF2-40B4-BE49-F238E27FC236}">
                <a16:creationId xmlns:a16="http://schemas.microsoft.com/office/drawing/2014/main" id="{BEA9E322-ECD7-B696-4F67-7CD2BDD9E64C}"/>
              </a:ext>
            </a:extLst>
          </p:cNvPr>
          <p:cNvPicPr>
            <a:picLocks noChangeAspect="1"/>
          </p:cNvPicPr>
          <p:nvPr/>
        </p:nvPicPr>
        <p:blipFill>
          <a:blip r:embed="rId4">
            <a:alphaModFix amt="10000"/>
            <a:extLst>
              <a:ext uri="{28A0092B-C50C-407E-A947-70E740481C1C}">
                <a14:useLocalDpi xmlns:a14="http://schemas.microsoft.com/office/drawing/2010/main" val="0"/>
              </a:ext>
            </a:extLst>
          </a:blip>
          <a:srcRect l="12302" r="49322" b="-204"/>
          <a:stretch>
            <a:fillRect/>
          </a:stretch>
        </p:blipFill>
        <p:spPr>
          <a:xfrm>
            <a:off x="-1" y="964612"/>
            <a:ext cx="4201297" cy="6170828"/>
          </a:xfrm>
          <a:prstGeom prst="rect">
            <a:avLst/>
          </a:prstGeom>
        </p:spPr>
      </p:pic>
      <p:sp>
        <p:nvSpPr>
          <p:cNvPr id="74753" name="Rectangle 3">
            <a:extLst>
              <a:ext uri="{FF2B5EF4-FFF2-40B4-BE49-F238E27FC236}">
                <a16:creationId xmlns:a16="http://schemas.microsoft.com/office/drawing/2014/main" id="{6C75D785-CCE9-0A02-DB6D-DF6DF2824C22}"/>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3EE855EA-E46F-A4AC-886E-3851463A298C}"/>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33A46FC3-7CAB-703C-277F-56F7ED74DC70}"/>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16" name="Tekstvak 15">
            <a:extLst>
              <a:ext uri="{FF2B5EF4-FFF2-40B4-BE49-F238E27FC236}">
                <a16:creationId xmlns:a16="http://schemas.microsoft.com/office/drawing/2014/main" id="{062849CE-73B0-0A47-DC7D-56E998518A14}"/>
              </a:ext>
            </a:extLst>
          </p:cNvPr>
          <p:cNvSpPr txBox="1"/>
          <p:nvPr/>
        </p:nvSpPr>
        <p:spPr>
          <a:xfrm>
            <a:off x="0" y="53291"/>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E65EB414-F790-DD0E-FFF2-B36394DE53EA}"/>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B2DBD075-50E4-EC09-9462-B2788494936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8" name="Tekstvak 7">
            <a:extLst>
              <a:ext uri="{FF2B5EF4-FFF2-40B4-BE49-F238E27FC236}">
                <a16:creationId xmlns:a16="http://schemas.microsoft.com/office/drawing/2014/main" id="{883BB830-64C3-D29B-CB65-C74C50E3C352}"/>
              </a:ext>
            </a:extLst>
          </p:cNvPr>
          <p:cNvSpPr txBox="1"/>
          <p:nvPr/>
        </p:nvSpPr>
        <p:spPr>
          <a:xfrm>
            <a:off x="0" y="329213"/>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Hoe meet je je hartslag?</a:t>
            </a:r>
            <a:endParaRPr lang="nl-NL" sz="3200"/>
          </a:p>
        </p:txBody>
      </p:sp>
      <p:sp>
        <p:nvSpPr>
          <p:cNvPr id="7" name="Tekstvak 6">
            <a:extLst>
              <a:ext uri="{FF2B5EF4-FFF2-40B4-BE49-F238E27FC236}">
                <a16:creationId xmlns:a16="http://schemas.microsoft.com/office/drawing/2014/main" id="{B7853173-027B-ABEB-8580-C946E3CCE3AC}"/>
              </a:ext>
            </a:extLst>
          </p:cNvPr>
          <p:cNvSpPr txBox="1"/>
          <p:nvPr/>
        </p:nvSpPr>
        <p:spPr>
          <a:xfrm>
            <a:off x="1124956" y="1289083"/>
            <a:ext cx="5418438" cy="4401205"/>
          </a:xfrm>
          <a:prstGeom prst="rect">
            <a:avLst/>
          </a:prstGeom>
          <a:noFill/>
        </p:spPr>
        <p:txBody>
          <a:bodyPr wrap="square" lIns="91440" tIns="45720" rIns="91440" bIns="45720" anchor="t">
            <a:spAutoFit/>
          </a:bodyPr>
          <a:lstStyle/>
          <a:p>
            <a:r>
              <a:rPr lang="nl-NL" sz="2800">
                <a:solidFill>
                  <a:srgbClr val="E16C7F"/>
                </a:solidFill>
                <a:latin typeface="Kermit" panose="020F0503040000060003" pitchFamily="34" charset="0"/>
              </a:rPr>
              <a:t>Stap 2: Tellen</a:t>
            </a:r>
          </a:p>
          <a:p>
            <a:pPr marL="457200" indent="-457200">
              <a:buFont typeface="Arial" panose="020B0604020202020204" pitchFamily="34" charset="0"/>
              <a:buChar char="•"/>
            </a:pPr>
            <a:r>
              <a:rPr lang="nl-NL" sz="2800">
                <a:latin typeface="Kermit" panose="020F0503040000060003" pitchFamily="34" charset="0"/>
              </a:rPr>
              <a:t>Pak een stopwatch, klok of timer.</a:t>
            </a:r>
          </a:p>
          <a:p>
            <a:pPr marL="457200" indent="-457200">
              <a:buFont typeface="Arial" panose="020B0604020202020204" pitchFamily="34" charset="0"/>
              <a:buChar char="•"/>
            </a:pPr>
            <a:r>
              <a:rPr lang="nl-NL" sz="2800">
                <a:latin typeface="Kermit" panose="020F0503040000060003" pitchFamily="34" charset="0"/>
              </a:rPr>
              <a:t>Tel hoeveel je hart klopt in 15 seconden.</a:t>
            </a:r>
          </a:p>
          <a:p>
            <a:pPr marL="457200" indent="-457200">
              <a:buFont typeface="Arial" panose="020B0604020202020204" pitchFamily="34" charset="0"/>
              <a:buChar char="•"/>
            </a:pPr>
            <a:r>
              <a:rPr lang="nl-NL" sz="2800">
                <a:latin typeface="Kermit"/>
              </a:rPr>
              <a:t>Vermenigvuldig dit getal met vier om te weten hoeveel slagen je hart maakt in één minuut.</a:t>
            </a:r>
          </a:p>
          <a:p>
            <a:endParaRPr lang="nl-NL" sz="2800">
              <a:latin typeface="Kermit" panose="020F0503040000060003" pitchFamily="34" charset="0"/>
            </a:endParaRPr>
          </a:p>
        </p:txBody>
      </p:sp>
      <p:pic>
        <p:nvPicPr>
          <p:cNvPr id="5" name="Afbeelding 4" descr="Afbeelding met symbool, Graphics, clipart, logo&#10;&#10;Door AI gegenereerde inhoud is mogelijk onjuist.">
            <a:extLst>
              <a:ext uri="{FF2B5EF4-FFF2-40B4-BE49-F238E27FC236}">
                <a16:creationId xmlns:a16="http://schemas.microsoft.com/office/drawing/2014/main" id="{04EA1D70-5644-0E66-FE50-86C10D9459B9}"/>
              </a:ext>
            </a:extLst>
          </p:cNvPr>
          <p:cNvPicPr>
            <a:picLocks noChangeAspect="1"/>
          </p:cNvPicPr>
          <p:nvPr/>
        </p:nvPicPr>
        <p:blipFill>
          <a:blip r:embed="rId6">
            <a:extLst>
              <a:ext uri="{28A0092B-C50C-407E-A947-70E740481C1C}">
                <a14:useLocalDpi xmlns:a14="http://schemas.microsoft.com/office/drawing/2010/main" val="0"/>
              </a:ext>
            </a:extLst>
          </a:blip>
          <a:srcRect r="45946"/>
          <a:stretch>
            <a:fillRect/>
          </a:stretch>
        </p:blipFill>
        <p:spPr>
          <a:xfrm>
            <a:off x="9439436" y="1016027"/>
            <a:ext cx="2386569" cy="2483524"/>
          </a:xfrm>
          <a:prstGeom prst="rect">
            <a:avLst/>
          </a:prstGeom>
        </p:spPr>
      </p:pic>
    </p:spTree>
    <p:extLst>
      <p:ext uri="{BB962C8B-B14F-4D97-AF65-F5344CB8AC3E}">
        <p14:creationId xmlns:p14="http://schemas.microsoft.com/office/powerpoint/2010/main" val="35496669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DF0B2-8560-F805-D290-14BC45855B01}"/>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C5E0E023-A404-B1BB-3699-F72F23A6AC88}"/>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74F69439-884C-7FA2-1F22-96EFF955E06E}"/>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D818CE53-23C3-8121-DAAA-99E65B525B61}"/>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8813831F-A50B-5071-DA29-BCA509FF838E}"/>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437E3485-67DD-7DD0-9D1C-07F6EC0E103F}"/>
              </a:ext>
            </a:extLst>
          </p:cNvPr>
          <p:cNvSpPr txBox="1"/>
          <p:nvPr/>
        </p:nvSpPr>
        <p:spPr>
          <a:xfrm>
            <a:off x="0" y="53291"/>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B4AED3AD-648C-FD8B-4043-FCFC2012DAD4}"/>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68342CD8-1438-6FF6-791F-878BFDB1A7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pic>
        <p:nvPicPr>
          <p:cNvPr id="6" name="Afbeelding 5" descr="Afbeelding met hart, tekenfilm&#10;&#10;Door AI gegenereerde inhoud is mogelijk onjuist.">
            <a:extLst>
              <a:ext uri="{FF2B5EF4-FFF2-40B4-BE49-F238E27FC236}">
                <a16:creationId xmlns:a16="http://schemas.microsoft.com/office/drawing/2014/main" id="{D8B69EE5-00E7-97A2-8961-21A757909F48}"/>
              </a:ext>
            </a:extLst>
          </p:cNvPr>
          <p:cNvPicPr>
            <a:picLocks noChangeAspect="1"/>
          </p:cNvPicPr>
          <p:nvPr/>
        </p:nvPicPr>
        <p:blipFill>
          <a:blip r:embed="rId4">
            <a:extLst>
              <a:ext uri="{28A0092B-C50C-407E-A947-70E740481C1C}">
                <a14:useLocalDpi xmlns:a14="http://schemas.microsoft.com/office/drawing/2010/main" val="0"/>
              </a:ext>
            </a:extLst>
          </a:blip>
          <a:srcRect r="46936"/>
          <a:stretch>
            <a:fillRect/>
          </a:stretch>
        </p:blipFill>
        <p:spPr>
          <a:xfrm>
            <a:off x="2895505" y="746687"/>
            <a:ext cx="5432949" cy="5782100"/>
          </a:xfrm>
          <a:prstGeom prst="rect">
            <a:avLst/>
          </a:prstGeom>
        </p:spPr>
      </p:pic>
      <p:sp>
        <p:nvSpPr>
          <p:cNvPr id="8" name="Tekstvak 7">
            <a:extLst>
              <a:ext uri="{FF2B5EF4-FFF2-40B4-BE49-F238E27FC236}">
                <a16:creationId xmlns:a16="http://schemas.microsoft.com/office/drawing/2014/main" id="{F2B4A23C-E93C-29C0-85BC-105992982D8A}"/>
              </a:ext>
            </a:extLst>
          </p:cNvPr>
          <p:cNvSpPr txBox="1"/>
          <p:nvPr/>
        </p:nvSpPr>
        <p:spPr>
          <a:xfrm>
            <a:off x="0" y="329213"/>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Hoe vaak klopt jouw hart?</a:t>
            </a:r>
            <a:endParaRPr lang="nl-NL" sz="3200"/>
          </a:p>
        </p:txBody>
      </p:sp>
      <p:sp>
        <p:nvSpPr>
          <p:cNvPr id="7" name="Tekstvak 6">
            <a:extLst>
              <a:ext uri="{FF2B5EF4-FFF2-40B4-BE49-F238E27FC236}">
                <a16:creationId xmlns:a16="http://schemas.microsoft.com/office/drawing/2014/main" id="{F9E07F93-01D2-2D13-1C85-75D96E294074}"/>
              </a:ext>
            </a:extLst>
          </p:cNvPr>
          <p:cNvSpPr txBox="1"/>
          <p:nvPr/>
        </p:nvSpPr>
        <p:spPr>
          <a:xfrm rot="20583121">
            <a:off x="4689053" y="2885325"/>
            <a:ext cx="2813894" cy="2677656"/>
          </a:xfrm>
          <a:prstGeom prst="rect">
            <a:avLst/>
          </a:prstGeom>
          <a:noFill/>
        </p:spPr>
        <p:txBody>
          <a:bodyPr wrap="square">
            <a:spAutoFit/>
          </a:bodyPr>
          <a:lstStyle/>
          <a:p>
            <a:pPr algn="ctr"/>
            <a:r>
              <a:rPr lang="nl-NL" sz="2800">
                <a:solidFill>
                  <a:schemeClr val="bg1"/>
                </a:solidFill>
                <a:latin typeface="Kermit" panose="020F0503040000060003" pitchFamily="34" charset="0"/>
              </a:rPr>
              <a:t> Hoe vaak klopt jouw hart per minuut? </a:t>
            </a:r>
          </a:p>
          <a:p>
            <a:pPr algn="ctr"/>
            <a:endParaRPr lang="nl-NL" sz="2800">
              <a:solidFill>
                <a:schemeClr val="bg1"/>
              </a:solidFill>
              <a:latin typeface="Kermit" panose="020F0503040000060003" pitchFamily="34" charset="0"/>
            </a:endParaRPr>
          </a:p>
          <a:p>
            <a:pPr algn="ctr"/>
            <a:r>
              <a:rPr lang="nl-NL" sz="2800">
                <a:solidFill>
                  <a:schemeClr val="bg1"/>
                </a:solidFill>
                <a:latin typeface="Kermit" panose="020F0503040000060003" pitchFamily="34" charset="0"/>
              </a:rPr>
              <a:t>Schrijf op je wisbordje</a:t>
            </a:r>
            <a:endParaRPr lang="nl-NL" sz="2800">
              <a:solidFill>
                <a:schemeClr val="bg1"/>
              </a:solidFill>
            </a:endParaRPr>
          </a:p>
        </p:txBody>
      </p:sp>
    </p:spTree>
    <p:extLst>
      <p:ext uri="{BB962C8B-B14F-4D97-AF65-F5344CB8AC3E}">
        <p14:creationId xmlns:p14="http://schemas.microsoft.com/office/powerpoint/2010/main" val="11931734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60654E-667D-A970-D719-AF96B19566A1}"/>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E7B09489-7F68-DEF5-C84A-2085E0719923}"/>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F2400A25-51C4-FA74-298F-2350DE6D5A22}"/>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45B05372-64E8-2CCB-59EC-A75F6E1633E5}"/>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1E789018-4548-32BC-4F23-679E5CF3E0BD}"/>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3D2F630B-B910-16AA-5FB4-3B0822FE7DD1}"/>
              </a:ext>
            </a:extLst>
          </p:cNvPr>
          <p:cNvSpPr txBox="1"/>
          <p:nvPr/>
        </p:nvSpPr>
        <p:spPr>
          <a:xfrm>
            <a:off x="0" y="53291"/>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1D5D9E56-2CB8-A768-AA43-84318308D0CF}"/>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725FE871-DAF2-BBDD-202E-0DBFD47D72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8" name="Tekstvak 7">
            <a:extLst>
              <a:ext uri="{FF2B5EF4-FFF2-40B4-BE49-F238E27FC236}">
                <a16:creationId xmlns:a16="http://schemas.microsoft.com/office/drawing/2014/main" id="{93B1AC59-4F45-7B95-61F6-7C91F200D364}"/>
              </a:ext>
            </a:extLst>
          </p:cNvPr>
          <p:cNvSpPr txBox="1"/>
          <p:nvPr/>
        </p:nvSpPr>
        <p:spPr>
          <a:xfrm>
            <a:off x="0" y="329213"/>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Hoe vaak klopt jouw hart?</a:t>
            </a:r>
            <a:endParaRPr lang="nl-NL" sz="3200"/>
          </a:p>
        </p:txBody>
      </p:sp>
      <p:sp>
        <p:nvSpPr>
          <p:cNvPr id="7" name="Tekstvak 6">
            <a:extLst>
              <a:ext uri="{FF2B5EF4-FFF2-40B4-BE49-F238E27FC236}">
                <a16:creationId xmlns:a16="http://schemas.microsoft.com/office/drawing/2014/main" id="{D7B8A5D5-5D6A-EE07-7946-59245B2A0952}"/>
              </a:ext>
            </a:extLst>
          </p:cNvPr>
          <p:cNvSpPr txBox="1"/>
          <p:nvPr/>
        </p:nvSpPr>
        <p:spPr>
          <a:xfrm rot="20583121">
            <a:off x="4689053" y="2885325"/>
            <a:ext cx="2813894" cy="2677656"/>
          </a:xfrm>
          <a:prstGeom prst="rect">
            <a:avLst/>
          </a:prstGeom>
          <a:noFill/>
        </p:spPr>
        <p:txBody>
          <a:bodyPr wrap="square">
            <a:spAutoFit/>
          </a:bodyPr>
          <a:lstStyle/>
          <a:p>
            <a:pPr algn="ctr"/>
            <a:r>
              <a:rPr lang="nl-NL" sz="2800">
                <a:solidFill>
                  <a:schemeClr val="bg1"/>
                </a:solidFill>
                <a:latin typeface="Kermit" panose="020F0503040000060003" pitchFamily="34" charset="0"/>
              </a:rPr>
              <a:t> Hoe vaak klopt jouw hart per minuut? </a:t>
            </a:r>
          </a:p>
          <a:p>
            <a:pPr algn="ctr"/>
            <a:endParaRPr lang="nl-NL" sz="2800">
              <a:solidFill>
                <a:schemeClr val="bg1"/>
              </a:solidFill>
              <a:latin typeface="Kermit" panose="020F0503040000060003" pitchFamily="34" charset="0"/>
            </a:endParaRPr>
          </a:p>
          <a:p>
            <a:pPr algn="ctr"/>
            <a:r>
              <a:rPr lang="nl-NL" sz="2800">
                <a:solidFill>
                  <a:schemeClr val="bg1"/>
                </a:solidFill>
                <a:latin typeface="Kermit" panose="020F0503040000060003" pitchFamily="34" charset="0"/>
              </a:rPr>
              <a:t>Schrijf op je wisbordje</a:t>
            </a:r>
            <a:endParaRPr lang="nl-NL" sz="2800">
              <a:solidFill>
                <a:schemeClr val="bg1"/>
              </a:solidFill>
            </a:endParaRPr>
          </a:p>
        </p:txBody>
      </p:sp>
      <p:pic>
        <p:nvPicPr>
          <p:cNvPr id="9" name="Afbeelding 8" descr="Afbeelding met schoeisel, Dans, dansen, tekenfilm&#10;&#10;Door AI gegenereerde inhoud is mogelijk onjuist.">
            <a:extLst>
              <a:ext uri="{FF2B5EF4-FFF2-40B4-BE49-F238E27FC236}">
                <a16:creationId xmlns:a16="http://schemas.microsoft.com/office/drawing/2014/main" id="{979E43B0-B176-C7D0-4E74-A0555365BA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65386" y="1653560"/>
            <a:ext cx="9710355" cy="5462074"/>
          </a:xfrm>
          <a:prstGeom prst="rect">
            <a:avLst/>
          </a:prstGeom>
        </p:spPr>
      </p:pic>
      <p:pic>
        <p:nvPicPr>
          <p:cNvPr id="11" name="Afbeelding 10" descr="Afbeelding met symbool, Graphics, clipart, logo&#10;&#10;Door AI gegenereerde inhoud is mogelijk onjuist.">
            <a:extLst>
              <a:ext uri="{FF2B5EF4-FFF2-40B4-BE49-F238E27FC236}">
                <a16:creationId xmlns:a16="http://schemas.microsoft.com/office/drawing/2014/main" id="{3E65EFB8-62C3-3923-E57F-BD37B75CFA53}"/>
              </a:ext>
            </a:extLst>
          </p:cNvPr>
          <p:cNvPicPr>
            <a:picLocks noChangeAspect="1"/>
          </p:cNvPicPr>
          <p:nvPr/>
        </p:nvPicPr>
        <p:blipFill>
          <a:blip r:embed="rId5">
            <a:extLst>
              <a:ext uri="{28A0092B-C50C-407E-A947-70E740481C1C}">
                <a14:useLocalDpi xmlns:a14="http://schemas.microsoft.com/office/drawing/2010/main" val="0"/>
              </a:ext>
            </a:extLst>
          </a:blip>
          <a:srcRect r="48490"/>
          <a:stretch>
            <a:fillRect/>
          </a:stretch>
        </p:blipFill>
        <p:spPr>
          <a:xfrm>
            <a:off x="-41199" y="-27729"/>
            <a:ext cx="2609336" cy="2849431"/>
          </a:xfrm>
          <a:prstGeom prst="rect">
            <a:avLst/>
          </a:prstGeom>
        </p:spPr>
      </p:pic>
      <p:sp>
        <p:nvSpPr>
          <p:cNvPr id="13" name="Tekstvak 12">
            <a:extLst>
              <a:ext uri="{FF2B5EF4-FFF2-40B4-BE49-F238E27FC236}">
                <a16:creationId xmlns:a16="http://schemas.microsoft.com/office/drawing/2014/main" id="{7A3DC48C-4CBE-C548-882B-620BC7848F69}"/>
              </a:ext>
            </a:extLst>
          </p:cNvPr>
          <p:cNvSpPr txBox="1"/>
          <p:nvPr/>
        </p:nvSpPr>
        <p:spPr>
          <a:xfrm>
            <a:off x="3022257" y="1168700"/>
            <a:ext cx="6147486" cy="646331"/>
          </a:xfrm>
          <a:prstGeom prst="rect">
            <a:avLst/>
          </a:prstGeom>
          <a:noFill/>
        </p:spPr>
        <p:txBody>
          <a:bodyPr wrap="square">
            <a:spAutoFit/>
          </a:bodyPr>
          <a:lstStyle/>
          <a:p>
            <a:pPr algn="ctr"/>
            <a:r>
              <a:rPr lang="nl-NL" sz="3600">
                <a:latin typeface="Kermit" panose="020F0503040000060003" pitchFamily="34" charset="0"/>
              </a:rPr>
              <a:t>Spring voor één minuut</a:t>
            </a:r>
            <a:endParaRPr lang="nl-NL" sz="3600"/>
          </a:p>
        </p:txBody>
      </p:sp>
    </p:spTree>
    <p:extLst>
      <p:ext uri="{BB962C8B-B14F-4D97-AF65-F5344CB8AC3E}">
        <p14:creationId xmlns:p14="http://schemas.microsoft.com/office/powerpoint/2010/main" val="29498947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4BB184-458E-5E12-5AD0-D0A8CC0AB17D}"/>
            </a:ext>
          </a:extLst>
        </p:cNvPr>
        <p:cNvGrpSpPr/>
        <p:nvPr/>
      </p:nvGrpSpPr>
      <p:grpSpPr>
        <a:xfrm>
          <a:off x="0" y="0"/>
          <a:ext cx="0" cy="0"/>
          <a:chOff x="0" y="0"/>
          <a:chExt cx="0" cy="0"/>
        </a:xfrm>
      </p:grpSpPr>
      <p:pic>
        <p:nvPicPr>
          <p:cNvPr id="10" name="Afbeelding 9" descr="Afbeelding met hand&#10;&#10;Door AI gegenereerde inhoud is mogelijk onjuist.">
            <a:extLst>
              <a:ext uri="{FF2B5EF4-FFF2-40B4-BE49-F238E27FC236}">
                <a16:creationId xmlns:a16="http://schemas.microsoft.com/office/drawing/2014/main" id="{75635BD5-F1EE-086A-A3EA-9EDA85180FB0}"/>
              </a:ext>
            </a:extLst>
          </p:cNvPr>
          <p:cNvPicPr>
            <a:picLocks noChangeAspect="1"/>
          </p:cNvPicPr>
          <p:nvPr/>
        </p:nvPicPr>
        <p:blipFill>
          <a:blip r:embed="rId3">
            <a:extLst>
              <a:ext uri="{28A0092B-C50C-407E-A947-70E740481C1C}">
                <a14:useLocalDpi xmlns:a14="http://schemas.microsoft.com/office/drawing/2010/main" val="0"/>
              </a:ext>
            </a:extLst>
          </a:blip>
          <a:srcRect r="61024" b="6756"/>
          <a:stretch>
            <a:fillRect/>
          </a:stretch>
        </p:blipFill>
        <p:spPr>
          <a:xfrm>
            <a:off x="6942439" y="636990"/>
            <a:ext cx="4648199" cy="6254982"/>
          </a:xfrm>
          <a:prstGeom prst="rect">
            <a:avLst/>
          </a:prstGeom>
        </p:spPr>
      </p:pic>
      <p:pic>
        <p:nvPicPr>
          <p:cNvPr id="6" name="Afbeelding 5" descr="Afbeelding met hart, tekenfilm&#10;&#10;Door AI gegenereerde inhoud is mogelijk onjuist.">
            <a:extLst>
              <a:ext uri="{FF2B5EF4-FFF2-40B4-BE49-F238E27FC236}">
                <a16:creationId xmlns:a16="http://schemas.microsoft.com/office/drawing/2014/main" id="{BD34B01A-BD9A-9217-C46D-CB5B685A8DE6}"/>
              </a:ext>
            </a:extLst>
          </p:cNvPr>
          <p:cNvPicPr>
            <a:picLocks noChangeAspect="1"/>
          </p:cNvPicPr>
          <p:nvPr/>
        </p:nvPicPr>
        <p:blipFill>
          <a:blip r:embed="rId4">
            <a:alphaModFix amt="10000"/>
            <a:extLst>
              <a:ext uri="{28A0092B-C50C-407E-A947-70E740481C1C}">
                <a14:useLocalDpi xmlns:a14="http://schemas.microsoft.com/office/drawing/2010/main" val="0"/>
              </a:ext>
            </a:extLst>
          </a:blip>
          <a:srcRect l="12302" r="49322" b="-204"/>
          <a:stretch>
            <a:fillRect/>
          </a:stretch>
        </p:blipFill>
        <p:spPr>
          <a:xfrm>
            <a:off x="-1" y="964612"/>
            <a:ext cx="4201297" cy="6170828"/>
          </a:xfrm>
          <a:prstGeom prst="rect">
            <a:avLst/>
          </a:prstGeom>
        </p:spPr>
      </p:pic>
      <p:sp>
        <p:nvSpPr>
          <p:cNvPr id="74753" name="Rectangle 3">
            <a:extLst>
              <a:ext uri="{FF2B5EF4-FFF2-40B4-BE49-F238E27FC236}">
                <a16:creationId xmlns:a16="http://schemas.microsoft.com/office/drawing/2014/main" id="{50EE4C56-C5C6-7BD2-B61E-2B7A613B544D}"/>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7F393839-8E2A-39C0-60E6-665501788A4B}"/>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48405AD0-175A-B341-6894-57F2E5FCD986}"/>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16" name="Tekstvak 15">
            <a:extLst>
              <a:ext uri="{FF2B5EF4-FFF2-40B4-BE49-F238E27FC236}">
                <a16:creationId xmlns:a16="http://schemas.microsoft.com/office/drawing/2014/main" id="{59DF9F4F-3E10-3435-6622-D37A6D7076B0}"/>
              </a:ext>
            </a:extLst>
          </p:cNvPr>
          <p:cNvSpPr txBox="1"/>
          <p:nvPr/>
        </p:nvSpPr>
        <p:spPr>
          <a:xfrm>
            <a:off x="0" y="53291"/>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A4E6383F-7D98-8427-CE65-1F3D5810607A}"/>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2D812D3A-0AFA-B4C9-1652-D14FA6DA44F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8" name="Tekstvak 7">
            <a:extLst>
              <a:ext uri="{FF2B5EF4-FFF2-40B4-BE49-F238E27FC236}">
                <a16:creationId xmlns:a16="http://schemas.microsoft.com/office/drawing/2014/main" id="{66D4CDAE-C609-B286-D8BA-04F8BB2C8A27}"/>
              </a:ext>
            </a:extLst>
          </p:cNvPr>
          <p:cNvSpPr txBox="1"/>
          <p:nvPr/>
        </p:nvSpPr>
        <p:spPr>
          <a:xfrm>
            <a:off x="0" y="329213"/>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Hoe meet je je hartslag?</a:t>
            </a:r>
            <a:endParaRPr lang="nl-NL" sz="3200"/>
          </a:p>
        </p:txBody>
      </p:sp>
      <p:sp>
        <p:nvSpPr>
          <p:cNvPr id="7" name="Tekstvak 6">
            <a:extLst>
              <a:ext uri="{FF2B5EF4-FFF2-40B4-BE49-F238E27FC236}">
                <a16:creationId xmlns:a16="http://schemas.microsoft.com/office/drawing/2014/main" id="{43673D49-8B1E-3007-8878-BE2E795C1B5E}"/>
              </a:ext>
            </a:extLst>
          </p:cNvPr>
          <p:cNvSpPr txBox="1"/>
          <p:nvPr/>
        </p:nvSpPr>
        <p:spPr>
          <a:xfrm>
            <a:off x="807456" y="964612"/>
            <a:ext cx="6545844" cy="5262979"/>
          </a:xfrm>
          <a:prstGeom prst="rect">
            <a:avLst/>
          </a:prstGeom>
          <a:noFill/>
        </p:spPr>
        <p:txBody>
          <a:bodyPr wrap="square">
            <a:spAutoFit/>
          </a:bodyPr>
          <a:lstStyle/>
          <a:p>
            <a:r>
              <a:rPr lang="nl-NL" sz="2800">
                <a:solidFill>
                  <a:srgbClr val="E16C7F"/>
                </a:solidFill>
                <a:latin typeface="Kermit" panose="020F0503040000060003" pitchFamily="34" charset="0"/>
              </a:rPr>
              <a:t>Stap 1: Zoek je polsslag</a:t>
            </a:r>
          </a:p>
          <a:p>
            <a:pPr marL="457200" indent="-457200">
              <a:buFont typeface="Arial" panose="020B0604020202020204" pitchFamily="34" charset="0"/>
              <a:buChar char="•"/>
            </a:pPr>
            <a:r>
              <a:rPr lang="nl-NL" sz="2800">
                <a:latin typeface="Kermit" panose="020F0503040000060003" pitchFamily="34" charset="0"/>
              </a:rPr>
              <a:t>Leg twee vingers (je wijsvinger en je middelvinger) op de binnenkant van je pols, aan de kant van je duim.</a:t>
            </a:r>
          </a:p>
          <a:p>
            <a:pPr marL="457200" indent="-457200">
              <a:buFont typeface="Arial" panose="020B0604020202020204" pitchFamily="34" charset="0"/>
              <a:buChar char="•"/>
            </a:pPr>
            <a:r>
              <a:rPr lang="nl-NL" sz="2800">
                <a:latin typeface="Kermit" panose="020F0503040000060003" pitchFamily="34" charset="0"/>
              </a:rPr>
              <a:t>Druk zachtjes totdat je klopjes voelt. Dat is je hartslag.</a:t>
            </a:r>
          </a:p>
          <a:p>
            <a:pPr marL="457200" indent="-457200">
              <a:buFont typeface="Arial" panose="020B0604020202020204" pitchFamily="34" charset="0"/>
              <a:buChar char="•"/>
            </a:pPr>
            <a:r>
              <a:rPr lang="nl-NL" sz="2800">
                <a:latin typeface="Kermit" panose="020F0503040000060003" pitchFamily="34" charset="0"/>
              </a:rPr>
              <a:t>Je kunt ook je vingers tegen de zijkant van je hals leggen, net onder de kaaklijn.</a:t>
            </a:r>
          </a:p>
          <a:p>
            <a:pPr marL="457200" indent="-457200">
              <a:buFont typeface="Arial" panose="020B0604020202020204" pitchFamily="34" charset="0"/>
              <a:buChar char="•"/>
            </a:pPr>
            <a:r>
              <a:rPr lang="nl-NL" sz="2800">
                <a:latin typeface="Kermit" panose="020F0503040000060003" pitchFamily="34" charset="0"/>
              </a:rPr>
              <a:t>Klopt jouw hart nu snel of langzaam?</a:t>
            </a:r>
          </a:p>
        </p:txBody>
      </p:sp>
    </p:spTree>
    <p:extLst>
      <p:ext uri="{BB962C8B-B14F-4D97-AF65-F5344CB8AC3E}">
        <p14:creationId xmlns:p14="http://schemas.microsoft.com/office/powerpoint/2010/main" val="42189725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FB668-8A2E-2D9F-BFC4-82B03C293BB6}"/>
            </a:ext>
          </a:extLst>
        </p:cNvPr>
        <p:cNvGrpSpPr/>
        <p:nvPr/>
      </p:nvGrpSpPr>
      <p:grpSpPr>
        <a:xfrm>
          <a:off x="0" y="0"/>
          <a:ext cx="0" cy="0"/>
          <a:chOff x="0" y="0"/>
          <a:chExt cx="0" cy="0"/>
        </a:xfrm>
      </p:grpSpPr>
      <p:pic>
        <p:nvPicPr>
          <p:cNvPr id="10" name="Afbeelding 9" descr="Afbeelding met hand&#10;&#10;Door AI gegenereerde inhoud is mogelijk onjuist.">
            <a:extLst>
              <a:ext uri="{FF2B5EF4-FFF2-40B4-BE49-F238E27FC236}">
                <a16:creationId xmlns:a16="http://schemas.microsoft.com/office/drawing/2014/main" id="{27642012-E4AA-E68C-61FC-8B209F37AFD0}"/>
              </a:ext>
            </a:extLst>
          </p:cNvPr>
          <p:cNvPicPr>
            <a:picLocks noChangeAspect="1"/>
          </p:cNvPicPr>
          <p:nvPr/>
        </p:nvPicPr>
        <p:blipFill>
          <a:blip r:embed="rId3">
            <a:extLst>
              <a:ext uri="{28A0092B-C50C-407E-A947-70E740481C1C}">
                <a14:useLocalDpi xmlns:a14="http://schemas.microsoft.com/office/drawing/2010/main" val="0"/>
              </a:ext>
            </a:extLst>
          </a:blip>
          <a:srcRect r="61024" b="6756"/>
          <a:stretch>
            <a:fillRect/>
          </a:stretch>
        </p:blipFill>
        <p:spPr>
          <a:xfrm>
            <a:off x="6942439" y="636990"/>
            <a:ext cx="4648199" cy="6254982"/>
          </a:xfrm>
          <a:prstGeom prst="rect">
            <a:avLst/>
          </a:prstGeom>
        </p:spPr>
      </p:pic>
      <p:pic>
        <p:nvPicPr>
          <p:cNvPr id="6" name="Afbeelding 5" descr="Afbeelding met hart, tekenfilm&#10;&#10;Door AI gegenereerde inhoud is mogelijk onjuist.">
            <a:extLst>
              <a:ext uri="{FF2B5EF4-FFF2-40B4-BE49-F238E27FC236}">
                <a16:creationId xmlns:a16="http://schemas.microsoft.com/office/drawing/2014/main" id="{A37AC054-3A47-1E34-31B4-9D1935CC9D9E}"/>
              </a:ext>
            </a:extLst>
          </p:cNvPr>
          <p:cNvPicPr>
            <a:picLocks noChangeAspect="1"/>
          </p:cNvPicPr>
          <p:nvPr/>
        </p:nvPicPr>
        <p:blipFill>
          <a:blip r:embed="rId4">
            <a:alphaModFix amt="10000"/>
            <a:extLst>
              <a:ext uri="{28A0092B-C50C-407E-A947-70E740481C1C}">
                <a14:useLocalDpi xmlns:a14="http://schemas.microsoft.com/office/drawing/2010/main" val="0"/>
              </a:ext>
            </a:extLst>
          </a:blip>
          <a:srcRect l="12302" r="49322" b="-204"/>
          <a:stretch>
            <a:fillRect/>
          </a:stretch>
        </p:blipFill>
        <p:spPr>
          <a:xfrm>
            <a:off x="-1" y="964612"/>
            <a:ext cx="4201297" cy="6170828"/>
          </a:xfrm>
          <a:prstGeom prst="rect">
            <a:avLst/>
          </a:prstGeom>
        </p:spPr>
      </p:pic>
      <p:sp>
        <p:nvSpPr>
          <p:cNvPr id="74753" name="Rectangle 3">
            <a:extLst>
              <a:ext uri="{FF2B5EF4-FFF2-40B4-BE49-F238E27FC236}">
                <a16:creationId xmlns:a16="http://schemas.microsoft.com/office/drawing/2014/main" id="{1BEC94F8-7265-EF63-81CA-3AB783B385CF}"/>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7795AEC0-ECB3-A1E4-A401-2A7A4F58F014}"/>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917F4959-D1ED-E1A2-5D3D-47B48B4EEC8D}"/>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16" name="Tekstvak 15">
            <a:extLst>
              <a:ext uri="{FF2B5EF4-FFF2-40B4-BE49-F238E27FC236}">
                <a16:creationId xmlns:a16="http://schemas.microsoft.com/office/drawing/2014/main" id="{DD967CAC-B17E-0808-143D-776986B76520}"/>
              </a:ext>
            </a:extLst>
          </p:cNvPr>
          <p:cNvSpPr txBox="1"/>
          <p:nvPr/>
        </p:nvSpPr>
        <p:spPr>
          <a:xfrm>
            <a:off x="0" y="53291"/>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A2A865F0-13E0-06BE-5556-ECC9E94EA0F9}"/>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2978ED3A-FDBA-CD6C-E6FB-DAEF3A6B3A7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8" name="Tekstvak 7">
            <a:extLst>
              <a:ext uri="{FF2B5EF4-FFF2-40B4-BE49-F238E27FC236}">
                <a16:creationId xmlns:a16="http://schemas.microsoft.com/office/drawing/2014/main" id="{C9D8C760-24E8-D327-BB2C-F620B5466144}"/>
              </a:ext>
            </a:extLst>
          </p:cNvPr>
          <p:cNvSpPr txBox="1"/>
          <p:nvPr/>
        </p:nvSpPr>
        <p:spPr>
          <a:xfrm>
            <a:off x="0" y="329213"/>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Hoe meet je je hartslag?</a:t>
            </a:r>
            <a:endParaRPr lang="nl-NL" sz="3200"/>
          </a:p>
        </p:txBody>
      </p:sp>
      <p:sp>
        <p:nvSpPr>
          <p:cNvPr id="7" name="Tekstvak 6">
            <a:extLst>
              <a:ext uri="{FF2B5EF4-FFF2-40B4-BE49-F238E27FC236}">
                <a16:creationId xmlns:a16="http://schemas.microsoft.com/office/drawing/2014/main" id="{198F7BD2-1646-882C-BFB2-D815C686EE75}"/>
              </a:ext>
            </a:extLst>
          </p:cNvPr>
          <p:cNvSpPr txBox="1"/>
          <p:nvPr/>
        </p:nvSpPr>
        <p:spPr>
          <a:xfrm>
            <a:off x="1124956" y="1289083"/>
            <a:ext cx="5418438" cy="4401205"/>
          </a:xfrm>
          <a:prstGeom prst="rect">
            <a:avLst/>
          </a:prstGeom>
          <a:noFill/>
        </p:spPr>
        <p:txBody>
          <a:bodyPr wrap="square" lIns="91440" tIns="45720" rIns="91440" bIns="45720" anchor="t">
            <a:spAutoFit/>
          </a:bodyPr>
          <a:lstStyle/>
          <a:p>
            <a:r>
              <a:rPr lang="nl-NL" sz="2800">
                <a:solidFill>
                  <a:srgbClr val="E16C7F"/>
                </a:solidFill>
                <a:latin typeface="Kermit" panose="020F0503040000060003" pitchFamily="34" charset="0"/>
              </a:rPr>
              <a:t>Stap 2: Tellen</a:t>
            </a:r>
          </a:p>
          <a:p>
            <a:pPr marL="457200" indent="-457200">
              <a:buFont typeface="Arial" panose="020B0604020202020204" pitchFamily="34" charset="0"/>
              <a:buChar char="•"/>
            </a:pPr>
            <a:r>
              <a:rPr lang="nl-NL" sz="2800">
                <a:latin typeface="Kermit" panose="020F0503040000060003" pitchFamily="34" charset="0"/>
              </a:rPr>
              <a:t>Pak een stopwatch, klok of timer.</a:t>
            </a:r>
          </a:p>
          <a:p>
            <a:pPr marL="457200" indent="-457200">
              <a:buFont typeface="Arial" panose="020B0604020202020204" pitchFamily="34" charset="0"/>
              <a:buChar char="•"/>
            </a:pPr>
            <a:r>
              <a:rPr lang="nl-NL" sz="2800">
                <a:latin typeface="Kermit" panose="020F0503040000060003" pitchFamily="34" charset="0"/>
              </a:rPr>
              <a:t>Tel hoeveel je hart klopt in 15 seconden.</a:t>
            </a:r>
          </a:p>
          <a:p>
            <a:pPr marL="457200" indent="-457200">
              <a:buFont typeface="Arial" panose="020B0604020202020204" pitchFamily="34" charset="0"/>
              <a:buChar char="•"/>
            </a:pPr>
            <a:r>
              <a:rPr lang="nl-NL" sz="2800">
                <a:latin typeface="Kermit"/>
              </a:rPr>
              <a:t>Vermenigvuldig dit getal met vier om te weten hoeveel slagen je hart maakt in één minuut.</a:t>
            </a:r>
          </a:p>
          <a:p>
            <a:endParaRPr lang="nl-NL" sz="2800">
              <a:latin typeface="Kermit" panose="020F0503040000060003" pitchFamily="34" charset="0"/>
            </a:endParaRPr>
          </a:p>
        </p:txBody>
      </p:sp>
      <p:pic>
        <p:nvPicPr>
          <p:cNvPr id="5" name="Afbeelding 4" descr="Afbeelding met symbool, Graphics, clipart, logo&#10;&#10;Door AI gegenereerde inhoud is mogelijk onjuist.">
            <a:extLst>
              <a:ext uri="{FF2B5EF4-FFF2-40B4-BE49-F238E27FC236}">
                <a16:creationId xmlns:a16="http://schemas.microsoft.com/office/drawing/2014/main" id="{7CDF52C8-E685-CF0B-D7E0-DD8BD8B14185}"/>
              </a:ext>
            </a:extLst>
          </p:cNvPr>
          <p:cNvPicPr>
            <a:picLocks noChangeAspect="1"/>
          </p:cNvPicPr>
          <p:nvPr/>
        </p:nvPicPr>
        <p:blipFill>
          <a:blip r:embed="rId6">
            <a:extLst>
              <a:ext uri="{28A0092B-C50C-407E-A947-70E740481C1C}">
                <a14:useLocalDpi xmlns:a14="http://schemas.microsoft.com/office/drawing/2010/main" val="0"/>
              </a:ext>
            </a:extLst>
          </a:blip>
          <a:srcRect r="45946"/>
          <a:stretch>
            <a:fillRect/>
          </a:stretch>
        </p:blipFill>
        <p:spPr>
          <a:xfrm>
            <a:off x="9439436" y="1016027"/>
            <a:ext cx="2386569" cy="2483524"/>
          </a:xfrm>
          <a:prstGeom prst="rect">
            <a:avLst/>
          </a:prstGeom>
        </p:spPr>
      </p:pic>
    </p:spTree>
    <p:extLst>
      <p:ext uri="{BB962C8B-B14F-4D97-AF65-F5344CB8AC3E}">
        <p14:creationId xmlns:p14="http://schemas.microsoft.com/office/powerpoint/2010/main" val="26494090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734B3A-A06A-5444-2036-1D2F66708367}"/>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C870B640-1C4F-369E-AFB1-0F7706FD3C80}"/>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9620AEF0-C552-E1F2-0AB3-092EFBDE9F91}"/>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CA77B50F-13FF-E49A-3EF1-D7C505F896F8}"/>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D719B781-6A32-EDCB-9F5F-A6A630F4C072}"/>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C3BF566B-0657-C605-56DA-F56632A2CCE3}"/>
              </a:ext>
            </a:extLst>
          </p:cNvPr>
          <p:cNvSpPr txBox="1"/>
          <p:nvPr/>
        </p:nvSpPr>
        <p:spPr>
          <a:xfrm>
            <a:off x="0" y="53291"/>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22A835FE-F536-6125-B5A0-A9F624810CD2}"/>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0605C891-7545-DFDA-BFFE-107BDCB2D3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pic>
        <p:nvPicPr>
          <p:cNvPr id="6" name="Afbeelding 5" descr="Afbeelding met hart, tekenfilm&#10;&#10;Door AI gegenereerde inhoud is mogelijk onjuist.">
            <a:extLst>
              <a:ext uri="{FF2B5EF4-FFF2-40B4-BE49-F238E27FC236}">
                <a16:creationId xmlns:a16="http://schemas.microsoft.com/office/drawing/2014/main" id="{1A388A3D-E309-1AA9-C7EA-8D5E718EA84A}"/>
              </a:ext>
            </a:extLst>
          </p:cNvPr>
          <p:cNvPicPr>
            <a:picLocks noChangeAspect="1"/>
          </p:cNvPicPr>
          <p:nvPr/>
        </p:nvPicPr>
        <p:blipFill>
          <a:blip r:embed="rId4">
            <a:extLst>
              <a:ext uri="{28A0092B-C50C-407E-A947-70E740481C1C}">
                <a14:useLocalDpi xmlns:a14="http://schemas.microsoft.com/office/drawing/2010/main" val="0"/>
              </a:ext>
            </a:extLst>
          </a:blip>
          <a:srcRect r="46936"/>
          <a:stretch>
            <a:fillRect/>
          </a:stretch>
        </p:blipFill>
        <p:spPr>
          <a:xfrm>
            <a:off x="2895505" y="746687"/>
            <a:ext cx="5432949" cy="5782100"/>
          </a:xfrm>
          <a:prstGeom prst="rect">
            <a:avLst/>
          </a:prstGeom>
        </p:spPr>
      </p:pic>
      <p:sp>
        <p:nvSpPr>
          <p:cNvPr id="8" name="Tekstvak 7">
            <a:extLst>
              <a:ext uri="{FF2B5EF4-FFF2-40B4-BE49-F238E27FC236}">
                <a16:creationId xmlns:a16="http://schemas.microsoft.com/office/drawing/2014/main" id="{7FF80763-27F6-95B1-8F20-B583A41E008C}"/>
              </a:ext>
            </a:extLst>
          </p:cNvPr>
          <p:cNvSpPr txBox="1"/>
          <p:nvPr/>
        </p:nvSpPr>
        <p:spPr>
          <a:xfrm>
            <a:off x="0" y="329213"/>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Hoe vaak klopt jouw hart?</a:t>
            </a:r>
            <a:endParaRPr lang="nl-NL" sz="3200"/>
          </a:p>
        </p:txBody>
      </p:sp>
      <p:sp>
        <p:nvSpPr>
          <p:cNvPr id="7" name="Tekstvak 6">
            <a:extLst>
              <a:ext uri="{FF2B5EF4-FFF2-40B4-BE49-F238E27FC236}">
                <a16:creationId xmlns:a16="http://schemas.microsoft.com/office/drawing/2014/main" id="{6C19CBFD-6F16-B251-42D0-9BCFAD32D335}"/>
              </a:ext>
            </a:extLst>
          </p:cNvPr>
          <p:cNvSpPr txBox="1"/>
          <p:nvPr/>
        </p:nvSpPr>
        <p:spPr>
          <a:xfrm rot="20583121">
            <a:off x="4689053" y="2885326"/>
            <a:ext cx="2813894" cy="2677656"/>
          </a:xfrm>
          <a:prstGeom prst="rect">
            <a:avLst/>
          </a:prstGeom>
          <a:noFill/>
        </p:spPr>
        <p:txBody>
          <a:bodyPr wrap="square">
            <a:spAutoFit/>
          </a:bodyPr>
          <a:lstStyle/>
          <a:p>
            <a:pPr algn="ctr"/>
            <a:r>
              <a:rPr lang="nl-NL" sz="2800">
                <a:solidFill>
                  <a:schemeClr val="bg1"/>
                </a:solidFill>
                <a:latin typeface="Kermit" panose="020F0503040000060003" pitchFamily="34" charset="0"/>
              </a:rPr>
              <a:t> Hoe vaak klopt jouw hartslag nu?</a:t>
            </a:r>
          </a:p>
          <a:p>
            <a:pPr algn="ctr"/>
            <a:endParaRPr lang="nl-NL" sz="2800">
              <a:solidFill>
                <a:schemeClr val="bg1"/>
              </a:solidFill>
              <a:latin typeface="Kermit" panose="020F0503040000060003" pitchFamily="34" charset="0"/>
            </a:endParaRPr>
          </a:p>
          <a:p>
            <a:pPr algn="ctr"/>
            <a:r>
              <a:rPr lang="nl-NL" sz="2800">
                <a:solidFill>
                  <a:schemeClr val="bg1"/>
                </a:solidFill>
                <a:latin typeface="Kermit" panose="020F0503040000060003" pitchFamily="34" charset="0"/>
              </a:rPr>
              <a:t>Schrijf op je wisbordje</a:t>
            </a:r>
            <a:endParaRPr lang="nl-NL" sz="2800">
              <a:solidFill>
                <a:schemeClr val="bg1"/>
              </a:solidFill>
            </a:endParaRPr>
          </a:p>
        </p:txBody>
      </p:sp>
    </p:spTree>
    <p:extLst>
      <p:ext uri="{BB962C8B-B14F-4D97-AF65-F5344CB8AC3E}">
        <p14:creationId xmlns:p14="http://schemas.microsoft.com/office/powerpoint/2010/main" val="40628262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39479D-FE21-96C4-ECCF-C3275465FF28}"/>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E144523D-6975-780B-670F-B0663C68CB65}"/>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B1365EC6-745F-ADC9-909C-2EB7E9160046}"/>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AE7B7504-19D4-8DD9-9FBF-26ED667E1ADF}"/>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5E0C6675-CAF5-7C33-5247-A44277644E2D}"/>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2B55141D-0FCC-4CB8-DF22-4A46E92E7E42}"/>
              </a:ext>
            </a:extLst>
          </p:cNvPr>
          <p:cNvSpPr txBox="1"/>
          <p:nvPr/>
        </p:nvSpPr>
        <p:spPr>
          <a:xfrm>
            <a:off x="0" y="53291"/>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DAB68927-B8CA-4E41-0BA8-EE15F7CDF50D}"/>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380737B7-BE1F-A5BD-BCF6-41DC68D5D8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pic>
        <p:nvPicPr>
          <p:cNvPr id="6" name="Afbeelding 5" descr="Afbeelding met hart, tekenfilm&#10;&#10;Door AI gegenereerde inhoud is mogelijk onjuist.">
            <a:extLst>
              <a:ext uri="{FF2B5EF4-FFF2-40B4-BE49-F238E27FC236}">
                <a16:creationId xmlns:a16="http://schemas.microsoft.com/office/drawing/2014/main" id="{2F5D94D3-6645-E77C-84CF-171D25FEC3AC}"/>
              </a:ext>
            </a:extLst>
          </p:cNvPr>
          <p:cNvPicPr>
            <a:picLocks noChangeAspect="1"/>
          </p:cNvPicPr>
          <p:nvPr/>
        </p:nvPicPr>
        <p:blipFill>
          <a:blip r:embed="rId4">
            <a:alphaModFix amt="19000"/>
            <a:extLst>
              <a:ext uri="{28A0092B-C50C-407E-A947-70E740481C1C}">
                <a14:useLocalDpi xmlns:a14="http://schemas.microsoft.com/office/drawing/2010/main" val="0"/>
              </a:ext>
            </a:extLst>
          </a:blip>
          <a:stretch>
            <a:fillRect/>
          </a:stretch>
        </p:blipFill>
        <p:spPr>
          <a:xfrm>
            <a:off x="2773136" y="924903"/>
            <a:ext cx="10279289" cy="5782100"/>
          </a:xfrm>
          <a:prstGeom prst="rect">
            <a:avLst/>
          </a:prstGeom>
        </p:spPr>
      </p:pic>
      <p:sp>
        <p:nvSpPr>
          <p:cNvPr id="8" name="Tekstvak 7">
            <a:extLst>
              <a:ext uri="{FF2B5EF4-FFF2-40B4-BE49-F238E27FC236}">
                <a16:creationId xmlns:a16="http://schemas.microsoft.com/office/drawing/2014/main" id="{8C036B04-5889-D4DE-98C9-CF214BD5ACA1}"/>
              </a:ext>
            </a:extLst>
          </p:cNvPr>
          <p:cNvSpPr txBox="1"/>
          <p:nvPr/>
        </p:nvSpPr>
        <p:spPr>
          <a:xfrm>
            <a:off x="4133902" y="2551837"/>
            <a:ext cx="7011624" cy="1754326"/>
          </a:xfrm>
          <a:prstGeom prst="rect">
            <a:avLst/>
          </a:prstGeom>
          <a:noFill/>
        </p:spPr>
        <p:txBody>
          <a:bodyPr wrap="square">
            <a:spAutoFit/>
          </a:bodyPr>
          <a:lstStyle/>
          <a:p>
            <a:r>
              <a:rPr lang="nl-NL" sz="3600">
                <a:solidFill>
                  <a:srgbClr val="009DB7"/>
                </a:solidFill>
                <a:latin typeface="Kermit" panose="020F0503040000060003" pitchFamily="34" charset="0"/>
              </a:rPr>
              <a:t>Hoe komt het dat je hart sneller klopt als je net flink hebt bewogen?</a:t>
            </a:r>
            <a:endParaRPr lang="nl-NL" sz="3600">
              <a:solidFill>
                <a:srgbClr val="009DB7"/>
              </a:solidFill>
            </a:endParaRPr>
          </a:p>
        </p:txBody>
      </p:sp>
      <p:pic>
        <p:nvPicPr>
          <p:cNvPr id="5" name="Afbeelding 4">
            <a:extLst>
              <a:ext uri="{FF2B5EF4-FFF2-40B4-BE49-F238E27FC236}">
                <a16:creationId xmlns:a16="http://schemas.microsoft.com/office/drawing/2014/main" id="{524D8E4C-CEE6-FE24-E238-69099F756899}"/>
              </a:ext>
            </a:extLst>
          </p:cNvPr>
          <p:cNvPicPr/>
          <p:nvPr/>
        </p:nvPicPr>
        <p:blipFill>
          <a:blip r:embed="rId5">
            <a:extLst>
              <a:ext uri="{28A0092B-C50C-407E-A947-70E740481C1C}">
                <a14:useLocalDpi xmlns:a14="http://schemas.microsoft.com/office/drawing/2010/main" val="0"/>
              </a:ext>
            </a:extLst>
          </a:blip>
          <a:srcRect/>
          <a:stretch/>
        </p:blipFill>
        <p:spPr bwMode="auto">
          <a:xfrm>
            <a:off x="1292989" y="2171801"/>
            <a:ext cx="2438131" cy="2292814"/>
          </a:xfrm>
          <a:prstGeom prst="rect">
            <a:avLst/>
          </a:prstGeom>
          <a:noFill/>
          <a:ln>
            <a:noFill/>
          </a:ln>
        </p:spPr>
      </p:pic>
      <p:sp>
        <p:nvSpPr>
          <p:cNvPr id="7" name="Tekstvak 6">
            <a:extLst>
              <a:ext uri="{FF2B5EF4-FFF2-40B4-BE49-F238E27FC236}">
                <a16:creationId xmlns:a16="http://schemas.microsoft.com/office/drawing/2014/main" id="{97A9DEE5-0163-D225-C505-C6BC2261B1B6}"/>
              </a:ext>
            </a:extLst>
          </p:cNvPr>
          <p:cNvSpPr txBox="1"/>
          <p:nvPr/>
        </p:nvSpPr>
        <p:spPr>
          <a:xfrm>
            <a:off x="0" y="329213"/>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Hoe vaak klopt jouw hart?</a:t>
            </a:r>
            <a:endParaRPr lang="nl-NL" sz="3200"/>
          </a:p>
        </p:txBody>
      </p:sp>
    </p:spTree>
    <p:extLst>
      <p:ext uri="{BB962C8B-B14F-4D97-AF65-F5344CB8AC3E}">
        <p14:creationId xmlns:p14="http://schemas.microsoft.com/office/powerpoint/2010/main" val="29055148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9D493"/>
        </a:solidFill>
        <a:effectLst/>
      </p:bgPr>
    </p:bg>
    <p:spTree>
      <p:nvGrpSpPr>
        <p:cNvPr id="1" name=""/>
        <p:cNvGrpSpPr/>
        <p:nvPr/>
      </p:nvGrpSpPr>
      <p:grpSpPr>
        <a:xfrm>
          <a:off x="0" y="0"/>
          <a:ext cx="0" cy="0"/>
          <a:chOff x="0" y="0"/>
          <a:chExt cx="0" cy="0"/>
        </a:xfrm>
      </p:grpSpPr>
      <p:sp>
        <p:nvSpPr>
          <p:cNvPr id="74753" name="Rectangle 3"/>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pic>
        <p:nvPicPr>
          <p:cNvPr id="8" name="Afbeelding 7">
            <a:extLst>
              <a:ext uri="{FF2B5EF4-FFF2-40B4-BE49-F238E27FC236}">
                <a16:creationId xmlns:a16="http://schemas.microsoft.com/office/drawing/2014/main" id="{513E3D6D-C428-45D5-94E1-6CCC9B98C223}"/>
              </a:ext>
            </a:extLst>
          </p:cNvPr>
          <p:cNvPicPr/>
          <p:nvPr/>
        </p:nvPicPr>
        <p:blipFill>
          <a:blip r:embed="rId3">
            <a:extLst>
              <a:ext uri="{28A0092B-C50C-407E-A947-70E740481C1C}">
                <a14:useLocalDpi xmlns:a14="http://schemas.microsoft.com/office/drawing/2010/main" val="0"/>
              </a:ext>
            </a:extLst>
          </a:blip>
          <a:srcRect/>
          <a:stretch/>
        </p:blipFill>
        <p:spPr bwMode="auto">
          <a:xfrm>
            <a:off x="10101431" y="139119"/>
            <a:ext cx="1646069" cy="1530121"/>
          </a:xfrm>
          <a:prstGeom prst="rect">
            <a:avLst/>
          </a:prstGeom>
          <a:noFill/>
          <a:ln>
            <a:noFill/>
          </a:ln>
        </p:spPr>
      </p:pic>
      <p:pic>
        <p:nvPicPr>
          <p:cNvPr id="3" name="Afbeelding 2" descr="Afbeelding met Lettertype, Graphics, rood, tekst&#10;&#10;Automatisch gegenereerde beschrijving">
            <a:extLst>
              <a:ext uri="{FF2B5EF4-FFF2-40B4-BE49-F238E27FC236}">
                <a16:creationId xmlns:a16="http://schemas.microsoft.com/office/drawing/2014/main" id="{64A5EA6B-C7DD-1098-D7E9-14DA7E1EE5E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pic>
        <p:nvPicPr>
          <p:cNvPr id="6" name="Afbeelding 5">
            <a:extLst>
              <a:ext uri="{FF2B5EF4-FFF2-40B4-BE49-F238E27FC236}">
                <a16:creationId xmlns:a16="http://schemas.microsoft.com/office/drawing/2014/main" id="{45ABCF5B-D1CD-AFB7-5F53-4C4E5498B854}"/>
              </a:ext>
            </a:extLst>
          </p:cNvPr>
          <p:cNvPicPr>
            <a:picLocks noChangeAspect="1"/>
          </p:cNvPicPr>
          <p:nvPr/>
        </p:nvPicPr>
        <p:blipFill>
          <a:blip r:embed="rId5">
            <a:extLst>
              <a:ext uri="{28A0092B-C50C-407E-A947-70E740481C1C}">
                <a14:useLocalDpi xmlns:a14="http://schemas.microsoft.com/office/drawing/2010/main" val="0"/>
              </a:ext>
            </a:extLst>
          </a:blip>
          <a:srcRect l="22522" r="39167"/>
          <a:stretch>
            <a:fillRect/>
          </a:stretch>
        </p:blipFill>
        <p:spPr>
          <a:xfrm>
            <a:off x="546254" y="118994"/>
            <a:ext cx="4589834" cy="6739006"/>
          </a:xfrm>
          <a:prstGeom prst="rect">
            <a:avLst/>
          </a:prstGeom>
        </p:spPr>
      </p:pic>
      <p:sp>
        <p:nvSpPr>
          <p:cNvPr id="16" name="Tekstvak 15">
            <a:extLst>
              <a:ext uri="{FF2B5EF4-FFF2-40B4-BE49-F238E27FC236}">
                <a16:creationId xmlns:a16="http://schemas.microsoft.com/office/drawing/2014/main" id="{841D55D1-C514-4927-975C-ADE0882DAC9D}"/>
              </a:ext>
            </a:extLst>
          </p:cNvPr>
          <p:cNvSpPr txBox="1"/>
          <p:nvPr/>
        </p:nvSpPr>
        <p:spPr>
          <a:xfrm>
            <a:off x="0" y="76853"/>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aanbieden</a:t>
            </a:r>
          </a:p>
        </p:txBody>
      </p:sp>
      <p:sp>
        <p:nvSpPr>
          <p:cNvPr id="2" name="Tekstvak 1">
            <a:extLst>
              <a:ext uri="{FF2B5EF4-FFF2-40B4-BE49-F238E27FC236}">
                <a16:creationId xmlns:a16="http://schemas.microsoft.com/office/drawing/2014/main" id="{CCAB5A24-68D3-597D-57C9-DD09D9C5624B}"/>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spTree>
    <p:extLst>
      <p:ext uri="{BB962C8B-B14F-4D97-AF65-F5344CB8AC3E}">
        <p14:creationId xmlns:p14="http://schemas.microsoft.com/office/powerpoint/2010/main" val="35858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9D493"/>
        </a:solidFill>
        <a:effectLst/>
      </p:bgPr>
    </p:bg>
    <p:spTree>
      <p:nvGrpSpPr>
        <p:cNvPr id="1" name="">
          <a:extLst>
            <a:ext uri="{FF2B5EF4-FFF2-40B4-BE49-F238E27FC236}">
              <a16:creationId xmlns:a16="http://schemas.microsoft.com/office/drawing/2014/main" id="{0515B428-E575-75D9-7D8D-EA33CF6AE196}"/>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98F607EE-D267-02CF-6039-F8153B0DD168}"/>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595E114C-9806-3826-2374-E05DD8425E31}"/>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3D6EE35E-D5DC-52B7-2378-1C603125A8DE}"/>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pic>
        <p:nvPicPr>
          <p:cNvPr id="8" name="Afbeelding 7">
            <a:extLst>
              <a:ext uri="{FF2B5EF4-FFF2-40B4-BE49-F238E27FC236}">
                <a16:creationId xmlns:a16="http://schemas.microsoft.com/office/drawing/2014/main" id="{E2A86A39-AD5E-8AAA-E525-CED31EBFC18A}"/>
              </a:ext>
            </a:extLst>
          </p:cNvPr>
          <p:cNvPicPr/>
          <p:nvPr/>
        </p:nvPicPr>
        <p:blipFill>
          <a:blip r:embed="rId3">
            <a:extLst>
              <a:ext uri="{28A0092B-C50C-407E-A947-70E740481C1C}">
                <a14:useLocalDpi xmlns:a14="http://schemas.microsoft.com/office/drawing/2010/main" val="0"/>
              </a:ext>
            </a:extLst>
          </a:blip>
          <a:srcRect/>
          <a:stretch/>
        </p:blipFill>
        <p:spPr bwMode="auto">
          <a:xfrm>
            <a:off x="10101431" y="139119"/>
            <a:ext cx="1646069" cy="1530121"/>
          </a:xfrm>
          <a:prstGeom prst="rect">
            <a:avLst/>
          </a:prstGeom>
          <a:noFill/>
          <a:ln>
            <a:noFill/>
          </a:ln>
        </p:spPr>
      </p:pic>
      <p:pic>
        <p:nvPicPr>
          <p:cNvPr id="3" name="Afbeelding 2" descr="Afbeelding met Lettertype, Graphics, rood, tekst&#10;&#10;Automatisch gegenereerde beschrijving">
            <a:extLst>
              <a:ext uri="{FF2B5EF4-FFF2-40B4-BE49-F238E27FC236}">
                <a16:creationId xmlns:a16="http://schemas.microsoft.com/office/drawing/2014/main" id="{610DFF8C-D1AB-00BD-86EB-DA710BADD3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pic>
        <p:nvPicPr>
          <p:cNvPr id="6" name="Afbeelding 5">
            <a:extLst>
              <a:ext uri="{FF2B5EF4-FFF2-40B4-BE49-F238E27FC236}">
                <a16:creationId xmlns:a16="http://schemas.microsoft.com/office/drawing/2014/main" id="{F67497EC-52CD-284B-43BA-C0D88EF1F772}"/>
              </a:ext>
            </a:extLst>
          </p:cNvPr>
          <p:cNvPicPr>
            <a:picLocks noChangeAspect="1"/>
          </p:cNvPicPr>
          <p:nvPr/>
        </p:nvPicPr>
        <p:blipFill>
          <a:blip r:embed="rId5">
            <a:extLst>
              <a:ext uri="{28A0092B-C50C-407E-A947-70E740481C1C}">
                <a14:useLocalDpi xmlns:a14="http://schemas.microsoft.com/office/drawing/2010/main" val="0"/>
              </a:ext>
            </a:extLst>
          </a:blip>
          <a:srcRect l="22522" r="39167"/>
          <a:stretch>
            <a:fillRect/>
          </a:stretch>
        </p:blipFill>
        <p:spPr>
          <a:xfrm>
            <a:off x="546254" y="118994"/>
            <a:ext cx="4589834" cy="6739006"/>
          </a:xfrm>
          <a:prstGeom prst="rect">
            <a:avLst/>
          </a:prstGeom>
        </p:spPr>
      </p:pic>
      <p:sp>
        <p:nvSpPr>
          <p:cNvPr id="16" name="Tekstvak 15">
            <a:extLst>
              <a:ext uri="{FF2B5EF4-FFF2-40B4-BE49-F238E27FC236}">
                <a16:creationId xmlns:a16="http://schemas.microsoft.com/office/drawing/2014/main" id="{47482C00-977C-5681-1121-B41F3143E41B}"/>
              </a:ext>
            </a:extLst>
          </p:cNvPr>
          <p:cNvSpPr txBox="1"/>
          <p:nvPr/>
        </p:nvSpPr>
        <p:spPr>
          <a:xfrm>
            <a:off x="0" y="76853"/>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aanbieden</a:t>
            </a:r>
          </a:p>
        </p:txBody>
      </p:sp>
      <p:sp>
        <p:nvSpPr>
          <p:cNvPr id="2" name="Tekstvak 1">
            <a:extLst>
              <a:ext uri="{FF2B5EF4-FFF2-40B4-BE49-F238E27FC236}">
                <a16:creationId xmlns:a16="http://schemas.microsoft.com/office/drawing/2014/main" id="{A00A7C02-F467-B8AD-9297-32857F914F4D}"/>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sp>
        <p:nvSpPr>
          <p:cNvPr id="9" name="Tekstvak 8">
            <a:extLst>
              <a:ext uri="{FF2B5EF4-FFF2-40B4-BE49-F238E27FC236}">
                <a16:creationId xmlns:a16="http://schemas.microsoft.com/office/drawing/2014/main" id="{455DF011-5AF6-E049-C4AE-54DF21AD5F84}"/>
              </a:ext>
            </a:extLst>
          </p:cNvPr>
          <p:cNvSpPr txBox="1"/>
          <p:nvPr/>
        </p:nvSpPr>
        <p:spPr>
          <a:xfrm>
            <a:off x="5238750" y="1581698"/>
            <a:ext cx="6508750" cy="5016758"/>
          </a:xfrm>
          <a:prstGeom prst="rect">
            <a:avLst/>
          </a:prstGeom>
          <a:noFill/>
        </p:spPr>
        <p:txBody>
          <a:bodyPr wrap="square">
            <a:spAutoFit/>
          </a:bodyPr>
          <a:lstStyle/>
          <a:p>
            <a:pPr marL="342900" indent="-342900">
              <a:buFont typeface="+mj-lt"/>
              <a:buAutoNum type="arabicPeriod"/>
            </a:pPr>
            <a:r>
              <a:rPr lang="nl-NL" sz="2000">
                <a:latin typeface="Kermit" panose="020F0503040000060003" pitchFamily="34" charset="0"/>
              </a:rPr>
              <a:t>Schone lucht komt in de longen bij het inademen. </a:t>
            </a:r>
          </a:p>
          <a:p>
            <a:pPr marL="342900" indent="-342900">
              <a:buFont typeface="+mj-lt"/>
              <a:buAutoNum type="arabicPeriod"/>
            </a:pPr>
            <a:r>
              <a:rPr lang="nl-NL" sz="2000">
                <a:latin typeface="Kermit" panose="020F0503040000060003" pitchFamily="34" charset="0"/>
              </a:rPr>
              <a:t>De zuurstof uit de schone lucht wordt door het bloed naar de zuurstofkamer gebracht.</a:t>
            </a:r>
          </a:p>
          <a:p>
            <a:pPr marL="342900" indent="-342900">
              <a:buFont typeface="+mj-lt"/>
              <a:buAutoNum type="arabicPeriod"/>
            </a:pPr>
            <a:r>
              <a:rPr lang="nl-NL" sz="2000">
                <a:latin typeface="Kermit" panose="020F0503040000060003" pitchFamily="34" charset="0"/>
              </a:rPr>
              <a:t>Het bloed gaat via een deurtje naar de krachtkamer.</a:t>
            </a:r>
          </a:p>
          <a:p>
            <a:pPr marL="342900" indent="-342900">
              <a:buFont typeface="+mj-lt"/>
              <a:buAutoNum type="arabicPeriod"/>
            </a:pPr>
            <a:r>
              <a:rPr lang="nl-NL" sz="2000">
                <a:latin typeface="Kermit" panose="020F0503040000060003" pitchFamily="34" charset="0"/>
              </a:rPr>
              <a:t>De krachtkamer pompt het bloed, met de zuurstof, uit volle kracht naar de organen en spieren in je lichaam.</a:t>
            </a:r>
          </a:p>
          <a:p>
            <a:pPr marL="342900" indent="-342900">
              <a:buFont typeface="+mj-lt"/>
              <a:buAutoNum type="arabicPeriod"/>
            </a:pPr>
            <a:r>
              <a:rPr lang="nl-NL" sz="2000">
                <a:latin typeface="Kermit" panose="020F0503040000060003" pitchFamily="34" charset="0"/>
              </a:rPr>
              <a:t>Je bloedt neemt afvalstoffen uit je organen mee terug naar de afvalkamer.</a:t>
            </a:r>
          </a:p>
          <a:p>
            <a:pPr marL="342900" indent="-342900">
              <a:buFont typeface="+mj-lt"/>
              <a:buAutoNum type="arabicPeriod"/>
            </a:pPr>
            <a:r>
              <a:rPr lang="nl-NL" sz="2000">
                <a:latin typeface="Kermit" panose="020F0503040000060003" pitchFamily="34" charset="0"/>
              </a:rPr>
              <a:t>Via een deurtje in de afvalkamer gaat het bloed naar de pompkamer. </a:t>
            </a:r>
          </a:p>
          <a:p>
            <a:pPr marL="342900" indent="-342900">
              <a:buFont typeface="+mj-lt"/>
              <a:buAutoNum type="arabicPeriod"/>
            </a:pPr>
            <a:r>
              <a:rPr lang="nl-NL" sz="2000">
                <a:latin typeface="Kermit" panose="020F0503040000060003" pitchFamily="34" charset="0"/>
              </a:rPr>
              <a:t>De pompkamer pompt het bloed met afvalstoffen naar je longen.</a:t>
            </a:r>
          </a:p>
          <a:p>
            <a:pPr marL="342900" indent="-342900">
              <a:buFont typeface="+mj-lt"/>
              <a:buAutoNum type="arabicPeriod"/>
            </a:pPr>
            <a:r>
              <a:rPr lang="nl-NL" sz="2000">
                <a:latin typeface="Kermit" panose="020F0503040000060003" pitchFamily="34" charset="0"/>
              </a:rPr>
              <a:t>Met de volgende ademhaling adem je de afvalstoffen uit.</a:t>
            </a:r>
          </a:p>
        </p:txBody>
      </p:sp>
    </p:spTree>
    <p:extLst>
      <p:ext uri="{BB962C8B-B14F-4D97-AF65-F5344CB8AC3E}">
        <p14:creationId xmlns:p14="http://schemas.microsoft.com/office/powerpoint/2010/main" val="19016494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93F2AD-998C-CE79-7E09-AB400F1BA8CF}"/>
            </a:ext>
          </a:extLst>
        </p:cNvPr>
        <p:cNvGrpSpPr/>
        <p:nvPr/>
      </p:nvGrpSpPr>
      <p:grpSpPr>
        <a:xfrm>
          <a:off x="0" y="0"/>
          <a:ext cx="0" cy="0"/>
          <a:chOff x="0" y="0"/>
          <a:chExt cx="0" cy="0"/>
        </a:xfrm>
      </p:grpSpPr>
      <p:pic>
        <p:nvPicPr>
          <p:cNvPr id="12" name="Afbeelding 11">
            <a:extLst>
              <a:ext uri="{FF2B5EF4-FFF2-40B4-BE49-F238E27FC236}">
                <a16:creationId xmlns:a16="http://schemas.microsoft.com/office/drawing/2014/main" id="{1BE5C0AE-BBF2-1239-C23C-19EF99DE510E}"/>
              </a:ext>
            </a:extLst>
          </p:cNvPr>
          <p:cNvPicPr/>
          <p:nvPr/>
        </p:nvPicPr>
        <p:blipFill>
          <a:blip r:embed="rId2">
            <a:extLst>
              <a:ext uri="{28A0092B-C50C-407E-A947-70E740481C1C}">
                <a14:useLocalDpi xmlns:a14="http://schemas.microsoft.com/office/drawing/2010/main" val="0"/>
              </a:ext>
            </a:extLst>
          </a:blip>
          <a:srcRect/>
          <a:stretch/>
        </p:blipFill>
        <p:spPr bwMode="auto">
          <a:xfrm>
            <a:off x="8026836" y="2198317"/>
            <a:ext cx="603377" cy="523222"/>
          </a:xfrm>
          <a:prstGeom prst="rect">
            <a:avLst/>
          </a:prstGeom>
          <a:noFill/>
          <a:ln>
            <a:noFill/>
          </a:ln>
        </p:spPr>
      </p:pic>
      <p:pic>
        <p:nvPicPr>
          <p:cNvPr id="14" name="Afbeelding 13">
            <a:extLst>
              <a:ext uri="{FF2B5EF4-FFF2-40B4-BE49-F238E27FC236}">
                <a16:creationId xmlns:a16="http://schemas.microsoft.com/office/drawing/2014/main" id="{AF2C4D70-E051-14FA-ED2F-9B8B46AC8FDF}"/>
              </a:ext>
            </a:extLst>
          </p:cNvPr>
          <p:cNvPicPr/>
          <p:nvPr/>
        </p:nvPicPr>
        <p:blipFill>
          <a:blip r:embed="rId3">
            <a:extLst>
              <a:ext uri="{28A0092B-C50C-407E-A947-70E740481C1C}">
                <a14:useLocalDpi xmlns:a14="http://schemas.microsoft.com/office/drawing/2010/main" val="0"/>
              </a:ext>
            </a:extLst>
          </a:blip>
          <a:srcRect t="1290" b="1290"/>
          <a:stretch/>
        </p:blipFill>
        <p:spPr bwMode="auto">
          <a:xfrm>
            <a:off x="8019255" y="2942999"/>
            <a:ext cx="610958" cy="523220"/>
          </a:xfrm>
          <a:prstGeom prst="rect">
            <a:avLst/>
          </a:prstGeom>
          <a:noFill/>
          <a:ln>
            <a:noFill/>
          </a:ln>
          <a:extLst>
            <a:ext uri="{53640926-AAD7-44D8-BBD7-CCE9431645EC}">
              <a14:shadowObscured xmlns:a14="http://schemas.microsoft.com/office/drawing/2010/main"/>
            </a:ext>
          </a:extLst>
        </p:spPr>
      </p:pic>
      <p:sp>
        <p:nvSpPr>
          <p:cNvPr id="74753" name="Rectangle 3">
            <a:extLst>
              <a:ext uri="{FF2B5EF4-FFF2-40B4-BE49-F238E27FC236}">
                <a16:creationId xmlns:a16="http://schemas.microsoft.com/office/drawing/2014/main" id="{CE7DC673-AED2-D90A-AB29-DF5CC8A5EFCD}"/>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04A6C6D9-1214-58B5-7154-E3B0F8D14A91}"/>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18ABE6BC-EC79-1CD3-50F6-4E5CBBE07B9B}"/>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9" name="Tekstvak 8">
            <a:extLst>
              <a:ext uri="{FF2B5EF4-FFF2-40B4-BE49-F238E27FC236}">
                <a16:creationId xmlns:a16="http://schemas.microsoft.com/office/drawing/2014/main" id="{DB50B08E-9B93-559C-5D6D-4E8BBFA8721B}"/>
              </a:ext>
            </a:extLst>
          </p:cNvPr>
          <p:cNvSpPr txBox="1"/>
          <p:nvPr/>
        </p:nvSpPr>
        <p:spPr>
          <a:xfrm>
            <a:off x="282891" y="1083869"/>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sp>
        <p:nvSpPr>
          <p:cNvPr id="13" name="Tekstvak 12">
            <a:extLst>
              <a:ext uri="{FF2B5EF4-FFF2-40B4-BE49-F238E27FC236}">
                <a16:creationId xmlns:a16="http://schemas.microsoft.com/office/drawing/2014/main" id="{A568A4D6-F6F7-8A9E-C368-E3703CB956D2}"/>
              </a:ext>
            </a:extLst>
          </p:cNvPr>
          <p:cNvSpPr txBox="1"/>
          <p:nvPr/>
        </p:nvSpPr>
        <p:spPr>
          <a:xfrm>
            <a:off x="29935" y="9144"/>
            <a:ext cx="12162065"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Vaardigheden</a:t>
            </a:r>
          </a:p>
        </p:txBody>
      </p:sp>
      <p:sp>
        <p:nvSpPr>
          <p:cNvPr id="2" name="Tekstvak 1">
            <a:extLst>
              <a:ext uri="{FF2B5EF4-FFF2-40B4-BE49-F238E27FC236}">
                <a16:creationId xmlns:a16="http://schemas.microsoft.com/office/drawing/2014/main" id="{2A739D2E-6E06-13D3-1F3E-9566D97A6DF5}"/>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endParaRPr lang="nl-NL"/>
          </a:p>
        </p:txBody>
      </p:sp>
      <p:pic>
        <p:nvPicPr>
          <p:cNvPr id="5" name="Afbeelding 4" descr="Afbeelding met Lettertype, Graphics, rood, tekst&#10;&#10;Automatisch gegenereerde beschrijving">
            <a:extLst>
              <a:ext uri="{FF2B5EF4-FFF2-40B4-BE49-F238E27FC236}">
                <a16:creationId xmlns:a16="http://schemas.microsoft.com/office/drawing/2014/main" id="{78E19BB3-6AD3-CFEE-4FAF-1988FBCCE2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Rectangle 2">
            <a:extLst>
              <a:ext uri="{FF2B5EF4-FFF2-40B4-BE49-F238E27FC236}">
                <a16:creationId xmlns:a16="http://schemas.microsoft.com/office/drawing/2014/main" id="{BDA2BBA6-AB82-1C38-22E5-5A15CB22B2A4}"/>
              </a:ext>
            </a:extLst>
          </p:cNvPr>
          <p:cNvSpPr>
            <a:spLocks noChangeArrowheads="1"/>
          </p:cNvSpPr>
          <p:nvPr/>
        </p:nvSpPr>
        <p:spPr bwMode="auto">
          <a:xfrm>
            <a:off x="282891" y="787783"/>
            <a:ext cx="11778482" cy="5786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b="1">
                <a:effectLst/>
                <a:latin typeface="Kermit" panose="020F0503040000060003" pitchFamily="34" charset="0"/>
                <a:ea typeface="Times New Roman" panose="02020603050405020304" pitchFamily="18" charset="0"/>
              </a:rPr>
              <a:t>Werkvorm: </a:t>
            </a:r>
            <a:endParaRPr lang="nl-NL" b="1">
              <a:effectLst/>
              <a:latin typeface="Times New Roman" panose="02020603050405020304" pitchFamily="18" charset="0"/>
              <a:ea typeface="Times New Roman" panose="02020603050405020304" pitchFamily="18" charset="0"/>
            </a:endParaRPr>
          </a:p>
          <a:p>
            <a:pPr marL="342900" indent="-342900">
              <a:buFont typeface="Arial" panose="020B0604020202020204" pitchFamily="34" charset="0"/>
              <a:buChar char="•"/>
            </a:pPr>
            <a:r>
              <a:rPr lang="nl-NL">
                <a:latin typeface="Kermit" panose="020F0503040000060003" pitchFamily="34" charset="0"/>
                <a:ea typeface="Times New Roman" panose="02020603050405020304" pitchFamily="18" charset="0"/>
              </a:rPr>
              <a:t>Maak een toneelstukje waarin je samen met drie klasgenoten uitlegt hoe de bloedsomloop werkt. Eén kind speelt het hart, één de longen, één de organen/spieren en één het bloed. Gebruik humor, beweging en duidelijke uitleg om te laten zien hoe het bloed zuurstof haalt en weer terugkomt bij het hart. </a:t>
            </a:r>
          </a:p>
          <a:p>
            <a:pPr marL="342900" indent="-342900">
              <a:buFont typeface="Arial" panose="020B0604020202020204" pitchFamily="34" charset="0"/>
              <a:buChar char="•"/>
            </a:pPr>
            <a:r>
              <a:rPr lang="nl-NL">
                <a:effectLst/>
                <a:latin typeface="Kermit"/>
                <a:ea typeface="Times New Roman" panose="02020603050405020304" pitchFamily="18" charset="0"/>
              </a:rPr>
              <a:t>Je werkt in groepjes van </a:t>
            </a:r>
            <a:r>
              <a:rPr lang="nl-NL">
                <a:latin typeface="Kermit"/>
                <a:ea typeface="Times New Roman" panose="02020603050405020304" pitchFamily="18" charset="0"/>
              </a:rPr>
              <a:t>vier</a:t>
            </a:r>
            <a:r>
              <a:rPr lang="nl-NL">
                <a:effectLst/>
                <a:latin typeface="Kermit"/>
                <a:ea typeface="Times New Roman" panose="02020603050405020304" pitchFamily="18" charset="0"/>
              </a:rPr>
              <a:t>.</a:t>
            </a:r>
          </a:p>
          <a:p>
            <a:pPr marL="342900" indent="-342900">
              <a:buFont typeface="Arial" panose="020B0604020202020204" pitchFamily="34" charset="0"/>
              <a:buChar char="•"/>
            </a:pPr>
            <a:endParaRPr lang="nl-NL">
              <a:effectLst/>
              <a:latin typeface="Kermit" panose="020F0503040000060003" pitchFamily="34" charset="0"/>
              <a:ea typeface="Times New Roman" panose="02020603050405020304" pitchFamily="18" charset="0"/>
            </a:endParaRPr>
          </a:p>
          <a:p>
            <a:r>
              <a:rPr lang="nl-NL" b="1">
                <a:latin typeface="Kermit" panose="020F0503040000060003" pitchFamily="34" charset="0"/>
                <a:ea typeface="Times New Roman" panose="02020603050405020304" pitchFamily="18" charset="0"/>
              </a:rPr>
              <a:t>Checklist bij werkvorm (wanneer heb je de opdracht behaald?)</a:t>
            </a:r>
          </a:p>
          <a:p>
            <a:pPr marL="342900" indent="-342900">
              <a:buFont typeface="Arial" panose="020B0604020202020204" pitchFamily="34" charset="0"/>
              <a:buChar char="•"/>
            </a:pPr>
            <a:r>
              <a:rPr lang="nl-NL">
                <a:latin typeface="Kermit" panose="020F0503040000060003" pitchFamily="34" charset="0"/>
                <a:ea typeface="Times New Roman" panose="02020603050405020304" pitchFamily="18" charset="0"/>
              </a:rPr>
              <a:t>Ik heb laten zien hoe het bloed door het lichaam stroomt.</a:t>
            </a:r>
          </a:p>
          <a:p>
            <a:pPr marL="342900" indent="-342900">
              <a:buFont typeface="Arial" panose="020B0604020202020204" pitchFamily="34" charset="0"/>
              <a:buChar char="•"/>
            </a:pPr>
            <a:r>
              <a:rPr lang="nl-NL">
                <a:latin typeface="Kermit" panose="020F0503040000060003" pitchFamily="34" charset="0"/>
                <a:ea typeface="Times New Roman" panose="02020603050405020304" pitchFamily="18" charset="0"/>
              </a:rPr>
              <a:t>Ik heb de rol van mijn personage duidelijk gespeeld.</a:t>
            </a:r>
          </a:p>
          <a:p>
            <a:pPr marL="342900" indent="-342900">
              <a:buFont typeface="Arial" panose="020B0604020202020204" pitchFamily="34" charset="0"/>
              <a:buChar char="•"/>
            </a:pPr>
            <a:r>
              <a:rPr lang="nl-NL">
                <a:latin typeface="Kermit" panose="020F0503040000060003" pitchFamily="34" charset="0"/>
                <a:ea typeface="Times New Roman" panose="02020603050405020304" pitchFamily="18" charset="0"/>
              </a:rPr>
              <a:t>Ik heb uitgelegd wat het hart, de longen, het bloed en de organen doen.</a:t>
            </a:r>
          </a:p>
          <a:p>
            <a:pPr marL="342900" indent="-342900">
              <a:buFont typeface="Arial" panose="020B0604020202020204" pitchFamily="34" charset="0"/>
              <a:buChar char="•"/>
            </a:pPr>
            <a:r>
              <a:rPr lang="nl-NL">
                <a:latin typeface="Kermit" panose="020F0503040000060003" pitchFamily="34" charset="0"/>
                <a:ea typeface="Times New Roman" panose="02020603050405020304" pitchFamily="18" charset="0"/>
              </a:rPr>
              <a:t>Ik heb een situatie uitgebeeld waarin het lichaam harder moet werken (bijv. verliefd, zenuwachtig of sportend).</a:t>
            </a:r>
          </a:p>
          <a:p>
            <a:pPr marL="342900" indent="-342900">
              <a:buFont typeface="Arial" panose="020B0604020202020204" pitchFamily="34" charset="0"/>
              <a:buChar char="•"/>
            </a:pPr>
            <a:r>
              <a:rPr lang="nl-NL">
                <a:latin typeface="Kermit" panose="020F0503040000060003" pitchFamily="34" charset="0"/>
                <a:ea typeface="Times New Roman" panose="02020603050405020304" pitchFamily="18" charset="0"/>
              </a:rPr>
              <a:t>Ik heb samengewerkt met mijn groepje.</a:t>
            </a:r>
            <a:br>
              <a:rPr lang="nl-NL">
                <a:latin typeface="Kermit" panose="020F0503040000060003" pitchFamily="34" charset="0"/>
                <a:ea typeface="Times New Roman" panose="02020603050405020304" pitchFamily="18" charset="0"/>
              </a:rPr>
            </a:br>
            <a:endParaRPr lang="nl-NL">
              <a:latin typeface="Kermit" panose="020F0503040000060003" pitchFamily="34" charset="0"/>
              <a:ea typeface="Times New Roman" panose="02020603050405020304" pitchFamily="18" charset="0"/>
            </a:endParaRPr>
          </a:p>
          <a:p>
            <a:r>
              <a:rPr lang="nl-NL" b="1">
                <a:effectLst/>
                <a:latin typeface="Kermit" panose="020F0503040000060003" pitchFamily="34" charset="0"/>
                <a:ea typeface="Times New Roman" panose="02020603050405020304" pitchFamily="18" charset="0"/>
              </a:rPr>
              <a:t>Klaar-/verdiepingsopdracht</a:t>
            </a:r>
            <a:r>
              <a:rPr lang="nl-NL" b="1">
                <a:latin typeface="Kermit" panose="020F0503040000060003" pitchFamily="34" charset="0"/>
                <a:ea typeface="Times New Roman" panose="02020603050405020304" pitchFamily="18" charset="0"/>
              </a:rPr>
              <a:t>en:</a:t>
            </a:r>
          </a:p>
          <a:p>
            <a:pPr marL="457200" indent="-457200">
              <a:buFont typeface="+mj-lt"/>
              <a:buAutoNum type="arabicPeriod"/>
            </a:pPr>
            <a:r>
              <a:rPr lang="nl-NL">
                <a:latin typeface="Kermit" panose="020F0503040000060003" pitchFamily="34" charset="0"/>
                <a:ea typeface="Times New Roman" panose="02020603050405020304" pitchFamily="18" charset="0"/>
              </a:rPr>
              <a:t>Kies een situatie waarin het lichaam extra moet werken, zoals sporten, verliefd zijn of zenuwachtig zijn, en laat zien hoe het hart en het bloed daarop reageren. </a:t>
            </a:r>
          </a:p>
          <a:p>
            <a:pPr marL="457200" indent="-457200">
              <a:buFont typeface="+mj-lt"/>
              <a:buAutoNum type="arabicPeriod"/>
            </a:pPr>
            <a:r>
              <a:rPr lang="nl-NL">
                <a:latin typeface="Kermit" panose="020F0503040000060003" pitchFamily="34" charset="0"/>
                <a:ea typeface="Times New Roman" panose="02020603050405020304" pitchFamily="18" charset="0"/>
              </a:rPr>
              <a:t>Als je beweegt gaat je hart sneller kloppen, maar wat gebeurt er nog meer met je lichaam als je veel beweegt? Onderzoek dit.</a:t>
            </a:r>
            <a:endParaRPr lang="nl-NL">
              <a:effectLst/>
              <a:latin typeface="Times New Roman" panose="02020603050405020304" pitchFamily="18" charset="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nl-NL" altLang="nl-NL" sz="12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600" b="0" i="0" u="none" strike="noStrike" cap="none" normalizeH="0" baseline="0">
              <a:ln>
                <a:noFill/>
              </a:ln>
              <a:solidFill>
                <a:schemeClr val="tx1"/>
              </a:solidFill>
              <a:effectLst/>
              <a:latin typeface="Arial" panose="020B0604020202020204" pitchFamily="34" charset="0"/>
            </a:endParaRPr>
          </a:p>
        </p:txBody>
      </p:sp>
      <p:sp>
        <p:nvSpPr>
          <p:cNvPr id="3" name="Tekstvak 2">
            <a:extLst>
              <a:ext uri="{FF2B5EF4-FFF2-40B4-BE49-F238E27FC236}">
                <a16:creationId xmlns:a16="http://schemas.microsoft.com/office/drawing/2014/main" id="{32B4C49B-1590-D06E-C11C-FBBACB191E27}"/>
              </a:ext>
            </a:extLst>
          </p:cNvPr>
          <p:cNvSpPr txBox="1"/>
          <p:nvPr/>
        </p:nvSpPr>
        <p:spPr>
          <a:xfrm>
            <a:off x="0" y="216909"/>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Hartstochtelijk toneel</a:t>
            </a:r>
            <a:endParaRPr lang="nl-NL" sz="3200"/>
          </a:p>
        </p:txBody>
      </p:sp>
      <p:sp>
        <p:nvSpPr>
          <p:cNvPr id="8" name="Tekstvak 7">
            <a:extLst>
              <a:ext uri="{FF2B5EF4-FFF2-40B4-BE49-F238E27FC236}">
                <a16:creationId xmlns:a16="http://schemas.microsoft.com/office/drawing/2014/main" id="{D1427323-5DCF-BDAC-D96C-03B83F9E9F90}"/>
              </a:ext>
            </a:extLst>
          </p:cNvPr>
          <p:cNvSpPr txBox="1"/>
          <p:nvPr/>
        </p:nvSpPr>
        <p:spPr>
          <a:xfrm>
            <a:off x="8469970" y="2256694"/>
            <a:ext cx="2956354" cy="523220"/>
          </a:xfrm>
          <a:prstGeom prst="rect">
            <a:avLst/>
          </a:prstGeom>
          <a:noFill/>
        </p:spPr>
        <p:txBody>
          <a:bodyPr wrap="square">
            <a:spAutoFit/>
          </a:bodyPr>
          <a:lstStyle/>
          <a:p>
            <a:r>
              <a:rPr lang="nl-NL" sz="1400" b="0" i="0" u="none" strike="noStrike">
                <a:solidFill>
                  <a:srgbClr val="E47048"/>
                </a:solidFill>
                <a:effectLst/>
                <a:latin typeface="Kermit" panose="020F0503040000060003" pitchFamily="34" charset="0"/>
              </a:rPr>
              <a:t>Hoe zou een long reageren als het hart steeds te snel pompt?</a:t>
            </a:r>
            <a:endParaRPr lang="nl-NL" sz="1400">
              <a:solidFill>
                <a:srgbClr val="E47048"/>
              </a:solidFill>
              <a:latin typeface="Kermit" panose="020F0503040000060003" pitchFamily="34" charset="0"/>
            </a:endParaRPr>
          </a:p>
        </p:txBody>
      </p:sp>
      <p:sp>
        <p:nvSpPr>
          <p:cNvPr id="11" name="Tekstvak 10">
            <a:extLst>
              <a:ext uri="{FF2B5EF4-FFF2-40B4-BE49-F238E27FC236}">
                <a16:creationId xmlns:a16="http://schemas.microsoft.com/office/drawing/2014/main" id="{3DB6582C-A9CA-6107-5D63-EB6F999A7232}"/>
              </a:ext>
            </a:extLst>
          </p:cNvPr>
          <p:cNvSpPr txBox="1"/>
          <p:nvPr/>
        </p:nvSpPr>
        <p:spPr>
          <a:xfrm>
            <a:off x="8469970" y="2912582"/>
            <a:ext cx="3289986" cy="738664"/>
          </a:xfrm>
          <a:prstGeom prst="rect">
            <a:avLst/>
          </a:prstGeom>
          <a:noFill/>
        </p:spPr>
        <p:txBody>
          <a:bodyPr wrap="square">
            <a:spAutoFit/>
          </a:bodyPr>
          <a:lstStyle/>
          <a:p>
            <a:r>
              <a:rPr lang="nl-NL" sz="1400" b="0" i="0" u="none" strike="noStrike">
                <a:solidFill>
                  <a:srgbClr val="80D3B8"/>
                </a:solidFill>
                <a:effectLst/>
                <a:latin typeface="Kermit" panose="020F0503040000060003" pitchFamily="34" charset="0"/>
              </a:rPr>
              <a:t>Wanneer heb jij je hart extra hard voelen kloppen? Wat gebeurde er toen?</a:t>
            </a:r>
            <a:endParaRPr lang="nl-NL" sz="1400">
              <a:solidFill>
                <a:srgbClr val="80D3B8"/>
              </a:solidFill>
              <a:latin typeface="Kermit" panose="020F0503040000060003" pitchFamily="34" charset="0"/>
            </a:endParaRPr>
          </a:p>
        </p:txBody>
      </p:sp>
    </p:spTree>
    <p:extLst>
      <p:ext uri="{BB962C8B-B14F-4D97-AF65-F5344CB8AC3E}">
        <p14:creationId xmlns:p14="http://schemas.microsoft.com/office/powerpoint/2010/main" val="26716400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C9398F-E8C6-C180-696C-1242B6E8E56A}"/>
            </a:ext>
          </a:extLst>
        </p:cNvPr>
        <p:cNvGrpSpPr/>
        <p:nvPr/>
      </p:nvGrpSpPr>
      <p:grpSpPr>
        <a:xfrm>
          <a:off x="0" y="0"/>
          <a:ext cx="0" cy="0"/>
          <a:chOff x="0" y="0"/>
          <a:chExt cx="0" cy="0"/>
        </a:xfrm>
      </p:grpSpPr>
      <p:pic>
        <p:nvPicPr>
          <p:cNvPr id="6" name="Afbeelding 5" descr="Afbeelding met gordijn, kunst, Toneelgordijnen, boog&#10;&#10;Door AI gegenereerde inhoud is mogelijk onjuist.">
            <a:extLst>
              <a:ext uri="{FF2B5EF4-FFF2-40B4-BE49-F238E27FC236}">
                <a16:creationId xmlns:a16="http://schemas.microsoft.com/office/drawing/2014/main" id="{95638AF3-596F-AEC6-D55D-AA1B1D2502DF}"/>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89113" y="0"/>
            <a:ext cx="12570223" cy="7070750"/>
          </a:xfrm>
          <a:prstGeom prst="rect">
            <a:avLst/>
          </a:prstGeom>
        </p:spPr>
      </p:pic>
      <p:sp>
        <p:nvSpPr>
          <p:cNvPr id="74753" name="Rectangle 3">
            <a:extLst>
              <a:ext uri="{FF2B5EF4-FFF2-40B4-BE49-F238E27FC236}">
                <a16:creationId xmlns:a16="http://schemas.microsoft.com/office/drawing/2014/main" id="{AACD37FA-AA98-E0C3-792E-C2E1D6EF0FF5}"/>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D5E3B271-BCCE-F1C8-E88A-DB375099BC2E}"/>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136710D8-8FD7-202D-CB95-D95E938A24FD}"/>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13" name="Tekstvak 12">
            <a:extLst>
              <a:ext uri="{FF2B5EF4-FFF2-40B4-BE49-F238E27FC236}">
                <a16:creationId xmlns:a16="http://schemas.microsoft.com/office/drawing/2014/main" id="{C9D8B8B4-4527-73CB-1C31-CEBF895D19F4}"/>
              </a:ext>
            </a:extLst>
          </p:cNvPr>
          <p:cNvSpPr txBox="1"/>
          <p:nvPr/>
        </p:nvSpPr>
        <p:spPr>
          <a:xfrm>
            <a:off x="0" y="5423"/>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Reflectiewerkvorm</a:t>
            </a:r>
          </a:p>
        </p:txBody>
      </p:sp>
      <p:sp>
        <p:nvSpPr>
          <p:cNvPr id="2" name="Tekstvak 1">
            <a:extLst>
              <a:ext uri="{FF2B5EF4-FFF2-40B4-BE49-F238E27FC236}">
                <a16:creationId xmlns:a16="http://schemas.microsoft.com/office/drawing/2014/main" id="{43DD7B97-C140-0AA2-61DC-4FC46AD2A423}"/>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DE2BF2EB-B670-2B98-99C5-43F865DEA5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4" name="Tekstvak 3">
            <a:extLst>
              <a:ext uri="{FF2B5EF4-FFF2-40B4-BE49-F238E27FC236}">
                <a16:creationId xmlns:a16="http://schemas.microsoft.com/office/drawing/2014/main" id="{1DAF8675-DEA3-97A0-D5D5-66862E8686F4}"/>
              </a:ext>
            </a:extLst>
          </p:cNvPr>
          <p:cNvSpPr txBox="1"/>
          <p:nvPr/>
        </p:nvSpPr>
        <p:spPr>
          <a:xfrm>
            <a:off x="0" y="329213"/>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Hartstochtelijk Toneel</a:t>
            </a:r>
            <a:endParaRPr lang="nl-NL" sz="3200"/>
          </a:p>
        </p:txBody>
      </p:sp>
      <p:sp>
        <p:nvSpPr>
          <p:cNvPr id="8" name="Tekstvak 7">
            <a:extLst>
              <a:ext uri="{FF2B5EF4-FFF2-40B4-BE49-F238E27FC236}">
                <a16:creationId xmlns:a16="http://schemas.microsoft.com/office/drawing/2014/main" id="{C10579FE-67D0-4729-0EEA-4EC0CF28F4A2}"/>
              </a:ext>
            </a:extLst>
          </p:cNvPr>
          <p:cNvSpPr txBox="1"/>
          <p:nvPr/>
        </p:nvSpPr>
        <p:spPr>
          <a:xfrm>
            <a:off x="2954294" y="3037886"/>
            <a:ext cx="6283410" cy="1477328"/>
          </a:xfrm>
          <a:prstGeom prst="rect">
            <a:avLst/>
          </a:prstGeom>
          <a:noFill/>
        </p:spPr>
        <p:txBody>
          <a:bodyPr wrap="square">
            <a:spAutoFit/>
          </a:bodyPr>
          <a:lstStyle/>
          <a:p>
            <a:pPr algn="ctr"/>
            <a:r>
              <a:rPr lang="nl-NL" sz="1800">
                <a:solidFill>
                  <a:srgbClr val="E16C7F"/>
                </a:solidFill>
                <a:latin typeface="Kermit" panose="020F0503040000060003" pitchFamily="34" charset="0"/>
              </a:rPr>
              <a:t>Kijk naar elkaars toneelstukjes.</a:t>
            </a:r>
          </a:p>
          <a:p>
            <a:pPr algn="ctr"/>
            <a:endParaRPr lang="nl-NL">
              <a:solidFill>
                <a:srgbClr val="E16C7F"/>
              </a:solidFill>
              <a:latin typeface="Kermit" panose="020F0503040000060003" pitchFamily="34" charset="0"/>
            </a:endParaRPr>
          </a:p>
          <a:p>
            <a:pPr algn="ctr"/>
            <a:r>
              <a:rPr lang="nl-NL">
                <a:solidFill>
                  <a:srgbClr val="E16C7F"/>
                </a:solidFill>
                <a:latin typeface="Kermit" panose="020F0503040000060003" pitchFamily="34" charset="0"/>
              </a:rPr>
              <a:t>Kon je zien hoe de bloedsomloop werkte?</a:t>
            </a:r>
          </a:p>
          <a:p>
            <a:pPr algn="ctr"/>
            <a:endParaRPr lang="nl-NL">
              <a:solidFill>
                <a:srgbClr val="E16C7F"/>
              </a:solidFill>
              <a:latin typeface="Kermit" panose="020F0503040000060003" pitchFamily="34" charset="0"/>
            </a:endParaRPr>
          </a:p>
          <a:p>
            <a:pPr algn="ctr"/>
            <a:r>
              <a:rPr lang="nl-NL">
                <a:solidFill>
                  <a:srgbClr val="E16C7F"/>
                </a:solidFill>
                <a:latin typeface="Kermit" panose="020F0503040000060003" pitchFamily="34" charset="0"/>
              </a:rPr>
              <a:t>Geef elk groepje een compliment! </a:t>
            </a:r>
          </a:p>
        </p:txBody>
      </p:sp>
    </p:spTree>
    <p:extLst>
      <p:ext uri="{BB962C8B-B14F-4D97-AF65-F5344CB8AC3E}">
        <p14:creationId xmlns:p14="http://schemas.microsoft.com/office/powerpoint/2010/main" val="1438153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3110B-C92D-668B-9853-B211B9DFF414}"/>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8612C257-9CCD-8151-5C3B-E75D842A057D}"/>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4A04DA4E-19A9-A9E0-64D8-321F5957118E}"/>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9065C1A4-9B27-2861-D947-067866AC4206}"/>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2" name="Tekstvak 1">
            <a:extLst>
              <a:ext uri="{FF2B5EF4-FFF2-40B4-BE49-F238E27FC236}">
                <a16:creationId xmlns:a16="http://schemas.microsoft.com/office/drawing/2014/main" id="{58391DD3-4EC2-EDDE-F843-4EC576CD3539}"/>
              </a:ext>
            </a:extLst>
          </p:cNvPr>
          <p:cNvSpPr txBox="1"/>
          <p:nvPr/>
        </p:nvSpPr>
        <p:spPr>
          <a:xfrm>
            <a:off x="2251819" y="2165110"/>
            <a:ext cx="6926896" cy="1446550"/>
          </a:xfrm>
          <a:prstGeom prst="rect">
            <a:avLst/>
          </a:prstGeom>
          <a:noFill/>
        </p:spPr>
        <p:txBody>
          <a:bodyPr wrap="none" lIns="91440" tIns="45720" rIns="91440" bIns="45720" rtlCol="0" anchor="t">
            <a:spAutoFit/>
          </a:bodyPr>
          <a:lstStyle/>
          <a:p>
            <a:r>
              <a:rPr lang="nl-NL" sz="8800">
                <a:solidFill>
                  <a:srgbClr val="E16C7F"/>
                </a:solidFill>
                <a:latin typeface="Kermit" panose="020F0503040000060003" pitchFamily="34" charset="0"/>
              </a:rPr>
              <a:t>Groepen 5-6</a:t>
            </a:r>
            <a:r>
              <a:rPr lang="nl-NL" sz="3600">
                <a:solidFill>
                  <a:srgbClr val="E16C7F"/>
                </a:solidFill>
                <a:latin typeface="Kermit" panose="020F0503040000060003" pitchFamily="34" charset="0"/>
              </a:rPr>
              <a:t> </a:t>
            </a:r>
          </a:p>
        </p:txBody>
      </p:sp>
      <p:sp>
        <p:nvSpPr>
          <p:cNvPr id="9" name="Tekstvak 8">
            <a:extLst>
              <a:ext uri="{FF2B5EF4-FFF2-40B4-BE49-F238E27FC236}">
                <a16:creationId xmlns:a16="http://schemas.microsoft.com/office/drawing/2014/main" id="{7C787C90-4DCB-F737-91A8-91AA89AC3A46}"/>
              </a:ext>
            </a:extLst>
          </p:cNvPr>
          <p:cNvSpPr txBox="1"/>
          <p:nvPr/>
        </p:nvSpPr>
        <p:spPr>
          <a:xfrm>
            <a:off x="403123" y="1258530"/>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sp>
        <p:nvSpPr>
          <p:cNvPr id="4" name="Rectangle 3">
            <a:extLst>
              <a:ext uri="{FF2B5EF4-FFF2-40B4-BE49-F238E27FC236}">
                <a16:creationId xmlns:a16="http://schemas.microsoft.com/office/drawing/2014/main" id="{6CDC4E88-4604-8E35-F8FF-475234C55ED8}"/>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040D8050-CEE2-EB1E-B3BF-6C3A023758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18442845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a:extLst>
              <a:ext uri="{FF2B5EF4-FFF2-40B4-BE49-F238E27FC236}">
                <a16:creationId xmlns:a16="http://schemas.microsoft.com/office/drawing/2014/main" id="{ACE75963-DE74-41E6-8F92-35AEC41449AB}"/>
              </a:ext>
            </a:extLst>
          </p:cNvPr>
          <p:cNvSpPr txBox="1"/>
          <p:nvPr/>
        </p:nvSpPr>
        <p:spPr>
          <a:xfrm>
            <a:off x="120947" y="256478"/>
            <a:ext cx="11934756" cy="1200329"/>
          </a:xfrm>
          <a:prstGeom prst="rect">
            <a:avLst/>
          </a:prstGeom>
          <a:noFill/>
        </p:spPr>
        <p:txBody>
          <a:bodyPr wrap="square" rtlCol="0">
            <a:spAutoFit/>
          </a:bodyPr>
          <a:lstStyle/>
          <a:p>
            <a:pPr algn="ctr"/>
            <a:r>
              <a:rPr lang="nl-NL" sz="3600">
                <a:solidFill>
                  <a:srgbClr val="E16C7F"/>
                </a:solidFill>
                <a:latin typeface="Kermit" panose="020F0503040000060003" pitchFamily="34" charset="0"/>
                <a:ea typeface="American Typewriter" charset="0"/>
                <a:cs typeface="American Typewriter" charset="0"/>
              </a:rPr>
              <a:t>Doelen</a:t>
            </a:r>
          </a:p>
          <a:p>
            <a:pPr algn="ctr"/>
            <a:endParaRPr lang="nl-NL" sz="3600">
              <a:solidFill>
                <a:srgbClr val="E16C7F"/>
              </a:solidFill>
              <a:latin typeface="Kermit" panose="020F0503040000060003" pitchFamily="34" charset="0"/>
              <a:ea typeface="American Typewriter" charset="0"/>
              <a:cs typeface="American Typewriter" charset="0"/>
            </a:endParaRPr>
          </a:p>
        </p:txBody>
      </p:sp>
      <p:graphicFrame>
        <p:nvGraphicFramePr>
          <p:cNvPr id="4" name="Tabel 7">
            <a:extLst>
              <a:ext uri="{FF2B5EF4-FFF2-40B4-BE49-F238E27FC236}">
                <a16:creationId xmlns:a16="http://schemas.microsoft.com/office/drawing/2014/main" id="{D8803D90-7CD8-4E33-82F9-B04229AF7E0C}"/>
              </a:ext>
            </a:extLst>
          </p:cNvPr>
          <p:cNvGraphicFramePr>
            <a:graphicFrameLocks noGrp="1"/>
          </p:cNvGraphicFramePr>
          <p:nvPr>
            <p:extLst>
              <p:ext uri="{D42A27DB-BD31-4B8C-83A1-F6EECF244321}">
                <p14:modId xmlns:p14="http://schemas.microsoft.com/office/powerpoint/2010/main" val="3531941186"/>
              </p:ext>
            </p:extLst>
          </p:nvPr>
        </p:nvGraphicFramePr>
        <p:xfrm>
          <a:off x="250372" y="840801"/>
          <a:ext cx="11805331" cy="4983947"/>
        </p:xfrm>
        <a:graphic>
          <a:graphicData uri="http://schemas.openxmlformats.org/drawingml/2006/table">
            <a:tbl>
              <a:tblPr firstRow="1" bandRow="1">
                <a:tableStyleId>{5940675A-B579-460E-94D1-54222C63F5DA}</a:tableStyleId>
              </a:tblPr>
              <a:tblGrid>
                <a:gridCol w="4987243">
                  <a:extLst>
                    <a:ext uri="{9D8B030D-6E8A-4147-A177-3AD203B41FA5}">
                      <a16:colId xmlns:a16="http://schemas.microsoft.com/office/drawing/2014/main" val="2925078866"/>
                    </a:ext>
                  </a:extLst>
                </a:gridCol>
                <a:gridCol w="6818088">
                  <a:extLst>
                    <a:ext uri="{9D8B030D-6E8A-4147-A177-3AD203B41FA5}">
                      <a16:colId xmlns:a16="http://schemas.microsoft.com/office/drawing/2014/main" val="848919208"/>
                    </a:ext>
                  </a:extLst>
                </a:gridCol>
              </a:tblGrid>
              <a:tr h="1532285">
                <a:tc>
                  <a:txBody>
                    <a:bodyPr/>
                    <a:lstStyle/>
                    <a:p>
                      <a:pPr>
                        <a:defRPr/>
                      </a:pPr>
                      <a:r>
                        <a:rPr lang="nl-NL" sz="1400" b="1">
                          <a:solidFill>
                            <a:srgbClr val="E16C7F"/>
                          </a:solidFill>
                          <a:latin typeface="Kermit" panose="020F0503040000060003" pitchFamily="34" charset="0"/>
                        </a:rPr>
                        <a:t>Kennis:	</a:t>
                      </a:r>
                    </a:p>
                    <a:p>
                      <a:pPr>
                        <a:defRPr/>
                      </a:pPr>
                      <a:r>
                        <a:rPr lang="nl-NL" sz="1400" b="1">
                          <a:solidFill>
                            <a:schemeClr val="tx1">
                              <a:lumMod val="65000"/>
                              <a:lumOff val="35000"/>
                            </a:schemeClr>
                          </a:solidFill>
                          <a:latin typeface="Kermit" panose="020F0503040000060003" pitchFamily="34" charset="0"/>
                        </a:rPr>
                        <a:t>"Ik heb een brede algemene ontwikkeling</a:t>
                      </a:r>
                      <a:r>
                        <a:rPr lang="ja-JP" altLang="nl-NL" sz="1400" b="1">
                          <a:solidFill>
                            <a:schemeClr val="tx1">
                              <a:lumMod val="65000"/>
                              <a:lumOff val="35000"/>
                            </a:schemeClr>
                          </a:solidFill>
                          <a:latin typeface="Kermit" panose="020F0503040000060003" pitchFamily="34" charset="0"/>
                        </a:rPr>
                        <a:t>”</a:t>
                      </a:r>
                      <a:endParaRPr lang="nl-NL" sz="1400" b="1">
                        <a:solidFill>
                          <a:schemeClr val="tx1">
                            <a:lumMod val="65000"/>
                            <a:lumOff val="35000"/>
                          </a:schemeClr>
                        </a:solidFill>
                        <a:latin typeface="Kermit" panose="020F0503040000060003" pitchFamily="34" charset="0"/>
                      </a:endParaRPr>
                    </a:p>
                    <a:p>
                      <a:pPr>
                        <a:defRPr/>
                      </a:pPr>
                      <a:r>
                        <a:rPr lang="nl-NL" sz="1400">
                          <a:solidFill>
                            <a:schemeClr val="tx1">
                              <a:lumMod val="65000"/>
                              <a:lumOff val="35000"/>
                            </a:schemeClr>
                          </a:solidFill>
                          <a:latin typeface="Kermit" panose="020F0503040000060003" pitchFamily="34" charset="0"/>
                        </a:rPr>
                        <a:t>kennis maken met de wereld om je heen</a:t>
                      </a:r>
                    </a:p>
                    <a:p>
                      <a:pPr>
                        <a:defRPr/>
                      </a:pPr>
                      <a:endParaRPr lang="nl-NL" sz="1400">
                        <a:latin typeface="Kermit" panose="020F0503040000060003" pitchFamily="34" charset="0"/>
                        <a:cs typeface="American Typewriter"/>
                      </a:endParaRPr>
                    </a:p>
                  </a:txBody>
                  <a:tcPr/>
                </a:tc>
                <a:tc>
                  <a:txBody>
                    <a:bodyPr/>
                    <a:lstStyle/>
                    <a:p>
                      <a:pPr marL="285750" marR="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nl-NL" sz="1400" b="0" i="0" kern="1200">
                          <a:solidFill>
                            <a:schemeClr val="tx1"/>
                          </a:solidFill>
                          <a:effectLst/>
                          <a:latin typeface="Kermit" panose="020F0503040000060003" pitchFamily="34" charset="0"/>
                          <a:ea typeface="+mn-ea"/>
                          <a:cs typeface="+mn-cs"/>
                        </a:rPr>
                        <a:t>Ik kan uitleggen wat de bloedsomloop is.</a:t>
                      </a:r>
                    </a:p>
                    <a:p>
                      <a:pPr marL="285750" marR="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nl-NL" sz="1400" b="0" i="0" kern="1200">
                          <a:solidFill>
                            <a:schemeClr val="tx1"/>
                          </a:solidFill>
                          <a:effectLst/>
                          <a:latin typeface="Kermit" panose="020F0503040000060003" pitchFamily="34" charset="0"/>
                          <a:ea typeface="+mn-ea"/>
                          <a:cs typeface="+mn-cs"/>
                        </a:rPr>
                        <a:t>Ik kan het verschil uitleggen tussen de grote en de kleine bloedsomloop.</a:t>
                      </a:r>
                    </a:p>
                    <a:p>
                      <a:pPr marL="285750" marR="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nl-NL" sz="1400" b="0" i="0" kern="1200">
                          <a:solidFill>
                            <a:schemeClr val="tx1"/>
                          </a:solidFill>
                          <a:effectLst/>
                          <a:latin typeface="Kermit" panose="020F0503040000060003" pitchFamily="34" charset="0"/>
                          <a:ea typeface="+mn-ea"/>
                          <a:cs typeface="+mn-cs"/>
                        </a:rPr>
                        <a:t>Ik kan benoemen welke taken het hart, de longen, het bloed en de organen/spieren hebben.</a:t>
                      </a:r>
                    </a:p>
                  </a:txBody>
                  <a:tcPr/>
                </a:tc>
                <a:extLst>
                  <a:ext uri="{0D108BD9-81ED-4DB2-BD59-A6C34878D82A}">
                    <a16:rowId xmlns:a16="http://schemas.microsoft.com/office/drawing/2014/main" val="2464076590"/>
                  </a:ext>
                </a:extLst>
              </a:tr>
              <a:tr h="1240037">
                <a:tc>
                  <a:txBody>
                    <a:bodyPr/>
                    <a:lstStyle/>
                    <a:p>
                      <a:pPr>
                        <a:defRPr/>
                      </a:pPr>
                      <a:r>
                        <a:rPr lang="nl-NL" sz="1400" b="1">
                          <a:solidFill>
                            <a:srgbClr val="E16C7F"/>
                          </a:solidFill>
                          <a:latin typeface="Kermit" panose="020F0503040000060003" pitchFamily="34" charset="0"/>
                        </a:rPr>
                        <a:t>Inzicht: (Denkbubbels)</a:t>
                      </a:r>
                    </a:p>
                    <a:p>
                      <a:pPr>
                        <a:defRPr/>
                      </a:pPr>
                      <a:r>
                        <a:rPr lang="nl-NL" sz="1400" b="1">
                          <a:solidFill>
                            <a:schemeClr val="tx1">
                              <a:lumMod val="65000"/>
                              <a:lumOff val="35000"/>
                            </a:schemeClr>
                          </a:solidFill>
                          <a:latin typeface="Kermit" panose="020F0503040000060003" pitchFamily="34" charset="0"/>
                        </a:rPr>
                        <a:t>"Ik weet wie ik ben en wat ik wil</a:t>
                      </a:r>
                      <a:r>
                        <a:rPr lang="ja-JP" altLang="nl-NL" sz="1400" b="1">
                          <a:solidFill>
                            <a:schemeClr val="tx1">
                              <a:lumMod val="65000"/>
                              <a:lumOff val="35000"/>
                            </a:schemeClr>
                          </a:solidFill>
                          <a:latin typeface="Kermit" panose="020F0503040000060003" pitchFamily="34" charset="0"/>
                        </a:rPr>
                        <a:t>”</a:t>
                      </a:r>
                      <a:endParaRPr lang="nl-NL" sz="1400" b="1">
                        <a:solidFill>
                          <a:schemeClr val="tx1">
                            <a:lumMod val="65000"/>
                            <a:lumOff val="35000"/>
                          </a:schemeClr>
                        </a:solidFill>
                        <a:latin typeface="Kermit" panose="020F0503040000060003" pitchFamily="34" charset="0"/>
                      </a:endParaRPr>
                    </a:p>
                    <a:p>
                      <a:pPr>
                        <a:defRPr/>
                      </a:pPr>
                      <a:r>
                        <a:rPr lang="nl-NL" sz="1400">
                          <a:solidFill>
                            <a:schemeClr val="tx1">
                              <a:lumMod val="65000"/>
                              <a:lumOff val="35000"/>
                            </a:schemeClr>
                          </a:solidFill>
                          <a:latin typeface="Kermit" panose="020F0503040000060003" pitchFamily="34" charset="0"/>
                        </a:rPr>
                        <a:t>reflectie op jezelf en de wereld</a:t>
                      </a:r>
                    </a:p>
                    <a:p>
                      <a:pPr>
                        <a:defRPr/>
                      </a:pPr>
                      <a:endParaRPr lang="nl-NL" sz="1400">
                        <a:solidFill>
                          <a:schemeClr val="tx1">
                            <a:lumMod val="65000"/>
                            <a:lumOff val="35000"/>
                          </a:schemeClr>
                        </a:solidFill>
                      </a:endParaRPr>
                    </a:p>
                  </a:txBody>
                  <a:tcPr/>
                </a:tc>
                <a:tc>
                  <a:txBody>
                    <a:bodyPr/>
                    <a:lstStyle/>
                    <a:p>
                      <a:pPr marL="285750" marR="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nl-NL" sz="1400" b="0" i="0" kern="1200">
                          <a:solidFill>
                            <a:schemeClr val="tx1"/>
                          </a:solidFill>
                          <a:effectLst/>
                          <a:latin typeface="Kermit" panose="020F0503040000060003" pitchFamily="34" charset="0"/>
                          <a:ea typeface="+mn-ea"/>
                          <a:cs typeface="+mn-cs"/>
                        </a:rPr>
                        <a:t>Ik kan uitleggen waarom het belangrijk is dat het hart, het bloed, de longen en de organen goed samenwerken (Verbanden leggen).</a:t>
                      </a:r>
                    </a:p>
                    <a:p>
                      <a:pPr marL="285750" marR="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nl-NL" sz="1400" b="0" i="0" kern="1200">
                          <a:solidFill>
                            <a:schemeClr val="tx1"/>
                          </a:solidFill>
                          <a:effectLst/>
                          <a:latin typeface="Kermit" panose="020F0503040000060003" pitchFamily="34" charset="0"/>
                          <a:ea typeface="+mn-ea"/>
                          <a:cs typeface="+mn-cs"/>
                        </a:rPr>
                        <a:t>Ik kan bedenken wat er gebeurt als een onderdeel van de bloedsomloop niet goed werkt (Kritisch denken).</a:t>
                      </a:r>
                    </a:p>
                    <a:p>
                      <a:pPr marL="285750" marR="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nl-NL" sz="1400" b="0" i="0" kern="1200">
                          <a:solidFill>
                            <a:schemeClr val="tx1"/>
                          </a:solidFill>
                          <a:effectLst/>
                          <a:latin typeface="Kermit" panose="020F0503040000060003" pitchFamily="34" charset="0"/>
                          <a:ea typeface="+mn-ea"/>
                          <a:cs typeface="+mn-cs"/>
                        </a:rPr>
                        <a:t>Ik kan me voorstellen hoe het is om een bloedcel te zijn en wat die allemaal meemaakt (Perspectief nemen).</a:t>
                      </a:r>
                    </a:p>
                  </a:txBody>
                  <a:tcPr/>
                </a:tc>
                <a:extLst>
                  <a:ext uri="{0D108BD9-81ED-4DB2-BD59-A6C34878D82A}">
                    <a16:rowId xmlns:a16="http://schemas.microsoft.com/office/drawing/2014/main" val="1539926036"/>
                  </a:ext>
                </a:extLst>
              </a:tr>
              <a:tr h="2080062">
                <a:tc>
                  <a:txBody>
                    <a:bodyPr/>
                    <a:lstStyle/>
                    <a:p>
                      <a:pPr>
                        <a:defRPr/>
                      </a:pPr>
                      <a:r>
                        <a:rPr lang="nl-NL" sz="1400" b="1">
                          <a:solidFill>
                            <a:srgbClr val="E16C7F"/>
                          </a:solidFill>
                          <a:latin typeface="Kermit" panose="020F0503040000060003" pitchFamily="34" charset="0"/>
                        </a:rPr>
                        <a:t>Vaardigheden:</a:t>
                      </a:r>
                    </a:p>
                    <a:p>
                      <a:pPr>
                        <a:defRPr/>
                      </a:pPr>
                      <a:r>
                        <a:rPr lang="nl-NL" sz="1400" b="1">
                          <a:solidFill>
                            <a:schemeClr val="tx1">
                              <a:lumMod val="65000"/>
                              <a:lumOff val="35000"/>
                            </a:schemeClr>
                          </a:solidFill>
                          <a:latin typeface="Kermit" panose="020F0503040000060003" pitchFamily="34" charset="0"/>
                        </a:rPr>
                        <a:t>"Ik kan mijn kennis en inzicht toepassen in mijn leren, mijn leven en de omgang met de mensen om mij heen.</a:t>
                      </a:r>
                      <a:r>
                        <a:rPr lang="ja-JP" altLang="nl-NL" sz="1400" b="1">
                          <a:solidFill>
                            <a:schemeClr val="tx1">
                              <a:lumMod val="65000"/>
                              <a:lumOff val="35000"/>
                            </a:schemeClr>
                          </a:solidFill>
                          <a:latin typeface="Kermit" panose="020F0503040000060003" pitchFamily="34" charset="0"/>
                        </a:rPr>
                        <a:t>”</a:t>
                      </a:r>
                      <a:endParaRPr lang="nl-NL" sz="1400" b="1">
                        <a:solidFill>
                          <a:schemeClr val="tx1">
                            <a:lumMod val="65000"/>
                            <a:lumOff val="35000"/>
                          </a:schemeClr>
                        </a:solidFill>
                        <a:latin typeface="Kermit" panose="020F0503040000060003" pitchFamily="34" charset="0"/>
                      </a:endParaRPr>
                    </a:p>
                    <a:p>
                      <a:pPr>
                        <a:defRPr/>
                      </a:pPr>
                      <a:r>
                        <a:rPr lang="nl-NL" sz="1400">
                          <a:solidFill>
                            <a:schemeClr val="tx1">
                              <a:lumMod val="65000"/>
                              <a:lumOff val="35000"/>
                            </a:schemeClr>
                          </a:solidFill>
                          <a:latin typeface="Kermit" panose="020F0503040000060003" pitchFamily="34" charset="0"/>
                        </a:rPr>
                        <a:t>Werkvormen, toepassingen en de transfer van het geleerde naar nieuwe situaties.</a:t>
                      </a:r>
                    </a:p>
                    <a:p>
                      <a:pPr>
                        <a:defRPr/>
                      </a:pPr>
                      <a:endParaRPr lang="nl-NL" sz="1400">
                        <a:solidFill>
                          <a:srgbClr val="EE688E"/>
                        </a:solidFill>
                      </a:endParaRPr>
                    </a:p>
                  </a:txBody>
                  <a:tcPr/>
                </a:tc>
                <a:tc>
                  <a:txBody>
                    <a:bodyPr/>
                    <a:lstStyle/>
                    <a:p>
                      <a:pPr marL="285750" marR="0" lvl="0" indent="-285750" algn="l" rtl="0" eaLnBrk="1" fontAlgn="auto" latinLnBrk="0" hangingPunct="1">
                        <a:lnSpc>
                          <a:spcPct val="100000"/>
                        </a:lnSpc>
                        <a:buClrTx/>
                        <a:buSzTx/>
                        <a:buFont typeface="Arial" panose="020B0604020202020204" pitchFamily="34" charset="0"/>
                        <a:buChar char="•"/>
                      </a:pPr>
                      <a:r>
                        <a:rPr lang="nl-NL" sz="1400">
                          <a:solidFill>
                            <a:schemeClr val="tx1"/>
                          </a:solidFill>
                          <a:latin typeface="Kermit"/>
                        </a:rPr>
                        <a:t>Ik kan samenwerken aan een toneelstukje over de bloedsomloop en de route van het bloed in de bloedsomloop laten zien met woorden, beweging of beelden.</a:t>
                      </a:r>
                    </a:p>
                    <a:p>
                      <a:pPr marL="285750" lvl="0" indent="-285750" algn="l">
                        <a:lnSpc>
                          <a:spcPct val="100000"/>
                        </a:lnSpc>
                        <a:spcBef>
                          <a:spcPts val="0"/>
                        </a:spcBef>
                        <a:spcAft>
                          <a:spcPts val="0"/>
                        </a:spcAft>
                        <a:buClrTx/>
                        <a:buSzTx/>
                        <a:buFont typeface="Arial" panose="020B0604020202020204" pitchFamily="34" charset="0"/>
                        <a:buChar char="•"/>
                      </a:pPr>
                      <a:r>
                        <a:rPr lang="nl-NL" sz="1400" b="0" i="0" u="none" strike="noStrike" baseline="0" noProof="0">
                          <a:solidFill>
                            <a:srgbClr val="000000"/>
                          </a:solidFill>
                          <a:latin typeface="Kermit"/>
                        </a:rPr>
                        <a:t>Ik kan mijn kennis over de bloedsomloop creatief presenteren aan anderen.</a:t>
                      </a:r>
                    </a:p>
                  </a:txBody>
                  <a:tcPr/>
                </a:tc>
                <a:extLst>
                  <a:ext uri="{0D108BD9-81ED-4DB2-BD59-A6C34878D82A}">
                    <a16:rowId xmlns:a16="http://schemas.microsoft.com/office/drawing/2014/main" val="3799098409"/>
                  </a:ext>
                </a:extLst>
              </a:tr>
            </a:tbl>
          </a:graphicData>
        </a:graphic>
      </p:graphicFrame>
      <p:pic>
        <p:nvPicPr>
          <p:cNvPr id="2" name="Afbeelding 1" descr="Afbeelding met Lettertype, Graphics, rood, tekst&#10;&#10;Automatisch gegenereerde beschrijving">
            <a:extLst>
              <a:ext uri="{FF2B5EF4-FFF2-40B4-BE49-F238E27FC236}">
                <a16:creationId xmlns:a16="http://schemas.microsoft.com/office/drawing/2014/main" id="{D59A8C5B-4BF3-4E43-9FBD-E797E459FB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36054916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3110B-C92D-668B-9853-B211B9DFF414}"/>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8612C257-9CCD-8151-5C3B-E75D842A057D}"/>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4A04DA4E-19A9-A9E0-64D8-321F5957118E}"/>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9065C1A4-9B27-2861-D947-067866AC4206}"/>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2" name="Tekstvak 1">
            <a:extLst>
              <a:ext uri="{FF2B5EF4-FFF2-40B4-BE49-F238E27FC236}">
                <a16:creationId xmlns:a16="http://schemas.microsoft.com/office/drawing/2014/main" id="{58391DD3-4EC2-EDDE-F843-4EC576CD3539}"/>
              </a:ext>
            </a:extLst>
          </p:cNvPr>
          <p:cNvSpPr txBox="1"/>
          <p:nvPr/>
        </p:nvSpPr>
        <p:spPr>
          <a:xfrm>
            <a:off x="29936" y="627503"/>
            <a:ext cx="12162063" cy="646331"/>
          </a:xfrm>
          <a:prstGeom prst="rect">
            <a:avLst/>
          </a:prstGeom>
          <a:noFill/>
        </p:spPr>
        <p:txBody>
          <a:bodyPr wrap="square" rtlCol="0">
            <a:spAutoFit/>
          </a:bodyPr>
          <a:lstStyle/>
          <a:p>
            <a:pPr algn="ctr"/>
            <a:r>
              <a:rPr lang="nl-NL" sz="3600">
                <a:solidFill>
                  <a:srgbClr val="E16C7F"/>
                </a:solidFill>
                <a:latin typeface="Kermit" panose="020F0503040000060003" pitchFamily="34" charset="0"/>
              </a:rPr>
              <a:t>Programma van vanmiddag</a:t>
            </a:r>
          </a:p>
        </p:txBody>
      </p:sp>
      <p:sp>
        <p:nvSpPr>
          <p:cNvPr id="9" name="Tekstvak 8">
            <a:extLst>
              <a:ext uri="{FF2B5EF4-FFF2-40B4-BE49-F238E27FC236}">
                <a16:creationId xmlns:a16="http://schemas.microsoft.com/office/drawing/2014/main" id="{7C787C90-4DCB-F737-91A8-91AA89AC3A46}"/>
              </a:ext>
            </a:extLst>
          </p:cNvPr>
          <p:cNvSpPr txBox="1"/>
          <p:nvPr/>
        </p:nvSpPr>
        <p:spPr>
          <a:xfrm>
            <a:off x="403123" y="1258530"/>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sp>
        <p:nvSpPr>
          <p:cNvPr id="3" name="Rectangle 2">
            <a:extLst>
              <a:ext uri="{FF2B5EF4-FFF2-40B4-BE49-F238E27FC236}">
                <a16:creationId xmlns:a16="http://schemas.microsoft.com/office/drawing/2014/main" id="{F27CC29E-FC49-9306-9821-9BC52F0C95D5}"/>
              </a:ext>
            </a:extLst>
          </p:cNvPr>
          <p:cNvSpPr>
            <a:spLocks noChangeArrowheads="1"/>
          </p:cNvSpPr>
          <p:nvPr/>
        </p:nvSpPr>
        <p:spPr bwMode="auto">
          <a:xfrm>
            <a:off x="722246" y="2103628"/>
            <a:ext cx="10987972" cy="2800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sz="2800">
                <a:solidFill>
                  <a:srgbClr val="E16C7F"/>
                </a:solidFill>
                <a:latin typeface="Kermit" panose="020F0503040000060003" pitchFamily="34" charset="0"/>
                <a:ea typeface="Cutive"/>
                <a:cs typeface="Cutive"/>
              </a:rPr>
              <a:t>We gaan vanmiddag aan de slag met de volgende opdrachten:</a:t>
            </a:r>
            <a:endParaRPr lang="nl-NL" sz="2800">
              <a:solidFill>
                <a:srgbClr val="E16C7F"/>
              </a:solidFill>
              <a:effectLst/>
              <a:latin typeface="Kermit" panose="020F0503040000060003" pitchFamily="34" charset="0"/>
              <a:ea typeface="Cutive"/>
              <a:cs typeface="Cutive"/>
            </a:endParaRPr>
          </a:p>
          <a:p>
            <a:endParaRPr lang="nl-NL" sz="2800">
              <a:effectLst/>
              <a:latin typeface="Times New Roman" panose="02020603050405020304" pitchFamily="18" charset="0"/>
              <a:ea typeface="Times New Roman" panose="02020603050405020304" pitchFamily="18" charset="0"/>
            </a:endParaRPr>
          </a:p>
          <a:p>
            <a:pPr marL="342900" lvl="0" indent="-342900">
              <a:buFont typeface="Arial" panose="020B0604020202020204" pitchFamily="34" charset="0"/>
              <a:buChar char="•"/>
            </a:pPr>
            <a:r>
              <a:rPr lang="nl-NL" sz="2400">
                <a:latin typeface="Kermit" panose="020F0503040000060003" pitchFamily="34" charset="0"/>
                <a:ea typeface="Times New Roman" panose="02020603050405020304" pitchFamily="18" charset="0"/>
              </a:rPr>
              <a:t>Mini-experiment</a:t>
            </a:r>
          </a:p>
          <a:p>
            <a:pPr marL="342900" lvl="0" indent="-342900">
              <a:buFont typeface="Arial" panose="020B0604020202020204" pitchFamily="34" charset="0"/>
              <a:buChar char="•"/>
            </a:pPr>
            <a:r>
              <a:rPr lang="nl-NL" sz="2400">
                <a:latin typeface="Kermit" panose="020F0503040000060003" pitchFamily="34" charset="0"/>
                <a:ea typeface="Times New Roman" panose="02020603050405020304" pitchFamily="18" charset="0"/>
              </a:rPr>
              <a:t>Hoe werkt de bloedsomloop?</a:t>
            </a:r>
          </a:p>
          <a:p>
            <a:pPr marL="342900" lvl="0" indent="-342900">
              <a:buFont typeface="Arial" panose="020B0604020202020204" pitchFamily="34" charset="0"/>
              <a:buChar char="•"/>
            </a:pPr>
            <a:r>
              <a:rPr lang="nl-NL" sz="2400">
                <a:latin typeface="Kermit" panose="020F0503040000060003" pitchFamily="34" charset="0"/>
                <a:ea typeface="Times New Roman" panose="02020603050405020304" pitchFamily="18" charset="0"/>
              </a:rPr>
              <a:t>Werkblad bloedsomloop</a:t>
            </a:r>
          </a:p>
          <a:p>
            <a:pPr marL="342900" lvl="0" indent="-342900">
              <a:buFont typeface="Arial" panose="020B0604020202020204" pitchFamily="34" charset="0"/>
              <a:buChar char="•"/>
            </a:pPr>
            <a:r>
              <a:rPr lang="nl-NL" sz="2400">
                <a:latin typeface="Kermit" panose="020F0503040000060003" pitchFamily="34" charset="0"/>
                <a:ea typeface="Times New Roman" panose="02020603050405020304" pitchFamily="18" charset="0"/>
              </a:rPr>
              <a:t>Bloedsomloop theater</a:t>
            </a:r>
          </a:p>
          <a:p>
            <a:pPr marL="342900" lvl="0" indent="-342900">
              <a:buFont typeface="Arial" panose="020B0604020202020204" pitchFamily="34" charset="0"/>
              <a:buChar char="•"/>
            </a:pPr>
            <a:r>
              <a:rPr lang="nl-NL" sz="2400">
                <a:latin typeface="Kermit" panose="020F0503040000060003" pitchFamily="34" charset="0"/>
                <a:ea typeface="Times New Roman" panose="02020603050405020304" pitchFamily="18" charset="0"/>
              </a:rPr>
              <a:t>Open podium</a:t>
            </a:r>
          </a:p>
        </p:txBody>
      </p:sp>
      <p:sp>
        <p:nvSpPr>
          <p:cNvPr id="4" name="Rectangle 3">
            <a:extLst>
              <a:ext uri="{FF2B5EF4-FFF2-40B4-BE49-F238E27FC236}">
                <a16:creationId xmlns:a16="http://schemas.microsoft.com/office/drawing/2014/main" id="{6CDC4E88-4604-8E35-F8FF-475234C55ED8}"/>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5" name="Tekstvak 4">
            <a:extLst>
              <a:ext uri="{FF2B5EF4-FFF2-40B4-BE49-F238E27FC236}">
                <a16:creationId xmlns:a16="http://schemas.microsoft.com/office/drawing/2014/main" id="{7C712844-7DE5-A5A7-7110-AE2CC2F67D18}"/>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endParaRPr lang="nl-NL"/>
          </a:p>
        </p:txBody>
      </p:sp>
      <p:pic>
        <p:nvPicPr>
          <p:cNvPr id="6" name="Afbeelding 5" descr="Afbeelding met Lettertype, Graphics, rood, tekst&#10;&#10;Automatisch gegenereerde beschrijving">
            <a:extLst>
              <a:ext uri="{FF2B5EF4-FFF2-40B4-BE49-F238E27FC236}">
                <a16:creationId xmlns:a16="http://schemas.microsoft.com/office/drawing/2014/main" id="{AE944C1A-C0D3-EA21-0850-85BA8BE8DB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36211778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54D9FA-CD8A-D800-DD6D-682875B01C7E}"/>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591AA664-0513-2DDF-53E4-22731AD9A698}"/>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A2A2FB71-7598-1204-0156-95BC79EE5B7A}"/>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6A6D30DA-7FF8-8263-24EB-C2DCEE2B63EB}"/>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8F9E3D3A-8C0C-3199-9041-456BA6D3DBD7}"/>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E1121C09-E1AC-6382-5E86-ACB6E173EA13}"/>
              </a:ext>
            </a:extLst>
          </p:cNvPr>
          <p:cNvSpPr txBox="1"/>
          <p:nvPr/>
        </p:nvSpPr>
        <p:spPr>
          <a:xfrm>
            <a:off x="0" y="53291"/>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7AE33A45-96C4-B2F5-CC84-E593EBF25497}"/>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6F3AD04F-9BCD-BC8F-6974-50AA0B6E50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pic>
        <p:nvPicPr>
          <p:cNvPr id="6" name="Afbeelding 5" descr="Afbeelding met hart, tekenfilm&#10;&#10;Door AI gegenereerde inhoud is mogelijk onjuist.">
            <a:extLst>
              <a:ext uri="{FF2B5EF4-FFF2-40B4-BE49-F238E27FC236}">
                <a16:creationId xmlns:a16="http://schemas.microsoft.com/office/drawing/2014/main" id="{EB602106-E105-8058-3A7A-B3B091BD2F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73136" y="924903"/>
            <a:ext cx="10279289" cy="5782100"/>
          </a:xfrm>
          <a:prstGeom prst="rect">
            <a:avLst/>
          </a:prstGeom>
        </p:spPr>
      </p:pic>
      <p:sp>
        <p:nvSpPr>
          <p:cNvPr id="8" name="Tekstvak 7">
            <a:extLst>
              <a:ext uri="{FF2B5EF4-FFF2-40B4-BE49-F238E27FC236}">
                <a16:creationId xmlns:a16="http://schemas.microsoft.com/office/drawing/2014/main" id="{5F896183-0CFF-D8B1-6DD0-A6A1D69BD5F3}"/>
              </a:ext>
            </a:extLst>
          </p:cNvPr>
          <p:cNvSpPr txBox="1"/>
          <p:nvPr/>
        </p:nvSpPr>
        <p:spPr>
          <a:xfrm>
            <a:off x="0" y="329213"/>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Hoe vaak klopt jouw hart?</a:t>
            </a:r>
            <a:endParaRPr lang="nl-NL" sz="3200"/>
          </a:p>
        </p:txBody>
      </p:sp>
    </p:spTree>
    <p:extLst>
      <p:ext uri="{BB962C8B-B14F-4D97-AF65-F5344CB8AC3E}">
        <p14:creationId xmlns:p14="http://schemas.microsoft.com/office/powerpoint/2010/main" val="7422953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E9BAF8-B93C-BEE3-E58F-62B5BE38A330}"/>
            </a:ext>
          </a:extLst>
        </p:cNvPr>
        <p:cNvGrpSpPr/>
        <p:nvPr/>
      </p:nvGrpSpPr>
      <p:grpSpPr>
        <a:xfrm>
          <a:off x="0" y="0"/>
          <a:ext cx="0" cy="0"/>
          <a:chOff x="0" y="0"/>
          <a:chExt cx="0" cy="0"/>
        </a:xfrm>
      </p:grpSpPr>
      <p:pic>
        <p:nvPicPr>
          <p:cNvPr id="10" name="Afbeelding 9" descr="Afbeelding met hand&#10;&#10;Door AI gegenereerde inhoud is mogelijk onjuist.">
            <a:extLst>
              <a:ext uri="{FF2B5EF4-FFF2-40B4-BE49-F238E27FC236}">
                <a16:creationId xmlns:a16="http://schemas.microsoft.com/office/drawing/2014/main" id="{EC061005-0C95-484B-18C6-77AFEB869FDC}"/>
              </a:ext>
            </a:extLst>
          </p:cNvPr>
          <p:cNvPicPr>
            <a:picLocks noChangeAspect="1"/>
          </p:cNvPicPr>
          <p:nvPr/>
        </p:nvPicPr>
        <p:blipFill>
          <a:blip r:embed="rId3">
            <a:extLst>
              <a:ext uri="{28A0092B-C50C-407E-A947-70E740481C1C}">
                <a14:useLocalDpi xmlns:a14="http://schemas.microsoft.com/office/drawing/2010/main" val="0"/>
              </a:ext>
            </a:extLst>
          </a:blip>
          <a:srcRect r="61024" b="6756"/>
          <a:stretch>
            <a:fillRect/>
          </a:stretch>
        </p:blipFill>
        <p:spPr>
          <a:xfrm>
            <a:off x="6942439" y="636990"/>
            <a:ext cx="4648199" cy="6254982"/>
          </a:xfrm>
          <a:prstGeom prst="rect">
            <a:avLst/>
          </a:prstGeom>
        </p:spPr>
      </p:pic>
      <p:pic>
        <p:nvPicPr>
          <p:cNvPr id="6" name="Afbeelding 5" descr="Afbeelding met hart, tekenfilm&#10;&#10;Door AI gegenereerde inhoud is mogelijk onjuist.">
            <a:extLst>
              <a:ext uri="{FF2B5EF4-FFF2-40B4-BE49-F238E27FC236}">
                <a16:creationId xmlns:a16="http://schemas.microsoft.com/office/drawing/2014/main" id="{C13B4B6C-42EE-4A1F-D0E7-B795F753B629}"/>
              </a:ext>
            </a:extLst>
          </p:cNvPr>
          <p:cNvPicPr>
            <a:picLocks noChangeAspect="1"/>
          </p:cNvPicPr>
          <p:nvPr/>
        </p:nvPicPr>
        <p:blipFill>
          <a:blip r:embed="rId4">
            <a:alphaModFix amt="10000"/>
            <a:extLst>
              <a:ext uri="{28A0092B-C50C-407E-A947-70E740481C1C}">
                <a14:useLocalDpi xmlns:a14="http://schemas.microsoft.com/office/drawing/2010/main" val="0"/>
              </a:ext>
            </a:extLst>
          </a:blip>
          <a:srcRect l="12302" r="49322" b="-204"/>
          <a:stretch>
            <a:fillRect/>
          </a:stretch>
        </p:blipFill>
        <p:spPr>
          <a:xfrm>
            <a:off x="-1" y="964612"/>
            <a:ext cx="4201297" cy="6170828"/>
          </a:xfrm>
          <a:prstGeom prst="rect">
            <a:avLst/>
          </a:prstGeom>
        </p:spPr>
      </p:pic>
      <p:sp>
        <p:nvSpPr>
          <p:cNvPr id="74753" name="Rectangle 3">
            <a:extLst>
              <a:ext uri="{FF2B5EF4-FFF2-40B4-BE49-F238E27FC236}">
                <a16:creationId xmlns:a16="http://schemas.microsoft.com/office/drawing/2014/main" id="{5CC0897A-CD0E-B9EC-113B-7118A7FB2EB8}"/>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74415F1B-9F14-7919-08F6-7B88F812937B}"/>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EA2D605C-2AEA-D9B3-B6FC-80560BD9A375}"/>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16" name="Tekstvak 15">
            <a:extLst>
              <a:ext uri="{FF2B5EF4-FFF2-40B4-BE49-F238E27FC236}">
                <a16:creationId xmlns:a16="http://schemas.microsoft.com/office/drawing/2014/main" id="{6327A6B1-4477-8AA1-0169-8337ADEEEB7E}"/>
              </a:ext>
            </a:extLst>
          </p:cNvPr>
          <p:cNvSpPr txBox="1"/>
          <p:nvPr/>
        </p:nvSpPr>
        <p:spPr>
          <a:xfrm>
            <a:off x="0" y="53291"/>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DA8ED85B-820E-AA83-2762-994340F9B079}"/>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F5AA707C-1575-E086-F78A-395CB816F64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8" name="Tekstvak 7">
            <a:extLst>
              <a:ext uri="{FF2B5EF4-FFF2-40B4-BE49-F238E27FC236}">
                <a16:creationId xmlns:a16="http://schemas.microsoft.com/office/drawing/2014/main" id="{0C1AA874-6D2C-ED3A-559E-247E9AFB57F7}"/>
              </a:ext>
            </a:extLst>
          </p:cNvPr>
          <p:cNvSpPr txBox="1"/>
          <p:nvPr/>
        </p:nvSpPr>
        <p:spPr>
          <a:xfrm>
            <a:off x="0" y="329213"/>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Hoe meet je je hartslag?</a:t>
            </a:r>
            <a:endParaRPr lang="nl-NL" sz="3200"/>
          </a:p>
        </p:txBody>
      </p:sp>
      <p:sp>
        <p:nvSpPr>
          <p:cNvPr id="7" name="Tekstvak 6">
            <a:extLst>
              <a:ext uri="{FF2B5EF4-FFF2-40B4-BE49-F238E27FC236}">
                <a16:creationId xmlns:a16="http://schemas.microsoft.com/office/drawing/2014/main" id="{B5BA1C72-68C9-338F-0F5F-7E6B6FC7B022}"/>
              </a:ext>
            </a:extLst>
          </p:cNvPr>
          <p:cNvSpPr txBox="1"/>
          <p:nvPr/>
        </p:nvSpPr>
        <p:spPr>
          <a:xfrm>
            <a:off x="1124956" y="1289083"/>
            <a:ext cx="6025144" cy="4832092"/>
          </a:xfrm>
          <a:prstGeom prst="rect">
            <a:avLst/>
          </a:prstGeom>
          <a:noFill/>
        </p:spPr>
        <p:txBody>
          <a:bodyPr wrap="square">
            <a:spAutoFit/>
          </a:bodyPr>
          <a:lstStyle/>
          <a:p>
            <a:r>
              <a:rPr lang="nl-NL" sz="2800">
                <a:solidFill>
                  <a:srgbClr val="E16C7F"/>
                </a:solidFill>
                <a:latin typeface="Kermit" panose="020F0503040000060003" pitchFamily="34" charset="0"/>
              </a:rPr>
              <a:t>Stap 1: Zoek je polsslag</a:t>
            </a:r>
          </a:p>
          <a:p>
            <a:pPr marL="457200" indent="-457200">
              <a:buFont typeface="Arial" panose="020B0604020202020204" pitchFamily="34" charset="0"/>
              <a:buChar char="•"/>
            </a:pPr>
            <a:r>
              <a:rPr lang="nl-NL" sz="2800">
                <a:latin typeface="Kermit" panose="020F0503040000060003" pitchFamily="34" charset="0"/>
              </a:rPr>
              <a:t>Leg twee vingers (je wijsvinger en je middelvinger) op de binnenkant van je pols, aan de kant van je duim.</a:t>
            </a:r>
          </a:p>
          <a:p>
            <a:pPr marL="457200" indent="-457200">
              <a:buFont typeface="Arial" panose="020B0604020202020204" pitchFamily="34" charset="0"/>
              <a:buChar char="•"/>
            </a:pPr>
            <a:r>
              <a:rPr lang="nl-NL" sz="2800">
                <a:latin typeface="Kermit" panose="020F0503040000060003" pitchFamily="34" charset="0"/>
              </a:rPr>
              <a:t>Druk zachtjes totdat je klopjes voelt. Dat is je hartslag.</a:t>
            </a:r>
          </a:p>
          <a:p>
            <a:pPr marL="457200" indent="-457200">
              <a:buFont typeface="Arial" panose="020B0604020202020204" pitchFamily="34" charset="0"/>
              <a:buChar char="•"/>
            </a:pPr>
            <a:r>
              <a:rPr lang="nl-NL" sz="2800">
                <a:latin typeface="Kermit" panose="020F0503040000060003" pitchFamily="34" charset="0"/>
              </a:rPr>
              <a:t>Je kunt ook je vingers tegen de zijkant van je hals leggen, net onder de kaaklijn.</a:t>
            </a:r>
          </a:p>
          <a:p>
            <a:endParaRPr lang="nl-NL" sz="2800">
              <a:latin typeface="Kermit" panose="020F0503040000060003" pitchFamily="34" charset="0"/>
            </a:endParaRPr>
          </a:p>
        </p:txBody>
      </p:sp>
    </p:spTree>
    <p:extLst>
      <p:ext uri="{BB962C8B-B14F-4D97-AF65-F5344CB8AC3E}">
        <p14:creationId xmlns:p14="http://schemas.microsoft.com/office/powerpoint/2010/main" val="41966134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6704B6-8A3C-5ED4-5D67-CF921F50975F}"/>
            </a:ext>
          </a:extLst>
        </p:cNvPr>
        <p:cNvGrpSpPr/>
        <p:nvPr/>
      </p:nvGrpSpPr>
      <p:grpSpPr>
        <a:xfrm>
          <a:off x="0" y="0"/>
          <a:ext cx="0" cy="0"/>
          <a:chOff x="0" y="0"/>
          <a:chExt cx="0" cy="0"/>
        </a:xfrm>
      </p:grpSpPr>
      <p:pic>
        <p:nvPicPr>
          <p:cNvPr id="10" name="Afbeelding 9" descr="Afbeelding met hand&#10;&#10;Door AI gegenereerde inhoud is mogelijk onjuist.">
            <a:extLst>
              <a:ext uri="{FF2B5EF4-FFF2-40B4-BE49-F238E27FC236}">
                <a16:creationId xmlns:a16="http://schemas.microsoft.com/office/drawing/2014/main" id="{78B5BA41-2D87-2B33-DAB5-AA999C2978EA}"/>
              </a:ext>
            </a:extLst>
          </p:cNvPr>
          <p:cNvPicPr>
            <a:picLocks noChangeAspect="1"/>
          </p:cNvPicPr>
          <p:nvPr/>
        </p:nvPicPr>
        <p:blipFill>
          <a:blip r:embed="rId3">
            <a:extLst>
              <a:ext uri="{28A0092B-C50C-407E-A947-70E740481C1C}">
                <a14:useLocalDpi xmlns:a14="http://schemas.microsoft.com/office/drawing/2010/main" val="0"/>
              </a:ext>
            </a:extLst>
          </a:blip>
          <a:srcRect r="61024" b="6756"/>
          <a:stretch>
            <a:fillRect/>
          </a:stretch>
        </p:blipFill>
        <p:spPr>
          <a:xfrm>
            <a:off x="6942439" y="636990"/>
            <a:ext cx="4648199" cy="6254982"/>
          </a:xfrm>
          <a:prstGeom prst="rect">
            <a:avLst/>
          </a:prstGeom>
        </p:spPr>
      </p:pic>
      <p:pic>
        <p:nvPicPr>
          <p:cNvPr id="6" name="Afbeelding 5" descr="Afbeelding met hart, tekenfilm&#10;&#10;Door AI gegenereerde inhoud is mogelijk onjuist.">
            <a:extLst>
              <a:ext uri="{FF2B5EF4-FFF2-40B4-BE49-F238E27FC236}">
                <a16:creationId xmlns:a16="http://schemas.microsoft.com/office/drawing/2014/main" id="{8592B855-DD80-1E39-5A2D-738B2984A0B4}"/>
              </a:ext>
            </a:extLst>
          </p:cNvPr>
          <p:cNvPicPr>
            <a:picLocks noChangeAspect="1"/>
          </p:cNvPicPr>
          <p:nvPr/>
        </p:nvPicPr>
        <p:blipFill>
          <a:blip r:embed="rId4">
            <a:alphaModFix amt="10000"/>
            <a:extLst>
              <a:ext uri="{28A0092B-C50C-407E-A947-70E740481C1C}">
                <a14:useLocalDpi xmlns:a14="http://schemas.microsoft.com/office/drawing/2010/main" val="0"/>
              </a:ext>
            </a:extLst>
          </a:blip>
          <a:srcRect l="12302" r="49322" b="-204"/>
          <a:stretch>
            <a:fillRect/>
          </a:stretch>
        </p:blipFill>
        <p:spPr>
          <a:xfrm>
            <a:off x="-1" y="964612"/>
            <a:ext cx="4201297" cy="6170828"/>
          </a:xfrm>
          <a:prstGeom prst="rect">
            <a:avLst/>
          </a:prstGeom>
        </p:spPr>
      </p:pic>
      <p:sp>
        <p:nvSpPr>
          <p:cNvPr id="74753" name="Rectangle 3">
            <a:extLst>
              <a:ext uri="{FF2B5EF4-FFF2-40B4-BE49-F238E27FC236}">
                <a16:creationId xmlns:a16="http://schemas.microsoft.com/office/drawing/2014/main" id="{C03C6152-7FB7-A42F-FE1F-7924E7B67F0F}"/>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0F68628C-ABEB-E756-76EF-E0943FBC9C08}"/>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054AC792-5483-59D5-2A40-EE5AEFF928E4}"/>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16" name="Tekstvak 15">
            <a:extLst>
              <a:ext uri="{FF2B5EF4-FFF2-40B4-BE49-F238E27FC236}">
                <a16:creationId xmlns:a16="http://schemas.microsoft.com/office/drawing/2014/main" id="{62239210-B331-1007-B36B-AA22417A7C25}"/>
              </a:ext>
            </a:extLst>
          </p:cNvPr>
          <p:cNvSpPr txBox="1"/>
          <p:nvPr/>
        </p:nvSpPr>
        <p:spPr>
          <a:xfrm>
            <a:off x="0" y="53291"/>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53101590-5C72-6A34-6B5D-F6B57E5D31AA}"/>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AFD0653D-8A3E-806B-6856-FE193638440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8" name="Tekstvak 7">
            <a:extLst>
              <a:ext uri="{FF2B5EF4-FFF2-40B4-BE49-F238E27FC236}">
                <a16:creationId xmlns:a16="http://schemas.microsoft.com/office/drawing/2014/main" id="{927A5B58-B440-6141-F384-C39BD86793C2}"/>
              </a:ext>
            </a:extLst>
          </p:cNvPr>
          <p:cNvSpPr txBox="1"/>
          <p:nvPr/>
        </p:nvSpPr>
        <p:spPr>
          <a:xfrm>
            <a:off x="0" y="329213"/>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Hoe meet je je hartslag?</a:t>
            </a:r>
            <a:endParaRPr lang="nl-NL" sz="3200"/>
          </a:p>
        </p:txBody>
      </p:sp>
      <p:sp>
        <p:nvSpPr>
          <p:cNvPr id="7" name="Tekstvak 6">
            <a:extLst>
              <a:ext uri="{FF2B5EF4-FFF2-40B4-BE49-F238E27FC236}">
                <a16:creationId xmlns:a16="http://schemas.microsoft.com/office/drawing/2014/main" id="{39A8EB22-D7AA-4260-3631-C198B653560F}"/>
              </a:ext>
            </a:extLst>
          </p:cNvPr>
          <p:cNvSpPr txBox="1"/>
          <p:nvPr/>
        </p:nvSpPr>
        <p:spPr>
          <a:xfrm>
            <a:off x="1124956" y="1289083"/>
            <a:ext cx="5418438" cy="4401205"/>
          </a:xfrm>
          <a:prstGeom prst="rect">
            <a:avLst/>
          </a:prstGeom>
          <a:noFill/>
        </p:spPr>
        <p:txBody>
          <a:bodyPr wrap="square" lIns="91440" tIns="45720" rIns="91440" bIns="45720" anchor="t">
            <a:spAutoFit/>
          </a:bodyPr>
          <a:lstStyle/>
          <a:p>
            <a:r>
              <a:rPr lang="nl-NL" sz="2800">
                <a:solidFill>
                  <a:srgbClr val="E16C7F"/>
                </a:solidFill>
                <a:latin typeface="Kermit" panose="020F0503040000060003" pitchFamily="34" charset="0"/>
              </a:rPr>
              <a:t>Stap 2: Tellen</a:t>
            </a:r>
          </a:p>
          <a:p>
            <a:pPr marL="457200" indent="-457200">
              <a:buFont typeface="Arial" panose="020B0604020202020204" pitchFamily="34" charset="0"/>
              <a:buChar char="•"/>
            </a:pPr>
            <a:r>
              <a:rPr lang="nl-NL" sz="2800">
                <a:latin typeface="Kermit" panose="020F0503040000060003" pitchFamily="34" charset="0"/>
              </a:rPr>
              <a:t>Pak een stopwatch, klok of timer.</a:t>
            </a:r>
          </a:p>
          <a:p>
            <a:pPr marL="457200" indent="-457200">
              <a:buFont typeface="Arial" panose="020B0604020202020204" pitchFamily="34" charset="0"/>
              <a:buChar char="•"/>
            </a:pPr>
            <a:r>
              <a:rPr lang="nl-NL" sz="2800">
                <a:latin typeface="Kermit" panose="020F0503040000060003" pitchFamily="34" charset="0"/>
              </a:rPr>
              <a:t>Tel hoeveel je hart klopt in 15 seconden.</a:t>
            </a:r>
          </a:p>
          <a:p>
            <a:pPr marL="457200" indent="-457200">
              <a:buFont typeface="Arial" panose="020B0604020202020204" pitchFamily="34" charset="0"/>
              <a:buChar char="•"/>
            </a:pPr>
            <a:r>
              <a:rPr lang="nl-NL" sz="2800">
                <a:latin typeface="Kermit"/>
              </a:rPr>
              <a:t>Vermenigvuldig dit getal met vier om te weten hoeveel slagen je hart maakt in één minuut.</a:t>
            </a:r>
          </a:p>
          <a:p>
            <a:endParaRPr lang="nl-NL" sz="2800">
              <a:latin typeface="Kermit" panose="020F0503040000060003" pitchFamily="34" charset="0"/>
            </a:endParaRPr>
          </a:p>
        </p:txBody>
      </p:sp>
      <p:pic>
        <p:nvPicPr>
          <p:cNvPr id="5" name="Afbeelding 4" descr="Afbeelding met symbool, Graphics, clipart, logo&#10;&#10;Door AI gegenereerde inhoud is mogelijk onjuist.">
            <a:extLst>
              <a:ext uri="{FF2B5EF4-FFF2-40B4-BE49-F238E27FC236}">
                <a16:creationId xmlns:a16="http://schemas.microsoft.com/office/drawing/2014/main" id="{4E93070E-9645-C655-AFC9-29E9E47A0653}"/>
              </a:ext>
            </a:extLst>
          </p:cNvPr>
          <p:cNvPicPr>
            <a:picLocks noChangeAspect="1"/>
          </p:cNvPicPr>
          <p:nvPr/>
        </p:nvPicPr>
        <p:blipFill>
          <a:blip r:embed="rId6">
            <a:extLst>
              <a:ext uri="{28A0092B-C50C-407E-A947-70E740481C1C}">
                <a14:useLocalDpi xmlns:a14="http://schemas.microsoft.com/office/drawing/2010/main" val="0"/>
              </a:ext>
            </a:extLst>
          </a:blip>
          <a:srcRect r="45946"/>
          <a:stretch>
            <a:fillRect/>
          </a:stretch>
        </p:blipFill>
        <p:spPr>
          <a:xfrm>
            <a:off x="9439436" y="1016027"/>
            <a:ext cx="2386569" cy="2483524"/>
          </a:xfrm>
          <a:prstGeom prst="rect">
            <a:avLst/>
          </a:prstGeom>
        </p:spPr>
      </p:pic>
    </p:spTree>
    <p:extLst>
      <p:ext uri="{BB962C8B-B14F-4D97-AF65-F5344CB8AC3E}">
        <p14:creationId xmlns:p14="http://schemas.microsoft.com/office/powerpoint/2010/main" val="33839406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9F3D21-30E9-0E23-6481-89D77FE2341F}"/>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A550548B-A6CE-C67F-B215-96475D04EB95}"/>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00665BDB-EB7A-CB08-3A39-288DE5B5A045}"/>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B4E31DD4-1C90-BEDB-3F8F-277061C40758}"/>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C8116D3C-42BD-0E31-D9BB-83A3C2155E3C}"/>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83133087-E228-9C05-F8E1-1FD3456D2EFC}"/>
              </a:ext>
            </a:extLst>
          </p:cNvPr>
          <p:cNvSpPr txBox="1"/>
          <p:nvPr/>
        </p:nvSpPr>
        <p:spPr>
          <a:xfrm>
            <a:off x="0" y="53291"/>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C7848973-FF94-9884-2C13-5F0887B691ED}"/>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CDE2B7BD-9DB8-E735-BCC0-7797923CA4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pic>
        <p:nvPicPr>
          <p:cNvPr id="6" name="Afbeelding 5" descr="Afbeelding met hart, tekenfilm&#10;&#10;Door AI gegenereerde inhoud is mogelijk onjuist.">
            <a:extLst>
              <a:ext uri="{FF2B5EF4-FFF2-40B4-BE49-F238E27FC236}">
                <a16:creationId xmlns:a16="http://schemas.microsoft.com/office/drawing/2014/main" id="{046105C7-3DBD-1979-36BF-7735D1B1B8E6}"/>
              </a:ext>
            </a:extLst>
          </p:cNvPr>
          <p:cNvPicPr>
            <a:picLocks noChangeAspect="1"/>
          </p:cNvPicPr>
          <p:nvPr/>
        </p:nvPicPr>
        <p:blipFill>
          <a:blip r:embed="rId4">
            <a:extLst>
              <a:ext uri="{28A0092B-C50C-407E-A947-70E740481C1C}">
                <a14:useLocalDpi xmlns:a14="http://schemas.microsoft.com/office/drawing/2010/main" val="0"/>
              </a:ext>
            </a:extLst>
          </a:blip>
          <a:srcRect r="46936"/>
          <a:stretch>
            <a:fillRect/>
          </a:stretch>
        </p:blipFill>
        <p:spPr>
          <a:xfrm>
            <a:off x="2895505" y="746687"/>
            <a:ext cx="5432949" cy="5782100"/>
          </a:xfrm>
          <a:prstGeom prst="rect">
            <a:avLst/>
          </a:prstGeom>
        </p:spPr>
      </p:pic>
      <p:sp>
        <p:nvSpPr>
          <p:cNvPr id="8" name="Tekstvak 7">
            <a:extLst>
              <a:ext uri="{FF2B5EF4-FFF2-40B4-BE49-F238E27FC236}">
                <a16:creationId xmlns:a16="http://schemas.microsoft.com/office/drawing/2014/main" id="{D00600AC-D173-4234-6437-0CC49EEDDC41}"/>
              </a:ext>
            </a:extLst>
          </p:cNvPr>
          <p:cNvSpPr txBox="1"/>
          <p:nvPr/>
        </p:nvSpPr>
        <p:spPr>
          <a:xfrm>
            <a:off x="0" y="329213"/>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Hoe vaak klopt jouw hart?</a:t>
            </a:r>
            <a:endParaRPr lang="nl-NL" sz="3200"/>
          </a:p>
        </p:txBody>
      </p:sp>
      <p:sp>
        <p:nvSpPr>
          <p:cNvPr id="7" name="Tekstvak 6">
            <a:extLst>
              <a:ext uri="{FF2B5EF4-FFF2-40B4-BE49-F238E27FC236}">
                <a16:creationId xmlns:a16="http://schemas.microsoft.com/office/drawing/2014/main" id="{75B3EDF3-5D8C-9392-0BC9-389CD4CD7CCF}"/>
              </a:ext>
            </a:extLst>
          </p:cNvPr>
          <p:cNvSpPr txBox="1"/>
          <p:nvPr/>
        </p:nvSpPr>
        <p:spPr>
          <a:xfrm rot="20583121">
            <a:off x="4689053" y="2885325"/>
            <a:ext cx="2813894" cy="2677656"/>
          </a:xfrm>
          <a:prstGeom prst="rect">
            <a:avLst/>
          </a:prstGeom>
          <a:noFill/>
        </p:spPr>
        <p:txBody>
          <a:bodyPr wrap="square">
            <a:spAutoFit/>
          </a:bodyPr>
          <a:lstStyle/>
          <a:p>
            <a:pPr algn="ctr"/>
            <a:r>
              <a:rPr lang="nl-NL" sz="2800">
                <a:solidFill>
                  <a:schemeClr val="bg1"/>
                </a:solidFill>
                <a:latin typeface="Kermit" panose="020F0503040000060003" pitchFamily="34" charset="0"/>
              </a:rPr>
              <a:t> Hoe vaak klopt jouw hart per minuut? </a:t>
            </a:r>
          </a:p>
          <a:p>
            <a:pPr algn="ctr"/>
            <a:endParaRPr lang="nl-NL" sz="2800">
              <a:solidFill>
                <a:schemeClr val="bg1"/>
              </a:solidFill>
              <a:latin typeface="Kermit" panose="020F0503040000060003" pitchFamily="34" charset="0"/>
            </a:endParaRPr>
          </a:p>
          <a:p>
            <a:pPr algn="ctr"/>
            <a:r>
              <a:rPr lang="nl-NL" sz="2800">
                <a:solidFill>
                  <a:schemeClr val="bg1"/>
                </a:solidFill>
                <a:latin typeface="Kermit" panose="020F0503040000060003" pitchFamily="34" charset="0"/>
              </a:rPr>
              <a:t>Schrijf op je wisbordje</a:t>
            </a:r>
            <a:endParaRPr lang="nl-NL" sz="2800">
              <a:solidFill>
                <a:schemeClr val="bg1"/>
              </a:solidFill>
            </a:endParaRPr>
          </a:p>
        </p:txBody>
      </p:sp>
    </p:spTree>
    <p:extLst>
      <p:ext uri="{BB962C8B-B14F-4D97-AF65-F5344CB8AC3E}">
        <p14:creationId xmlns:p14="http://schemas.microsoft.com/office/powerpoint/2010/main" val="909827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D62C39-0F6F-EA45-2789-C69B8D91572D}"/>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C1E924E6-93E1-CA7E-8FDB-2A7CABBD1AAE}"/>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190B5CA9-8CB8-F44B-47B9-87FE373E83EA}"/>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7A5E5DF6-0923-74DD-AA24-765F5E8D73B5}"/>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CA4009D9-A1DE-4C61-6247-E842157E0D7D}"/>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4C0D9E46-ED79-039B-9D12-9423AD09A77B}"/>
              </a:ext>
            </a:extLst>
          </p:cNvPr>
          <p:cNvSpPr txBox="1"/>
          <p:nvPr/>
        </p:nvSpPr>
        <p:spPr>
          <a:xfrm>
            <a:off x="0" y="53291"/>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026EEC81-2467-375B-51B3-3C18F93A62D2}"/>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4155F83D-5DCA-AF01-5463-683679B03A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8" name="Tekstvak 7">
            <a:extLst>
              <a:ext uri="{FF2B5EF4-FFF2-40B4-BE49-F238E27FC236}">
                <a16:creationId xmlns:a16="http://schemas.microsoft.com/office/drawing/2014/main" id="{B848DC85-7F81-7551-1151-334AA5EEBA71}"/>
              </a:ext>
            </a:extLst>
          </p:cNvPr>
          <p:cNvSpPr txBox="1"/>
          <p:nvPr/>
        </p:nvSpPr>
        <p:spPr>
          <a:xfrm>
            <a:off x="0" y="329213"/>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Hoe vaak klopt jouw hart?</a:t>
            </a:r>
            <a:endParaRPr lang="nl-NL" sz="3200"/>
          </a:p>
        </p:txBody>
      </p:sp>
      <p:sp>
        <p:nvSpPr>
          <p:cNvPr id="7" name="Tekstvak 6">
            <a:extLst>
              <a:ext uri="{FF2B5EF4-FFF2-40B4-BE49-F238E27FC236}">
                <a16:creationId xmlns:a16="http://schemas.microsoft.com/office/drawing/2014/main" id="{BD237BA3-55D1-1AA7-6B7C-C42C5A8C1060}"/>
              </a:ext>
            </a:extLst>
          </p:cNvPr>
          <p:cNvSpPr txBox="1"/>
          <p:nvPr/>
        </p:nvSpPr>
        <p:spPr>
          <a:xfrm rot="20583121">
            <a:off x="4689053" y="2885325"/>
            <a:ext cx="2813894" cy="2677656"/>
          </a:xfrm>
          <a:prstGeom prst="rect">
            <a:avLst/>
          </a:prstGeom>
          <a:noFill/>
        </p:spPr>
        <p:txBody>
          <a:bodyPr wrap="square">
            <a:spAutoFit/>
          </a:bodyPr>
          <a:lstStyle/>
          <a:p>
            <a:pPr algn="ctr"/>
            <a:r>
              <a:rPr lang="nl-NL" sz="2800">
                <a:solidFill>
                  <a:schemeClr val="bg1"/>
                </a:solidFill>
                <a:latin typeface="Kermit" panose="020F0503040000060003" pitchFamily="34" charset="0"/>
              </a:rPr>
              <a:t> Hoe vaak klopt jouw hart per minuut? </a:t>
            </a:r>
          </a:p>
          <a:p>
            <a:pPr algn="ctr"/>
            <a:endParaRPr lang="nl-NL" sz="2800">
              <a:solidFill>
                <a:schemeClr val="bg1"/>
              </a:solidFill>
              <a:latin typeface="Kermit" panose="020F0503040000060003" pitchFamily="34" charset="0"/>
            </a:endParaRPr>
          </a:p>
          <a:p>
            <a:pPr algn="ctr"/>
            <a:r>
              <a:rPr lang="nl-NL" sz="2800">
                <a:solidFill>
                  <a:schemeClr val="bg1"/>
                </a:solidFill>
                <a:latin typeface="Kermit" panose="020F0503040000060003" pitchFamily="34" charset="0"/>
              </a:rPr>
              <a:t>Schrijf op je wisbordje</a:t>
            </a:r>
            <a:endParaRPr lang="nl-NL" sz="2800">
              <a:solidFill>
                <a:schemeClr val="bg1"/>
              </a:solidFill>
            </a:endParaRPr>
          </a:p>
        </p:txBody>
      </p:sp>
      <p:pic>
        <p:nvPicPr>
          <p:cNvPr id="9" name="Afbeelding 8" descr="Afbeelding met schoeisel, Dans, dansen, tekenfilm&#10;&#10;Door AI gegenereerde inhoud is mogelijk onjuist.">
            <a:extLst>
              <a:ext uri="{FF2B5EF4-FFF2-40B4-BE49-F238E27FC236}">
                <a16:creationId xmlns:a16="http://schemas.microsoft.com/office/drawing/2014/main" id="{553D6C63-608D-1F16-D48C-429586C2F2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65386" y="1653560"/>
            <a:ext cx="9710355" cy="5462074"/>
          </a:xfrm>
          <a:prstGeom prst="rect">
            <a:avLst/>
          </a:prstGeom>
        </p:spPr>
      </p:pic>
      <p:pic>
        <p:nvPicPr>
          <p:cNvPr id="11" name="Afbeelding 10" descr="Afbeelding met symbool, Graphics, clipart, logo&#10;&#10;Door AI gegenereerde inhoud is mogelijk onjuist.">
            <a:extLst>
              <a:ext uri="{FF2B5EF4-FFF2-40B4-BE49-F238E27FC236}">
                <a16:creationId xmlns:a16="http://schemas.microsoft.com/office/drawing/2014/main" id="{CF179CA8-79FF-8DD1-ADE3-B641D153A03F}"/>
              </a:ext>
            </a:extLst>
          </p:cNvPr>
          <p:cNvPicPr>
            <a:picLocks noChangeAspect="1"/>
          </p:cNvPicPr>
          <p:nvPr/>
        </p:nvPicPr>
        <p:blipFill>
          <a:blip r:embed="rId5">
            <a:extLst>
              <a:ext uri="{28A0092B-C50C-407E-A947-70E740481C1C}">
                <a14:useLocalDpi xmlns:a14="http://schemas.microsoft.com/office/drawing/2010/main" val="0"/>
              </a:ext>
            </a:extLst>
          </a:blip>
          <a:srcRect r="48490"/>
          <a:stretch>
            <a:fillRect/>
          </a:stretch>
        </p:blipFill>
        <p:spPr>
          <a:xfrm>
            <a:off x="-41199" y="-27729"/>
            <a:ext cx="2609336" cy="2849431"/>
          </a:xfrm>
          <a:prstGeom prst="rect">
            <a:avLst/>
          </a:prstGeom>
        </p:spPr>
      </p:pic>
      <p:sp>
        <p:nvSpPr>
          <p:cNvPr id="13" name="Tekstvak 12">
            <a:extLst>
              <a:ext uri="{FF2B5EF4-FFF2-40B4-BE49-F238E27FC236}">
                <a16:creationId xmlns:a16="http://schemas.microsoft.com/office/drawing/2014/main" id="{8DFE8836-7C98-ADB6-3C6D-0B3337519550}"/>
              </a:ext>
            </a:extLst>
          </p:cNvPr>
          <p:cNvSpPr txBox="1"/>
          <p:nvPr/>
        </p:nvSpPr>
        <p:spPr>
          <a:xfrm>
            <a:off x="3022257" y="1168700"/>
            <a:ext cx="6147486" cy="646331"/>
          </a:xfrm>
          <a:prstGeom prst="rect">
            <a:avLst/>
          </a:prstGeom>
          <a:noFill/>
        </p:spPr>
        <p:txBody>
          <a:bodyPr wrap="square">
            <a:spAutoFit/>
          </a:bodyPr>
          <a:lstStyle/>
          <a:p>
            <a:pPr algn="ctr"/>
            <a:r>
              <a:rPr lang="nl-NL" sz="3600">
                <a:latin typeface="Kermit" panose="020F0503040000060003" pitchFamily="34" charset="0"/>
              </a:rPr>
              <a:t>Spring voor één minuut</a:t>
            </a:r>
            <a:endParaRPr lang="nl-NL" sz="3600"/>
          </a:p>
        </p:txBody>
      </p:sp>
    </p:spTree>
    <p:extLst>
      <p:ext uri="{BB962C8B-B14F-4D97-AF65-F5344CB8AC3E}">
        <p14:creationId xmlns:p14="http://schemas.microsoft.com/office/powerpoint/2010/main" val="21885093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118784-9D27-7BC7-6ED8-349A55E7784A}"/>
            </a:ext>
          </a:extLst>
        </p:cNvPr>
        <p:cNvGrpSpPr/>
        <p:nvPr/>
      </p:nvGrpSpPr>
      <p:grpSpPr>
        <a:xfrm>
          <a:off x="0" y="0"/>
          <a:ext cx="0" cy="0"/>
          <a:chOff x="0" y="0"/>
          <a:chExt cx="0" cy="0"/>
        </a:xfrm>
      </p:grpSpPr>
      <p:pic>
        <p:nvPicPr>
          <p:cNvPr id="10" name="Afbeelding 9" descr="Afbeelding met hand&#10;&#10;Door AI gegenereerde inhoud is mogelijk onjuist.">
            <a:extLst>
              <a:ext uri="{FF2B5EF4-FFF2-40B4-BE49-F238E27FC236}">
                <a16:creationId xmlns:a16="http://schemas.microsoft.com/office/drawing/2014/main" id="{FCAC493B-8C6C-A05F-6EF8-D60EFC76DE70}"/>
              </a:ext>
            </a:extLst>
          </p:cNvPr>
          <p:cNvPicPr>
            <a:picLocks noChangeAspect="1"/>
          </p:cNvPicPr>
          <p:nvPr/>
        </p:nvPicPr>
        <p:blipFill>
          <a:blip r:embed="rId3">
            <a:extLst>
              <a:ext uri="{28A0092B-C50C-407E-A947-70E740481C1C}">
                <a14:useLocalDpi xmlns:a14="http://schemas.microsoft.com/office/drawing/2010/main" val="0"/>
              </a:ext>
            </a:extLst>
          </a:blip>
          <a:srcRect r="61024" b="6756"/>
          <a:stretch>
            <a:fillRect/>
          </a:stretch>
        </p:blipFill>
        <p:spPr>
          <a:xfrm>
            <a:off x="6942439" y="636990"/>
            <a:ext cx="4648199" cy="6254982"/>
          </a:xfrm>
          <a:prstGeom prst="rect">
            <a:avLst/>
          </a:prstGeom>
        </p:spPr>
      </p:pic>
      <p:pic>
        <p:nvPicPr>
          <p:cNvPr id="6" name="Afbeelding 5" descr="Afbeelding met hart, tekenfilm&#10;&#10;Door AI gegenereerde inhoud is mogelijk onjuist.">
            <a:extLst>
              <a:ext uri="{FF2B5EF4-FFF2-40B4-BE49-F238E27FC236}">
                <a16:creationId xmlns:a16="http://schemas.microsoft.com/office/drawing/2014/main" id="{97762D7A-53F1-7438-5A2A-5ECF4FADABD4}"/>
              </a:ext>
            </a:extLst>
          </p:cNvPr>
          <p:cNvPicPr>
            <a:picLocks noChangeAspect="1"/>
          </p:cNvPicPr>
          <p:nvPr/>
        </p:nvPicPr>
        <p:blipFill>
          <a:blip r:embed="rId4">
            <a:alphaModFix amt="10000"/>
            <a:extLst>
              <a:ext uri="{28A0092B-C50C-407E-A947-70E740481C1C}">
                <a14:useLocalDpi xmlns:a14="http://schemas.microsoft.com/office/drawing/2010/main" val="0"/>
              </a:ext>
            </a:extLst>
          </a:blip>
          <a:srcRect l="12302" r="49322" b="-204"/>
          <a:stretch>
            <a:fillRect/>
          </a:stretch>
        </p:blipFill>
        <p:spPr>
          <a:xfrm>
            <a:off x="-1" y="964612"/>
            <a:ext cx="4201297" cy="6170828"/>
          </a:xfrm>
          <a:prstGeom prst="rect">
            <a:avLst/>
          </a:prstGeom>
        </p:spPr>
      </p:pic>
      <p:sp>
        <p:nvSpPr>
          <p:cNvPr id="74753" name="Rectangle 3">
            <a:extLst>
              <a:ext uri="{FF2B5EF4-FFF2-40B4-BE49-F238E27FC236}">
                <a16:creationId xmlns:a16="http://schemas.microsoft.com/office/drawing/2014/main" id="{9AA950F2-E536-737C-1100-53D349446E63}"/>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CB77F049-35BB-CC78-0B75-2C239C3355E0}"/>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E07CC26B-DFF3-325B-C516-F2DD7F47829C}"/>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16" name="Tekstvak 15">
            <a:extLst>
              <a:ext uri="{FF2B5EF4-FFF2-40B4-BE49-F238E27FC236}">
                <a16:creationId xmlns:a16="http://schemas.microsoft.com/office/drawing/2014/main" id="{C75E3BB4-C725-E9BF-2B63-2145C2C2FB0D}"/>
              </a:ext>
            </a:extLst>
          </p:cNvPr>
          <p:cNvSpPr txBox="1"/>
          <p:nvPr/>
        </p:nvSpPr>
        <p:spPr>
          <a:xfrm>
            <a:off x="0" y="53291"/>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08B6A08B-9607-D14A-6541-9A6E51AFB0B7}"/>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0CA0861F-A1CF-9173-3F91-FAE8B3874D8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8" name="Tekstvak 7">
            <a:extLst>
              <a:ext uri="{FF2B5EF4-FFF2-40B4-BE49-F238E27FC236}">
                <a16:creationId xmlns:a16="http://schemas.microsoft.com/office/drawing/2014/main" id="{80978E20-5F1B-EBDD-CFE7-43DC3C957544}"/>
              </a:ext>
            </a:extLst>
          </p:cNvPr>
          <p:cNvSpPr txBox="1"/>
          <p:nvPr/>
        </p:nvSpPr>
        <p:spPr>
          <a:xfrm>
            <a:off x="0" y="329213"/>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Hoe meet je je hartslag?</a:t>
            </a:r>
            <a:endParaRPr lang="nl-NL" sz="3200"/>
          </a:p>
        </p:txBody>
      </p:sp>
      <p:sp>
        <p:nvSpPr>
          <p:cNvPr id="7" name="Tekstvak 6">
            <a:extLst>
              <a:ext uri="{FF2B5EF4-FFF2-40B4-BE49-F238E27FC236}">
                <a16:creationId xmlns:a16="http://schemas.microsoft.com/office/drawing/2014/main" id="{324A4758-6600-42E7-417E-EE8AD3551CF1}"/>
              </a:ext>
            </a:extLst>
          </p:cNvPr>
          <p:cNvSpPr txBox="1"/>
          <p:nvPr/>
        </p:nvSpPr>
        <p:spPr>
          <a:xfrm>
            <a:off x="1124956" y="1289083"/>
            <a:ext cx="5418438" cy="4401205"/>
          </a:xfrm>
          <a:prstGeom prst="rect">
            <a:avLst/>
          </a:prstGeom>
          <a:noFill/>
        </p:spPr>
        <p:txBody>
          <a:bodyPr wrap="square" lIns="91440" tIns="45720" rIns="91440" bIns="45720" anchor="t">
            <a:spAutoFit/>
          </a:bodyPr>
          <a:lstStyle/>
          <a:p>
            <a:r>
              <a:rPr lang="nl-NL" sz="2800">
                <a:solidFill>
                  <a:srgbClr val="E16C7F"/>
                </a:solidFill>
                <a:latin typeface="Kermit" panose="020F0503040000060003" pitchFamily="34" charset="0"/>
              </a:rPr>
              <a:t>Stap 2: Tellen</a:t>
            </a:r>
          </a:p>
          <a:p>
            <a:pPr marL="457200" indent="-457200">
              <a:buFont typeface="Arial" panose="020B0604020202020204" pitchFamily="34" charset="0"/>
              <a:buChar char="•"/>
            </a:pPr>
            <a:r>
              <a:rPr lang="nl-NL" sz="2800">
                <a:latin typeface="Kermit" panose="020F0503040000060003" pitchFamily="34" charset="0"/>
              </a:rPr>
              <a:t>Pak een stopwatch, klok of timer.</a:t>
            </a:r>
          </a:p>
          <a:p>
            <a:pPr marL="457200" indent="-457200">
              <a:buFont typeface="Arial" panose="020B0604020202020204" pitchFamily="34" charset="0"/>
              <a:buChar char="•"/>
            </a:pPr>
            <a:r>
              <a:rPr lang="nl-NL" sz="2800">
                <a:latin typeface="Kermit" panose="020F0503040000060003" pitchFamily="34" charset="0"/>
              </a:rPr>
              <a:t>Tel hoeveel je hart klopt in 15 seconden.</a:t>
            </a:r>
          </a:p>
          <a:p>
            <a:pPr marL="457200" indent="-457200">
              <a:buFont typeface="Arial" panose="020B0604020202020204" pitchFamily="34" charset="0"/>
              <a:buChar char="•"/>
            </a:pPr>
            <a:r>
              <a:rPr lang="nl-NL" sz="2800">
                <a:latin typeface="Kermit"/>
              </a:rPr>
              <a:t>Vermenigvuldig dit getal met vier om te weten hoeveel slagen je hart maakt in één minuut.</a:t>
            </a:r>
          </a:p>
          <a:p>
            <a:endParaRPr lang="nl-NL" sz="2800">
              <a:latin typeface="Kermit" panose="020F0503040000060003" pitchFamily="34" charset="0"/>
            </a:endParaRPr>
          </a:p>
        </p:txBody>
      </p:sp>
      <p:pic>
        <p:nvPicPr>
          <p:cNvPr id="5" name="Afbeelding 4" descr="Afbeelding met symbool, Graphics, clipart, logo&#10;&#10;Door AI gegenereerde inhoud is mogelijk onjuist.">
            <a:extLst>
              <a:ext uri="{FF2B5EF4-FFF2-40B4-BE49-F238E27FC236}">
                <a16:creationId xmlns:a16="http://schemas.microsoft.com/office/drawing/2014/main" id="{4AD806FA-7D03-6DAC-3CC0-1DE729FE9B1F}"/>
              </a:ext>
            </a:extLst>
          </p:cNvPr>
          <p:cNvPicPr>
            <a:picLocks noChangeAspect="1"/>
          </p:cNvPicPr>
          <p:nvPr/>
        </p:nvPicPr>
        <p:blipFill>
          <a:blip r:embed="rId6">
            <a:extLst>
              <a:ext uri="{28A0092B-C50C-407E-A947-70E740481C1C}">
                <a14:useLocalDpi xmlns:a14="http://schemas.microsoft.com/office/drawing/2010/main" val="0"/>
              </a:ext>
            </a:extLst>
          </a:blip>
          <a:srcRect r="45946"/>
          <a:stretch>
            <a:fillRect/>
          </a:stretch>
        </p:blipFill>
        <p:spPr>
          <a:xfrm>
            <a:off x="9439436" y="1016027"/>
            <a:ext cx="2386569" cy="2483524"/>
          </a:xfrm>
          <a:prstGeom prst="rect">
            <a:avLst/>
          </a:prstGeom>
        </p:spPr>
      </p:pic>
    </p:spTree>
    <p:extLst>
      <p:ext uri="{BB962C8B-B14F-4D97-AF65-F5344CB8AC3E}">
        <p14:creationId xmlns:p14="http://schemas.microsoft.com/office/powerpoint/2010/main" val="26600846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0655AF-A6DD-B0F7-7F18-7306D6B51391}"/>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8877F3C7-0C28-E033-1C93-FB18DDBCBE9B}"/>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E6AF7452-EC1E-A865-5DEF-7E84B5FFB3AC}"/>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2E8550C1-CB4E-C8F7-B2D2-13F99D1AD9B2}"/>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FE27010A-E664-B4A7-5DF2-B6125CCFDC1A}"/>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4A76264F-9DB9-2D8C-B6D5-C6E01BFBBB1E}"/>
              </a:ext>
            </a:extLst>
          </p:cNvPr>
          <p:cNvSpPr txBox="1"/>
          <p:nvPr/>
        </p:nvSpPr>
        <p:spPr>
          <a:xfrm>
            <a:off x="0" y="53291"/>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2F02B620-914C-7D88-AF26-2D21E3753EA1}"/>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0C7BC19E-9073-7889-3C24-ACAE52A210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pic>
        <p:nvPicPr>
          <p:cNvPr id="6" name="Afbeelding 5" descr="Afbeelding met hart, tekenfilm&#10;&#10;Door AI gegenereerde inhoud is mogelijk onjuist.">
            <a:extLst>
              <a:ext uri="{FF2B5EF4-FFF2-40B4-BE49-F238E27FC236}">
                <a16:creationId xmlns:a16="http://schemas.microsoft.com/office/drawing/2014/main" id="{76B4800A-D9FB-9E25-7657-90925E4E51FE}"/>
              </a:ext>
            </a:extLst>
          </p:cNvPr>
          <p:cNvPicPr>
            <a:picLocks noChangeAspect="1"/>
          </p:cNvPicPr>
          <p:nvPr/>
        </p:nvPicPr>
        <p:blipFill>
          <a:blip r:embed="rId4">
            <a:extLst>
              <a:ext uri="{28A0092B-C50C-407E-A947-70E740481C1C}">
                <a14:useLocalDpi xmlns:a14="http://schemas.microsoft.com/office/drawing/2010/main" val="0"/>
              </a:ext>
            </a:extLst>
          </a:blip>
          <a:srcRect r="46936"/>
          <a:stretch>
            <a:fillRect/>
          </a:stretch>
        </p:blipFill>
        <p:spPr>
          <a:xfrm>
            <a:off x="2895505" y="746687"/>
            <a:ext cx="5432949" cy="5782100"/>
          </a:xfrm>
          <a:prstGeom prst="rect">
            <a:avLst/>
          </a:prstGeom>
        </p:spPr>
      </p:pic>
      <p:sp>
        <p:nvSpPr>
          <p:cNvPr id="8" name="Tekstvak 7">
            <a:extLst>
              <a:ext uri="{FF2B5EF4-FFF2-40B4-BE49-F238E27FC236}">
                <a16:creationId xmlns:a16="http://schemas.microsoft.com/office/drawing/2014/main" id="{C73A2FA8-CDB0-3773-A5FF-AAE6D2D7C54F}"/>
              </a:ext>
            </a:extLst>
          </p:cNvPr>
          <p:cNvSpPr txBox="1"/>
          <p:nvPr/>
        </p:nvSpPr>
        <p:spPr>
          <a:xfrm>
            <a:off x="0" y="329213"/>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Hoe vaak klopt jouw hart?</a:t>
            </a:r>
            <a:endParaRPr lang="nl-NL" sz="3200"/>
          </a:p>
        </p:txBody>
      </p:sp>
      <p:sp>
        <p:nvSpPr>
          <p:cNvPr id="7" name="Tekstvak 6">
            <a:extLst>
              <a:ext uri="{FF2B5EF4-FFF2-40B4-BE49-F238E27FC236}">
                <a16:creationId xmlns:a16="http://schemas.microsoft.com/office/drawing/2014/main" id="{C066BA24-5767-C351-BEFE-66E4EDC59B9E}"/>
              </a:ext>
            </a:extLst>
          </p:cNvPr>
          <p:cNvSpPr txBox="1"/>
          <p:nvPr/>
        </p:nvSpPr>
        <p:spPr>
          <a:xfrm rot="20583121">
            <a:off x="4689053" y="2885326"/>
            <a:ext cx="2813894" cy="2677656"/>
          </a:xfrm>
          <a:prstGeom prst="rect">
            <a:avLst/>
          </a:prstGeom>
          <a:noFill/>
        </p:spPr>
        <p:txBody>
          <a:bodyPr wrap="square">
            <a:spAutoFit/>
          </a:bodyPr>
          <a:lstStyle/>
          <a:p>
            <a:pPr algn="ctr"/>
            <a:r>
              <a:rPr lang="nl-NL" sz="2800">
                <a:solidFill>
                  <a:schemeClr val="bg1"/>
                </a:solidFill>
                <a:latin typeface="Kermit" panose="020F0503040000060003" pitchFamily="34" charset="0"/>
              </a:rPr>
              <a:t> Hoe vaak klopt jouw hartslag nu?</a:t>
            </a:r>
          </a:p>
          <a:p>
            <a:pPr algn="ctr"/>
            <a:endParaRPr lang="nl-NL" sz="2800">
              <a:solidFill>
                <a:schemeClr val="bg1"/>
              </a:solidFill>
              <a:latin typeface="Kermit" panose="020F0503040000060003" pitchFamily="34" charset="0"/>
            </a:endParaRPr>
          </a:p>
          <a:p>
            <a:pPr algn="ctr"/>
            <a:r>
              <a:rPr lang="nl-NL" sz="2800">
                <a:solidFill>
                  <a:schemeClr val="bg1"/>
                </a:solidFill>
                <a:latin typeface="Kermit" panose="020F0503040000060003" pitchFamily="34" charset="0"/>
              </a:rPr>
              <a:t>Schrijf op je wisbordje</a:t>
            </a:r>
            <a:endParaRPr lang="nl-NL" sz="2800">
              <a:solidFill>
                <a:schemeClr val="bg1"/>
              </a:solidFill>
            </a:endParaRPr>
          </a:p>
        </p:txBody>
      </p:sp>
    </p:spTree>
    <p:extLst>
      <p:ext uri="{BB962C8B-B14F-4D97-AF65-F5344CB8AC3E}">
        <p14:creationId xmlns:p14="http://schemas.microsoft.com/office/powerpoint/2010/main" val="5147002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6F676-33F8-33F7-A71F-808D3C66C93C}"/>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504B1CAE-F273-D5FF-0BBE-896C1C92438E}"/>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31797498-F0EA-1195-02D2-7C6F69FA9467}"/>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868CF464-7473-94BF-A09C-AB14B21FB954}"/>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2EEC8109-0A72-B9A1-51F3-694BE57A30BA}"/>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214E9242-FBBE-9747-68BF-0C3DA1E2570D}"/>
              </a:ext>
            </a:extLst>
          </p:cNvPr>
          <p:cNvSpPr txBox="1"/>
          <p:nvPr/>
        </p:nvSpPr>
        <p:spPr>
          <a:xfrm>
            <a:off x="0" y="53291"/>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5F0885F8-0D0C-D15E-0D65-BD4DB8147592}"/>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2DA3EB28-3DE8-9506-B4DC-576C90E27C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pic>
        <p:nvPicPr>
          <p:cNvPr id="6" name="Afbeelding 5" descr="Afbeelding met hart, tekenfilm&#10;&#10;Door AI gegenereerde inhoud is mogelijk onjuist.">
            <a:extLst>
              <a:ext uri="{FF2B5EF4-FFF2-40B4-BE49-F238E27FC236}">
                <a16:creationId xmlns:a16="http://schemas.microsoft.com/office/drawing/2014/main" id="{204CDA2E-25C6-110C-DAE7-28E0033B79D2}"/>
              </a:ext>
            </a:extLst>
          </p:cNvPr>
          <p:cNvPicPr>
            <a:picLocks noChangeAspect="1"/>
          </p:cNvPicPr>
          <p:nvPr/>
        </p:nvPicPr>
        <p:blipFill>
          <a:blip r:embed="rId4">
            <a:alphaModFix amt="19000"/>
            <a:extLst>
              <a:ext uri="{28A0092B-C50C-407E-A947-70E740481C1C}">
                <a14:useLocalDpi xmlns:a14="http://schemas.microsoft.com/office/drawing/2010/main" val="0"/>
              </a:ext>
            </a:extLst>
          </a:blip>
          <a:stretch>
            <a:fillRect/>
          </a:stretch>
        </p:blipFill>
        <p:spPr>
          <a:xfrm>
            <a:off x="2773136" y="924903"/>
            <a:ext cx="10279289" cy="5782100"/>
          </a:xfrm>
          <a:prstGeom prst="rect">
            <a:avLst/>
          </a:prstGeom>
        </p:spPr>
      </p:pic>
      <p:sp>
        <p:nvSpPr>
          <p:cNvPr id="8" name="Tekstvak 7">
            <a:extLst>
              <a:ext uri="{FF2B5EF4-FFF2-40B4-BE49-F238E27FC236}">
                <a16:creationId xmlns:a16="http://schemas.microsoft.com/office/drawing/2014/main" id="{3E6F8E63-CC95-9DE8-BFDD-6C1746D16AD8}"/>
              </a:ext>
            </a:extLst>
          </p:cNvPr>
          <p:cNvSpPr txBox="1"/>
          <p:nvPr/>
        </p:nvSpPr>
        <p:spPr>
          <a:xfrm>
            <a:off x="4133902" y="2551837"/>
            <a:ext cx="7011624" cy="1754326"/>
          </a:xfrm>
          <a:prstGeom prst="rect">
            <a:avLst/>
          </a:prstGeom>
          <a:noFill/>
        </p:spPr>
        <p:txBody>
          <a:bodyPr wrap="square">
            <a:spAutoFit/>
          </a:bodyPr>
          <a:lstStyle/>
          <a:p>
            <a:r>
              <a:rPr lang="nl-NL" sz="3600">
                <a:solidFill>
                  <a:srgbClr val="009DB7"/>
                </a:solidFill>
                <a:latin typeface="Kermit" panose="020F0503040000060003" pitchFamily="34" charset="0"/>
              </a:rPr>
              <a:t>Hoe komt het dat je hart sneller klopt als je net flink hebt bewogen?</a:t>
            </a:r>
            <a:endParaRPr lang="nl-NL" sz="3600">
              <a:solidFill>
                <a:srgbClr val="009DB7"/>
              </a:solidFill>
            </a:endParaRPr>
          </a:p>
        </p:txBody>
      </p:sp>
      <p:pic>
        <p:nvPicPr>
          <p:cNvPr id="5" name="Afbeelding 4">
            <a:extLst>
              <a:ext uri="{FF2B5EF4-FFF2-40B4-BE49-F238E27FC236}">
                <a16:creationId xmlns:a16="http://schemas.microsoft.com/office/drawing/2014/main" id="{3F3AAC5C-8EC3-9C7B-43B4-6ED2295212CE}"/>
              </a:ext>
            </a:extLst>
          </p:cNvPr>
          <p:cNvPicPr/>
          <p:nvPr/>
        </p:nvPicPr>
        <p:blipFill>
          <a:blip r:embed="rId5">
            <a:extLst>
              <a:ext uri="{28A0092B-C50C-407E-A947-70E740481C1C}">
                <a14:useLocalDpi xmlns:a14="http://schemas.microsoft.com/office/drawing/2010/main" val="0"/>
              </a:ext>
            </a:extLst>
          </a:blip>
          <a:srcRect/>
          <a:stretch/>
        </p:blipFill>
        <p:spPr bwMode="auto">
          <a:xfrm>
            <a:off x="1292989" y="2171801"/>
            <a:ext cx="2438131" cy="2292814"/>
          </a:xfrm>
          <a:prstGeom prst="rect">
            <a:avLst/>
          </a:prstGeom>
          <a:noFill/>
          <a:ln>
            <a:noFill/>
          </a:ln>
        </p:spPr>
      </p:pic>
      <p:sp>
        <p:nvSpPr>
          <p:cNvPr id="7" name="Tekstvak 6">
            <a:extLst>
              <a:ext uri="{FF2B5EF4-FFF2-40B4-BE49-F238E27FC236}">
                <a16:creationId xmlns:a16="http://schemas.microsoft.com/office/drawing/2014/main" id="{83668BD7-E163-C7D4-5F06-7139AF36D505}"/>
              </a:ext>
            </a:extLst>
          </p:cNvPr>
          <p:cNvSpPr txBox="1"/>
          <p:nvPr/>
        </p:nvSpPr>
        <p:spPr>
          <a:xfrm>
            <a:off x="0" y="329213"/>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Hoe vaak klopt jouw hart?</a:t>
            </a:r>
            <a:endParaRPr lang="nl-NL" sz="3200"/>
          </a:p>
        </p:txBody>
      </p:sp>
    </p:spTree>
    <p:extLst>
      <p:ext uri="{BB962C8B-B14F-4D97-AF65-F5344CB8AC3E}">
        <p14:creationId xmlns:p14="http://schemas.microsoft.com/office/powerpoint/2010/main" val="30677189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9CB7EE-7DCD-6230-F9CF-D629E207388B}"/>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E852C0AA-9FB2-8F29-EC9E-AE26B2C72832}"/>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924E7D18-C836-0B8E-1F1C-AB8CD5796D50}"/>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AB5C1B85-38FA-EC0B-A8A9-1ADA5DF4F3EC}"/>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D2DAB59D-0A29-C075-7499-8BBA4065F4ED}"/>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2" name="Tekstvak 1">
            <a:extLst>
              <a:ext uri="{FF2B5EF4-FFF2-40B4-BE49-F238E27FC236}">
                <a16:creationId xmlns:a16="http://schemas.microsoft.com/office/drawing/2014/main" id="{EEDCAD84-FC74-6862-6B45-AA2B8F4853C6}"/>
              </a:ext>
            </a:extLst>
          </p:cNvPr>
          <p:cNvSpPr txBox="1"/>
          <p:nvPr/>
        </p:nvSpPr>
        <p:spPr>
          <a:xfrm>
            <a:off x="0" y="12845"/>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aanbieden</a:t>
            </a:r>
          </a:p>
        </p:txBody>
      </p:sp>
      <p:sp>
        <p:nvSpPr>
          <p:cNvPr id="3" name="Tekstvak 2">
            <a:extLst>
              <a:ext uri="{FF2B5EF4-FFF2-40B4-BE49-F238E27FC236}">
                <a16:creationId xmlns:a16="http://schemas.microsoft.com/office/drawing/2014/main" id="{796D3754-F636-6BBE-A905-681C8383732C}"/>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endParaRPr lang="nl-NL"/>
          </a:p>
        </p:txBody>
      </p:sp>
      <p:pic>
        <p:nvPicPr>
          <p:cNvPr id="5" name="Afbeelding 4" descr="Afbeelding met Lettertype, Graphics, rood, tekst&#10;&#10;Automatisch gegenereerde beschrijving">
            <a:extLst>
              <a:ext uri="{FF2B5EF4-FFF2-40B4-BE49-F238E27FC236}">
                <a16:creationId xmlns:a16="http://schemas.microsoft.com/office/drawing/2014/main" id="{1C13EE0D-ACE9-9509-6511-262868C0CF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D2E93FE0-7AAE-3610-602A-5DBCA3A61252}"/>
              </a:ext>
            </a:extLst>
          </p:cNvPr>
          <p:cNvSpPr txBox="1"/>
          <p:nvPr/>
        </p:nvSpPr>
        <p:spPr>
          <a:xfrm>
            <a:off x="0" y="329213"/>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Hoe vaak klopt jouw hart?</a:t>
            </a:r>
            <a:endParaRPr lang="nl-NL" sz="3200"/>
          </a:p>
        </p:txBody>
      </p:sp>
      <p:pic>
        <p:nvPicPr>
          <p:cNvPr id="7" name="Onlinemedia 6" descr="Wat gebeurt er bij een hartslag?">
            <a:hlinkClick r:id="" action="ppaction://media"/>
            <a:extLst>
              <a:ext uri="{FF2B5EF4-FFF2-40B4-BE49-F238E27FC236}">
                <a16:creationId xmlns:a16="http://schemas.microsoft.com/office/drawing/2014/main" id="{3FEE2F80-BD09-6803-CE07-FCF3FF7D6ABD}"/>
              </a:ext>
            </a:extLst>
          </p:cNvPr>
          <p:cNvPicPr>
            <a:picLocks noRot="1" noChangeAspect="1"/>
          </p:cNvPicPr>
          <p:nvPr>
            <a:videoFile r:link="rId1"/>
          </p:nvPr>
        </p:nvPicPr>
        <p:blipFill>
          <a:blip r:embed="rId5"/>
          <a:stretch>
            <a:fillRect/>
          </a:stretch>
        </p:blipFill>
        <p:spPr>
          <a:xfrm>
            <a:off x="994716" y="1020803"/>
            <a:ext cx="9541476" cy="5390935"/>
          </a:xfrm>
          <a:prstGeom prst="rect">
            <a:avLst/>
          </a:prstGeom>
        </p:spPr>
      </p:pic>
    </p:spTree>
    <p:extLst>
      <p:ext uri="{BB962C8B-B14F-4D97-AF65-F5344CB8AC3E}">
        <p14:creationId xmlns:p14="http://schemas.microsoft.com/office/powerpoint/2010/main" val="1684544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9CB7EE-7DCD-6230-F9CF-D629E207388B}"/>
            </a:ext>
          </a:extLst>
        </p:cNvPr>
        <p:cNvGrpSpPr/>
        <p:nvPr/>
      </p:nvGrpSpPr>
      <p:grpSpPr>
        <a:xfrm>
          <a:off x="0" y="0"/>
          <a:ext cx="0" cy="0"/>
          <a:chOff x="0" y="0"/>
          <a:chExt cx="0" cy="0"/>
        </a:xfrm>
      </p:grpSpPr>
      <p:pic>
        <p:nvPicPr>
          <p:cNvPr id="11" name="Afbeelding 10" descr="Afbeelding met tekst, schermopname, Lettertype, nummer&#10;&#10;Door AI gegenereerde inhoud is mogelijk onjuist.">
            <a:extLst>
              <a:ext uri="{FF2B5EF4-FFF2-40B4-BE49-F238E27FC236}">
                <a16:creationId xmlns:a16="http://schemas.microsoft.com/office/drawing/2014/main" id="{A1A25287-C099-9604-06F9-83D191970B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3257" y="1284101"/>
            <a:ext cx="3436301" cy="4862799"/>
          </a:xfrm>
          <a:prstGeom prst="rect">
            <a:avLst/>
          </a:prstGeom>
        </p:spPr>
      </p:pic>
      <p:pic>
        <p:nvPicPr>
          <p:cNvPr id="9" name="Afbeelding 8" descr="Afbeelding met tekenfilm, clipart, illustratie&#10;&#10;Door AI gegenereerde inhoud is mogelijk onjuist.">
            <a:extLst>
              <a:ext uri="{FF2B5EF4-FFF2-40B4-BE49-F238E27FC236}">
                <a16:creationId xmlns:a16="http://schemas.microsoft.com/office/drawing/2014/main" id="{99A95752-9FED-8F5A-6625-450733DDDAE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4672" y="1151806"/>
            <a:ext cx="3436301" cy="4862799"/>
          </a:xfrm>
          <a:prstGeom prst="rect">
            <a:avLst/>
          </a:prstGeom>
        </p:spPr>
      </p:pic>
      <p:sp>
        <p:nvSpPr>
          <p:cNvPr id="74753" name="Rectangle 3">
            <a:extLst>
              <a:ext uri="{FF2B5EF4-FFF2-40B4-BE49-F238E27FC236}">
                <a16:creationId xmlns:a16="http://schemas.microsoft.com/office/drawing/2014/main" id="{E852C0AA-9FB2-8F29-EC9E-AE26B2C72832}"/>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924E7D18-C836-0B8E-1F1C-AB8CD5796D50}"/>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AB5C1B85-38FA-EC0B-A8A9-1ADA5DF4F3EC}"/>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D2DAB59D-0A29-C075-7499-8BBA4065F4ED}"/>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2" name="Tekstvak 1">
            <a:extLst>
              <a:ext uri="{FF2B5EF4-FFF2-40B4-BE49-F238E27FC236}">
                <a16:creationId xmlns:a16="http://schemas.microsoft.com/office/drawing/2014/main" id="{EEDCAD84-FC74-6862-6B45-AA2B8F4853C6}"/>
              </a:ext>
            </a:extLst>
          </p:cNvPr>
          <p:cNvSpPr txBox="1"/>
          <p:nvPr/>
        </p:nvSpPr>
        <p:spPr>
          <a:xfrm>
            <a:off x="0" y="12845"/>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aanbieden</a:t>
            </a:r>
          </a:p>
        </p:txBody>
      </p:sp>
      <p:sp>
        <p:nvSpPr>
          <p:cNvPr id="3" name="Tekstvak 2">
            <a:extLst>
              <a:ext uri="{FF2B5EF4-FFF2-40B4-BE49-F238E27FC236}">
                <a16:creationId xmlns:a16="http://schemas.microsoft.com/office/drawing/2014/main" id="{796D3754-F636-6BBE-A905-681C8383732C}"/>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endParaRPr lang="nl-NL"/>
          </a:p>
        </p:txBody>
      </p:sp>
      <p:pic>
        <p:nvPicPr>
          <p:cNvPr id="5" name="Afbeelding 4" descr="Afbeelding met Lettertype, Graphics, rood, tekst&#10;&#10;Automatisch gegenereerde beschrijving">
            <a:extLst>
              <a:ext uri="{FF2B5EF4-FFF2-40B4-BE49-F238E27FC236}">
                <a16:creationId xmlns:a16="http://schemas.microsoft.com/office/drawing/2014/main" id="{1C13EE0D-ACE9-9509-6511-262868C0CF1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D2E93FE0-7AAE-3610-602A-5DBCA3A61252}"/>
              </a:ext>
            </a:extLst>
          </p:cNvPr>
          <p:cNvSpPr txBox="1"/>
          <p:nvPr/>
        </p:nvSpPr>
        <p:spPr>
          <a:xfrm>
            <a:off x="0" y="329213"/>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Hoe werkt de bloedsomloop?</a:t>
            </a:r>
            <a:endParaRPr lang="nl-NL" sz="3200"/>
          </a:p>
        </p:txBody>
      </p:sp>
      <p:pic>
        <p:nvPicPr>
          <p:cNvPr id="13" name="Afbeelding 12" descr="Afbeelding met tekst, schermopname, Lettertype, nummer&#10;&#10;Door AI gegenereerde inhoud is mogelijk onjuist.">
            <a:extLst>
              <a:ext uri="{FF2B5EF4-FFF2-40B4-BE49-F238E27FC236}">
                <a16:creationId xmlns:a16="http://schemas.microsoft.com/office/drawing/2014/main" id="{CCCAC644-B33D-A7AB-6988-B4FE1BF54C0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43405" y="1296458"/>
            <a:ext cx="3383906" cy="4788653"/>
          </a:xfrm>
          <a:prstGeom prst="rect">
            <a:avLst/>
          </a:prstGeom>
        </p:spPr>
      </p:pic>
      <p:sp>
        <p:nvSpPr>
          <p:cNvPr id="15" name="Tekstvak 14">
            <a:extLst>
              <a:ext uri="{FF2B5EF4-FFF2-40B4-BE49-F238E27FC236}">
                <a16:creationId xmlns:a16="http://schemas.microsoft.com/office/drawing/2014/main" id="{42B38CBD-6EDB-9D9A-70AA-71ED8C1F3C6F}"/>
              </a:ext>
            </a:extLst>
          </p:cNvPr>
          <p:cNvSpPr txBox="1"/>
          <p:nvPr/>
        </p:nvSpPr>
        <p:spPr>
          <a:xfrm>
            <a:off x="3022257" y="913988"/>
            <a:ext cx="6147486" cy="369332"/>
          </a:xfrm>
          <a:prstGeom prst="rect">
            <a:avLst/>
          </a:prstGeom>
          <a:noFill/>
        </p:spPr>
        <p:txBody>
          <a:bodyPr wrap="square">
            <a:spAutoFit/>
          </a:bodyPr>
          <a:lstStyle/>
          <a:p>
            <a:pPr algn="ctr"/>
            <a:r>
              <a:rPr lang="nl-NL" sz="1800">
                <a:latin typeface="Kermit" panose="020F0503040000060003" pitchFamily="34" charset="0"/>
              </a:rPr>
              <a:t>Vul de getallen in op de juiste plek</a:t>
            </a:r>
            <a:endParaRPr lang="nl-NL"/>
          </a:p>
        </p:txBody>
      </p:sp>
      <p:pic>
        <p:nvPicPr>
          <p:cNvPr id="16" name="Afbeelding 15">
            <a:extLst>
              <a:ext uri="{FF2B5EF4-FFF2-40B4-BE49-F238E27FC236}">
                <a16:creationId xmlns:a16="http://schemas.microsoft.com/office/drawing/2014/main" id="{5CA50008-BF4E-A6F7-9A62-6BF0C58FC7B4}"/>
              </a:ext>
            </a:extLst>
          </p:cNvPr>
          <p:cNvPicPr/>
          <p:nvPr/>
        </p:nvPicPr>
        <p:blipFill>
          <a:blip r:embed="rId7">
            <a:extLst>
              <a:ext uri="{28A0092B-C50C-407E-A947-70E740481C1C}">
                <a14:useLocalDpi xmlns:a14="http://schemas.microsoft.com/office/drawing/2010/main" val="0"/>
              </a:ext>
            </a:extLst>
          </a:blip>
          <a:srcRect/>
          <a:stretch/>
        </p:blipFill>
        <p:spPr bwMode="auto">
          <a:xfrm>
            <a:off x="318614" y="228600"/>
            <a:ext cx="1390118" cy="1336814"/>
          </a:xfrm>
          <a:prstGeom prst="rect">
            <a:avLst/>
          </a:prstGeom>
          <a:noFill/>
          <a:ln>
            <a:noFill/>
          </a:ln>
        </p:spPr>
      </p:pic>
    </p:spTree>
    <p:extLst>
      <p:ext uri="{BB962C8B-B14F-4D97-AF65-F5344CB8AC3E}">
        <p14:creationId xmlns:p14="http://schemas.microsoft.com/office/powerpoint/2010/main" val="40006471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325B87-3D2C-FECD-DE82-12C14E04ECCF}"/>
            </a:ext>
          </a:extLst>
        </p:cNvPr>
        <p:cNvGrpSpPr/>
        <p:nvPr/>
      </p:nvGrpSpPr>
      <p:grpSpPr>
        <a:xfrm>
          <a:off x="0" y="0"/>
          <a:ext cx="0" cy="0"/>
          <a:chOff x="0" y="0"/>
          <a:chExt cx="0" cy="0"/>
        </a:xfrm>
      </p:grpSpPr>
      <p:pic>
        <p:nvPicPr>
          <p:cNvPr id="8" name="Afbeelding 7" descr="Afbeelding met tekenfilm, clipart, tekening, illustratie&#10;&#10;Door AI gegenereerde inhoud is mogelijk onjuist.">
            <a:extLst>
              <a:ext uri="{FF2B5EF4-FFF2-40B4-BE49-F238E27FC236}">
                <a16:creationId xmlns:a16="http://schemas.microsoft.com/office/drawing/2014/main" id="{08A13358-23BE-7D5B-3E1C-CF5518A7E3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2894" y="0"/>
            <a:ext cx="4846211" cy="6858000"/>
          </a:xfrm>
          <a:prstGeom prst="rect">
            <a:avLst/>
          </a:prstGeom>
        </p:spPr>
      </p:pic>
      <p:sp>
        <p:nvSpPr>
          <p:cNvPr id="74753" name="Rectangle 3">
            <a:extLst>
              <a:ext uri="{FF2B5EF4-FFF2-40B4-BE49-F238E27FC236}">
                <a16:creationId xmlns:a16="http://schemas.microsoft.com/office/drawing/2014/main" id="{C7989805-04CD-B00D-6C4B-2DF494B1B9E7}"/>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584BCCCA-D491-75D9-B586-16B091968CB1}"/>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AF99035F-79CF-4838-A290-09DCD5411567}"/>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807AEE04-2D38-2D41-3AEE-07086F2959E2}"/>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2" name="Tekstvak 1">
            <a:extLst>
              <a:ext uri="{FF2B5EF4-FFF2-40B4-BE49-F238E27FC236}">
                <a16:creationId xmlns:a16="http://schemas.microsoft.com/office/drawing/2014/main" id="{9D0BDC06-357E-0E53-FB63-2804229A97F3}"/>
              </a:ext>
            </a:extLst>
          </p:cNvPr>
          <p:cNvSpPr txBox="1"/>
          <p:nvPr/>
        </p:nvSpPr>
        <p:spPr>
          <a:xfrm>
            <a:off x="0" y="12845"/>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aanbieden</a:t>
            </a:r>
          </a:p>
        </p:txBody>
      </p:sp>
      <p:sp>
        <p:nvSpPr>
          <p:cNvPr id="3" name="Tekstvak 2">
            <a:extLst>
              <a:ext uri="{FF2B5EF4-FFF2-40B4-BE49-F238E27FC236}">
                <a16:creationId xmlns:a16="http://schemas.microsoft.com/office/drawing/2014/main" id="{D709951A-5E5F-CD5A-C6D9-C468ECFA09AC}"/>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endParaRPr lang="nl-NL"/>
          </a:p>
        </p:txBody>
      </p:sp>
      <p:pic>
        <p:nvPicPr>
          <p:cNvPr id="5" name="Afbeelding 4" descr="Afbeelding met Lettertype, Graphics, rood, tekst&#10;&#10;Automatisch gegenereerde beschrijving">
            <a:extLst>
              <a:ext uri="{FF2B5EF4-FFF2-40B4-BE49-F238E27FC236}">
                <a16:creationId xmlns:a16="http://schemas.microsoft.com/office/drawing/2014/main" id="{57005A93-56C7-39DE-717E-C1A330F4EC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pic>
        <p:nvPicPr>
          <p:cNvPr id="10" name="Afbeelding 9">
            <a:extLst>
              <a:ext uri="{FF2B5EF4-FFF2-40B4-BE49-F238E27FC236}">
                <a16:creationId xmlns:a16="http://schemas.microsoft.com/office/drawing/2014/main" id="{FE3FCF4E-DF98-5FD7-8F29-F255B048354D}"/>
              </a:ext>
            </a:extLst>
          </p:cNvPr>
          <p:cNvPicPr/>
          <p:nvPr/>
        </p:nvPicPr>
        <p:blipFill>
          <a:blip r:embed="rId5">
            <a:extLst>
              <a:ext uri="{28A0092B-C50C-407E-A947-70E740481C1C}">
                <a14:useLocalDpi xmlns:a14="http://schemas.microsoft.com/office/drawing/2010/main" val="0"/>
              </a:ext>
            </a:extLst>
          </a:blip>
          <a:srcRect/>
          <a:stretch/>
        </p:blipFill>
        <p:spPr bwMode="auto">
          <a:xfrm>
            <a:off x="318613" y="4943313"/>
            <a:ext cx="1390119" cy="1311891"/>
          </a:xfrm>
          <a:prstGeom prst="rect">
            <a:avLst/>
          </a:prstGeom>
          <a:noFill/>
          <a:ln>
            <a:noFill/>
          </a:ln>
        </p:spPr>
      </p:pic>
    </p:spTree>
    <p:extLst>
      <p:ext uri="{BB962C8B-B14F-4D97-AF65-F5344CB8AC3E}">
        <p14:creationId xmlns:p14="http://schemas.microsoft.com/office/powerpoint/2010/main" val="8302900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7063E2-80AD-4B43-57B7-7D0CA7204724}"/>
            </a:ext>
          </a:extLst>
        </p:cNvPr>
        <p:cNvGrpSpPr/>
        <p:nvPr/>
      </p:nvGrpSpPr>
      <p:grpSpPr>
        <a:xfrm>
          <a:off x="0" y="0"/>
          <a:ext cx="0" cy="0"/>
          <a:chOff x="0" y="0"/>
          <a:chExt cx="0" cy="0"/>
        </a:xfrm>
      </p:grpSpPr>
      <p:pic>
        <p:nvPicPr>
          <p:cNvPr id="12" name="Afbeelding 11">
            <a:extLst>
              <a:ext uri="{FF2B5EF4-FFF2-40B4-BE49-F238E27FC236}">
                <a16:creationId xmlns:a16="http://schemas.microsoft.com/office/drawing/2014/main" id="{F6086C40-8325-22A5-C382-AA8094A065A7}"/>
              </a:ext>
            </a:extLst>
          </p:cNvPr>
          <p:cNvPicPr/>
          <p:nvPr/>
        </p:nvPicPr>
        <p:blipFill>
          <a:blip r:embed="rId2">
            <a:extLst>
              <a:ext uri="{28A0092B-C50C-407E-A947-70E740481C1C}">
                <a14:useLocalDpi xmlns:a14="http://schemas.microsoft.com/office/drawing/2010/main" val="0"/>
              </a:ext>
            </a:extLst>
          </a:blip>
          <a:srcRect/>
          <a:stretch/>
        </p:blipFill>
        <p:spPr bwMode="auto">
          <a:xfrm>
            <a:off x="8026836" y="2198317"/>
            <a:ext cx="603377" cy="523222"/>
          </a:xfrm>
          <a:prstGeom prst="rect">
            <a:avLst/>
          </a:prstGeom>
          <a:noFill/>
          <a:ln>
            <a:noFill/>
          </a:ln>
        </p:spPr>
      </p:pic>
      <p:pic>
        <p:nvPicPr>
          <p:cNvPr id="14" name="Afbeelding 13">
            <a:extLst>
              <a:ext uri="{FF2B5EF4-FFF2-40B4-BE49-F238E27FC236}">
                <a16:creationId xmlns:a16="http://schemas.microsoft.com/office/drawing/2014/main" id="{7B902A4F-1BE2-E81E-5707-BBF0BE5A6208}"/>
              </a:ext>
            </a:extLst>
          </p:cNvPr>
          <p:cNvPicPr/>
          <p:nvPr/>
        </p:nvPicPr>
        <p:blipFill>
          <a:blip r:embed="rId3">
            <a:extLst>
              <a:ext uri="{28A0092B-C50C-407E-A947-70E740481C1C}">
                <a14:useLocalDpi xmlns:a14="http://schemas.microsoft.com/office/drawing/2010/main" val="0"/>
              </a:ext>
            </a:extLst>
          </a:blip>
          <a:srcRect t="1290" b="1290"/>
          <a:stretch/>
        </p:blipFill>
        <p:spPr bwMode="auto">
          <a:xfrm>
            <a:off x="8019255" y="2942999"/>
            <a:ext cx="610958" cy="523220"/>
          </a:xfrm>
          <a:prstGeom prst="rect">
            <a:avLst/>
          </a:prstGeom>
          <a:noFill/>
          <a:ln>
            <a:noFill/>
          </a:ln>
          <a:extLst>
            <a:ext uri="{53640926-AAD7-44D8-BBD7-CCE9431645EC}">
              <a14:shadowObscured xmlns:a14="http://schemas.microsoft.com/office/drawing/2010/main"/>
            </a:ext>
          </a:extLst>
        </p:spPr>
      </p:pic>
      <p:sp>
        <p:nvSpPr>
          <p:cNvPr id="74753" name="Rectangle 3">
            <a:extLst>
              <a:ext uri="{FF2B5EF4-FFF2-40B4-BE49-F238E27FC236}">
                <a16:creationId xmlns:a16="http://schemas.microsoft.com/office/drawing/2014/main" id="{97F28612-7D58-8F02-AD2D-A64DA2BFEFF0}"/>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BA597A0F-21B3-273D-9007-66D54161CF11}"/>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FBF16EE9-3647-C47B-2334-C2F7F0C29064}"/>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9" name="Tekstvak 8">
            <a:extLst>
              <a:ext uri="{FF2B5EF4-FFF2-40B4-BE49-F238E27FC236}">
                <a16:creationId xmlns:a16="http://schemas.microsoft.com/office/drawing/2014/main" id="{97930048-71CB-A519-9A42-22416136F0CE}"/>
              </a:ext>
            </a:extLst>
          </p:cNvPr>
          <p:cNvSpPr txBox="1"/>
          <p:nvPr/>
        </p:nvSpPr>
        <p:spPr>
          <a:xfrm>
            <a:off x="282891" y="1083869"/>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sp>
        <p:nvSpPr>
          <p:cNvPr id="4" name="Rectangle 3">
            <a:extLst>
              <a:ext uri="{FF2B5EF4-FFF2-40B4-BE49-F238E27FC236}">
                <a16:creationId xmlns:a16="http://schemas.microsoft.com/office/drawing/2014/main" id="{1D4CE082-A079-B5CF-C937-C5D5AAAF2496}"/>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3" name="Tekstvak 12">
            <a:extLst>
              <a:ext uri="{FF2B5EF4-FFF2-40B4-BE49-F238E27FC236}">
                <a16:creationId xmlns:a16="http://schemas.microsoft.com/office/drawing/2014/main" id="{EA9278BE-67B8-ED5F-8026-D5426B2B8DE2}"/>
              </a:ext>
            </a:extLst>
          </p:cNvPr>
          <p:cNvSpPr txBox="1"/>
          <p:nvPr/>
        </p:nvSpPr>
        <p:spPr>
          <a:xfrm>
            <a:off x="29935" y="9144"/>
            <a:ext cx="12162065"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Vaardigheden</a:t>
            </a:r>
          </a:p>
        </p:txBody>
      </p:sp>
      <p:sp>
        <p:nvSpPr>
          <p:cNvPr id="2" name="Tekstvak 1">
            <a:extLst>
              <a:ext uri="{FF2B5EF4-FFF2-40B4-BE49-F238E27FC236}">
                <a16:creationId xmlns:a16="http://schemas.microsoft.com/office/drawing/2014/main" id="{AD6B934B-5A3B-9CB7-304E-8C3EFAD20FB4}"/>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endParaRPr lang="nl-NL"/>
          </a:p>
        </p:txBody>
      </p:sp>
      <p:pic>
        <p:nvPicPr>
          <p:cNvPr id="5" name="Afbeelding 4" descr="Afbeelding met Lettertype, Graphics, rood, tekst&#10;&#10;Automatisch gegenereerde beschrijving">
            <a:extLst>
              <a:ext uri="{FF2B5EF4-FFF2-40B4-BE49-F238E27FC236}">
                <a16:creationId xmlns:a16="http://schemas.microsoft.com/office/drawing/2014/main" id="{4A4CF91D-4EFA-89FC-480A-F445EC5ABC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Rectangle 2">
            <a:extLst>
              <a:ext uri="{FF2B5EF4-FFF2-40B4-BE49-F238E27FC236}">
                <a16:creationId xmlns:a16="http://schemas.microsoft.com/office/drawing/2014/main" id="{CBDE3452-D047-9314-7AB3-16754F67A10F}"/>
              </a:ext>
            </a:extLst>
          </p:cNvPr>
          <p:cNvSpPr>
            <a:spLocks noChangeArrowheads="1"/>
          </p:cNvSpPr>
          <p:nvPr/>
        </p:nvSpPr>
        <p:spPr bwMode="auto">
          <a:xfrm>
            <a:off x="282891" y="480006"/>
            <a:ext cx="11778482" cy="64017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b="1">
                <a:effectLst/>
                <a:latin typeface="Kermit" panose="020F0503040000060003" pitchFamily="34" charset="0"/>
                <a:ea typeface="Times New Roman" panose="02020603050405020304" pitchFamily="18" charset="0"/>
              </a:rPr>
              <a:t>Werkvorm: </a:t>
            </a:r>
            <a:endParaRPr lang="nl-NL" b="1">
              <a:effectLst/>
              <a:latin typeface="Times New Roman" panose="02020603050405020304" pitchFamily="18" charset="0"/>
              <a:ea typeface="Times New Roman" panose="02020603050405020304" pitchFamily="18" charset="0"/>
            </a:endParaRPr>
          </a:p>
          <a:p>
            <a:pPr marL="342900" indent="-342900">
              <a:buFont typeface="Arial" panose="020B0604020202020204" pitchFamily="34" charset="0"/>
              <a:buChar char="•"/>
            </a:pPr>
            <a:r>
              <a:rPr lang="nl-NL">
                <a:latin typeface="Kermit" panose="020F0503040000060003" pitchFamily="34" charset="0"/>
                <a:ea typeface="Times New Roman" panose="02020603050405020304" pitchFamily="18" charset="0"/>
              </a:rPr>
              <a:t>Maak een toneelstukje waarin je samen met drie klasgenoten uitlegt hoe de bloedsomloop werkt. Eén kind speelt het hart, één de longen, één de organen/spieren en één het bloed. Gebruik humor, beweging en duidelijke uitleg om te laten zien hoe het bloed zuurstof haalt en weer terugkomt bij het hart. Kies ook een situatie waarin het lichaam extra moet werken, zoals sporten, verliefd zijn of zenuwachtig zijn, en laat zien hoe het hart en het bloed daarop reageren.</a:t>
            </a:r>
          </a:p>
          <a:p>
            <a:pPr marL="342900" indent="-342900">
              <a:buFont typeface="Arial" panose="020B0604020202020204" pitchFamily="34" charset="0"/>
              <a:buChar char="•"/>
            </a:pPr>
            <a:r>
              <a:rPr lang="nl-NL">
                <a:effectLst/>
                <a:latin typeface="Kermit"/>
                <a:ea typeface="Times New Roman" panose="02020603050405020304" pitchFamily="18" charset="0"/>
              </a:rPr>
              <a:t>Je werkt in groepjes van </a:t>
            </a:r>
            <a:r>
              <a:rPr lang="nl-NL">
                <a:latin typeface="Kermit"/>
                <a:ea typeface="Times New Roman" panose="02020603050405020304" pitchFamily="18" charset="0"/>
              </a:rPr>
              <a:t>vier.</a:t>
            </a:r>
            <a:endParaRPr lang="nl-NL">
              <a:effectLst/>
              <a:latin typeface="Kermit"/>
              <a:ea typeface="Times New Roman" panose="02020603050405020304" pitchFamily="18" charset="0"/>
            </a:endParaRPr>
          </a:p>
          <a:p>
            <a:pPr marL="342900" indent="-342900">
              <a:buFont typeface="Arial" panose="020B0604020202020204" pitchFamily="34" charset="0"/>
              <a:buChar char="•"/>
            </a:pPr>
            <a:endParaRPr lang="nl-NL">
              <a:effectLst/>
              <a:latin typeface="Kermit" panose="020F0503040000060003" pitchFamily="34" charset="0"/>
              <a:ea typeface="Times New Roman" panose="02020603050405020304" pitchFamily="18" charset="0"/>
            </a:endParaRPr>
          </a:p>
          <a:p>
            <a:r>
              <a:rPr lang="nl-NL" b="1">
                <a:latin typeface="Kermit" panose="020F0503040000060003" pitchFamily="34" charset="0"/>
                <a:ea typeface="Times New Roman" panose="02020603050405020304" pitchFamily="18" charset="0"/>
              </a:rPr>
              <a:t>Checklist bij werkvorm (wanneer heb je de opdracht behaald?)</a:t>
            </a:r>
          </a:p>
          <a:p>
            <a:pPr marL="342900" indent="-342900">
              <a:buFont typeface="Arial" panose="020B0604020202020204" pitchFamily="34" charset="0"/>
              <a:buChar char="•"/>
            </a:pPr>
            <a:r>
              <a:rPr lang="nl-NL">
                <a:latin typeface="Kermit"/>
                <a:ea typeface="Times New Roman" panose="02020603050405020304" pitchFamily="18" charset="0"/>
              </a:rPr>
              <a:t>Ik heb laten zien hoe het bloed door het lichaam stroomt.</a:t>
            </a:r>
            <a:endParaRPr lang="nl-NL">
              <a:latin typeface="Kermit" panose="020F0503040000060003" pitchFamily="34" charset="0"/>
              <a:ea typeface="Times New Roman" panose="02020603050405020304" pitchFamily="18" charset="0"/>
            </a:endParaRPr>
          </a:p>
          <a:p>
            <a:pPr marL="342900" indent="-342900">
              <a:buFont typeface="Arial" panose="020B0604020202020204" pitchFamily="34" charset="0"/>
              <a:buChar char="•"/>
            </a:pPr>
            <a:r>
              <a:rPr lang="nl-NL">
                <a:latin typeface="Kermit"/>
                <a:ea typeface="Times New Roman" panose="02020603050405020304" pitchFamily="18" charset="0"/>
              </a:rPr>
              <a:t>Ik heb de rol van mijn personage duidelijk gespeeld.</a:t>
            </a:r>
            <a:endParaRPr lang="nl-NL">
              <a:latin typeface="Kermit" panose="020F0503040000060003" pitchFamily="34" charset="0"/>
              <a:ea typeface="Times New Roman" panose="02020603050405020304" pitchFamily="18" charset="0"/>
            </a:endParaRPr>
          </a:p>
          <a:p>
            <a:pPr marL="342900" indent="-342900">
              <a:buFont typeface="Arial" panose="020B0604020202020204" pitchFamily="34" charset="0"/>
              <a:buChar char="•"/>
            </a:pPr>
            <a:r>
              <a:rPr lang="nl-NL">
                <a:latin typeface="Kermit"/>
                <a:ea typeface="Times New Roman" panose="02020603050405020304" pitchFamily="18" charset="0"/>
              </a:rPr>
              <a:t>Ik heb uitgelegd wat het hart, de longen, het bloed en de organen doen.</a:t>
            </a:r>
            <a:endParaRPr lang="nl-NL">
              <a:latin typeface="Kermit" panose="020F0503040000060003" pitchFamily="34" charset="0"/>
              <a:ea typeface="Times New Roman" panose="02020603050405020304" pitchFamily="18" charset="0"/>
            </a:endParaRPr>
          </a:p>
          <a:p>
            <a:pPr marL="342900" indent="-342900">
              <a:buFont typeface="Arial" panose="020B0604020202020204" pitchFamily="34" charset="0"/>
              <a:buChar char="•"/>
            </a:pPr>
            <a:r>
              <a:rPr lang="nl-NL">
                <a:latin typeface="Kermit"/>
                <a:ea typeface="Times New Roman" panose="02020603050405020304" pitchFamily="18" charset="0"/>
              </a:rPr>
              <a:t>Ik heb een situatie uitgebeeld waarin het lichaam harder moet werken (bijv. verliefd, zenuwachtig of sportend).</a:t>
            </a:r>
            <a:endParaRPr lang="nl-NL">
              <a:latin typeface="Kermit" panose="020F0503040000060003" pitchFamily="34" charset="0"/>
              <a:ea typeface="Times New Roman" panose="02020603050405020304" pitchFamily="18" charset="0"/>
            </a:endParaRPr>
          </a:p>
          <a:p>
            <a:pPr marL="342900" indent="-342900">
              <a:buFont typeface="Arial" panose="020B0604020202020204" pitchFamily="34" charset="0"/>
              <a:buChar char="•"/>
            </a:pPr>
            <a:r>
              <a:rPr lang="nl-NL">
                <a:latin typeface="Kermit"/>
                <a:ea typeface="Times New Roman" panose="02020603050405020304" pitchFamily="18" charset="0"/>
              </a:rPr>
              <a:t>Ik heb samengewerkt met mijn groepje.</a:t>
            </a:r>
            <a:br>
              <a:rPr lang="nl-NL">
                <a:latin typeface="Kermit" panose="020F0503040000060003" pitchFamily="34" charset="0"/>
                <a:ea typeface="Times New Roman" panose="02020603050405020304" pitchFamily="18" charset="0"/>
              </a:rPr>
            </a:br>
            <a:endParaRPr lang="nl-NL">
              <a:latin typeface="Kermit" panose="020F0503040000060003" pitchFamily="34" charset="0"/>
              <a:ea typeface="Times New Roman" panose="02020603050405020304" pitchFamily="18" charset="0"/>
            </a:endParaRPr>
          </a:p>
          <a:p>
            <a:r>
              <a:rPr lang="nl-NL" b="1">
                <a:effectLst/>
                <a:latin typeface="Kermit" panose="020F0503040000060003" pitchFamily="34" charset="0"/>
                <a:ea typeface="Times New Roman" panose="02020603050405020304" pitchFamily="18" charset="0"/>
              </a:rPr>
              <a:t>Klaar-/verdiepingsopdracht</a:t>
            </a:r>
            <a:r>
              <a:rPr lang="nl-NL" b="1">
                <a:latin typeface="Kermit" panose="020F0503040000060003" pitchFamily="34" charset="0"/>
                <a:ea typeface="Times New Roman" panose="02020603050405020304" pitchFamily="18" charset="0"/>
              </a:rPr>
              <a:t>en:</a:t>
            </a:r>
          </a:p>
          <a:p>
            <a:pPr marL="457200" indent="-457200">
              <a:buFont typeface="+mj-lt"/>
              <a:buAutoNum type="arabicPeriod"/>
            </a:pPr>
            <a:r>
              <a:rPr lang="nl-NL">
                <a:latin typeface="Kermit" panose="020F0503040000060003" pitchFamily="34" charset="0"/>
                <a:ea typeface="Times New Roman" panose="02020603050405020304" pitchFamily="18" charset="0"/>
              </a:rPr>
              <a:t>Onderzoek hoe de bloedsomloop werkt bij een dier (bijv. kikker, vis of vogel) en maak een korte vergelijking met de mens.</a:t>
            </a:r>
          </a:p>
          <a:p>
            <a:pPr marL="457200" indent="-457200">
              <a:buFont typeface="+mj-lt"/>
              <a:buAutoNum type="arabicPeriod"/>
            </a:pPr>
            <a:r>
              <a:rPr lang="nl-NL">
                <a:latin typeface="Kermit" panose="020F0503040000060003" pitchFamily="34" charset="0"/>
                <a:ea typeface="Times New Roman" panose="02020603050405020304" pitchFamily="18" charset="0"/>
              </a:rPr>
              <a:t>Als je beweegt gaat je hart sneller kloppen, maar wat gebeurt er nog meer met je lichaam als je veel beweegt? Onderzoek dit.</a:t>
            </a:r>
            <a:endParaRPr lang="nl-NL">
              <a:effectLst/>
              <a:latin typeface="Times New Roman" panose="02020603050405020304" pitchFamily="18" charset="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nl-NL" altLang="nl-NL" sz="12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600" b="0" i="0" u="none" strike="noStrike" cap="none" normalizeH="0" baseline="0">
              <a:ln>
                <a:noFill/>
              </a:ln>
              <a:solidFill>
                <a:schemeClr val="tx1"/>
              </a:solidFill>
              <a:effectLst/>
              <a:latin typeface="Arial" panose="020B0604020202020204" pitchFamily="34" charset="0"/>
            </a:endParaRPr>
          </a:p>
        </p:txBody>
      </p:sp>
      <p:sp>
        <p:nvSpPr>
          <p:cNvPr id="3" name="Tekstvak 2">
            <a:extLst>
              <a:ext uri="{FF2B5EF4-FFF2-40B4-BE49-F238E27FC236}">
                <a16:creationId xmlns:a16="http://schemas.microsoft.com/office/drawing/2014/main" id="{4D73A8EC-9320-0C95-1D74-7AF685D459AF}"/>
              </a:ext>
            </a:extLst>
          </p:cNvPr>
          <p:cNvSpPr txBox="1"/>
          <p:nvPr/>
        </p:nvSpPr>
        <p:spPr>
          <a:xfrm>
            <a:off x="0" y="216909"/>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Hartstochtelijk toneel</a:t>
            </a:r>
            <a:endParaRPr lang="nl-NL" sz="3200"/>
          </a:p>
        </p:txBody>
      </p:sp>
      <p:sp>
        <p:nvSpPr>
          <p:cNvPr id="8" name="Tekstvak 7">
            <a:extLst>
              <a:ext uri="{FF2B5EF4-FFF2-40B4-BE49-F238E27FC236}">
                <a16:creationId xmlns:a16="http://schemas.microsoft.com/office/drawing/2014/main" id="{519A9CE9-32A6-6528-5688-4D1DF2383A6E}"/>
              </a:ext>
            </a:extLst>
          </p:cNvPr>
          <p:cNvSpPr txBox="1"/>
          <p:nvPr/>
        </p:nvSpPr>
        <p:spPr>
          <a:xfrm>
            <a:off x="8469970" y="2256694"/>
            <a:ext cx="2956354" cy="523220"/>
          </a:xfrm>
          <a:prstGeom prst="rect">
            <a:avLst/>
          </a:prstGeom>
          <a:noFill/>
        </p:spPr>
        <p:txBody>
          <a:bodyPr wrap="square">
            <a:spAutoFit/>
          </a:bodyPr>
          <a:lstStyle/>
          <a:p>
            <a:r>
              <a:rPr lang="nl-NL" sz="1400" b="0" i="0" u="none" strike="noStrike">
                <a:solidFill>
                  <a:srgbClr val="E47048"/>
                </a:solidFill>
                <a:effectLst/>
                <a:latin typeface="Kermit" panose="020F0503040000060003" pitchFamily="34" charset="0"/>
              </a:rPr>
              <a:t>Hoe zou een long reageren als het hart steeds te snel pompt?</a:t>
            </a:r>
            <a:endParaRPr lang="nl-NL" sz="1400">
              <a:solidFill>
                <a:srgbClr val="E47048"/>
              </a:solidFill>
              <a:latin typeface="Kermit" panose="020F0503040000060003" pitchFamily="34" charset="0"/>
            </a:endParaRPr>
          </a:p>
        </p:txBody>
      </p:sp>
      <p:sp>
        <p:nvSpPr>
          <p:cNvPr id="11" name="Tekstvak 10">
            <a:extLst>
              <a:ext uri="{FF2B5EF4-FFF2-40B4-BE49-F238E27FC236}">
                <a16:creationId xmlns:a16="http://schemas.microsoft.com/office/drawing/2014/main" id="{30687FA0-0BA1-5796-5E5C-58B3EAF00D77}"/>
              </a:ext>
            </a:extLst>
          </p:cNvPr>
          <p:cNvSpPr txBox="1"/>
          <p:nvPr/>
        </p:nvSpPr>
        <p:spPr>
          <a:xfrm>
            <a:off x="8469970" y="2912582"/>
            <a:ext cx="3289986" cy="738664"/>
          </a:xfrm>
          <a:prstGeom prst="rect">
            <a:avLst/>
          </a:prstGeom>
          <a:noFill/>
        </p:spPr>
        <p:txBody>
          <a:bodyPr wrap="square">
            <a:spAutoFit/>
          </a:bodyPr>
          <a:lstStyle/>
          <a:p>
            <a:r>
              <a:rPr lang="nl-NL" sz="1400" b="0" i="0" u="none" strike="noStrike">
                <a:solidFill>
                  <a:srgbClr val="80D3B8"/>
                </a:solidFill>
                <a:effectLst/>
                <a:latin typeface="Kermit" panose="020F0503040000060003" pitchFamily="34" charset="0"/>
              </a:rPr>
              <a:t>Wanneer heb jij je hart extra hard voelen kloppen? Wat gebeurde er toen?</a:t>
            </a:r>
            <a:endParaRPr lang="nl-NL" sz="1400">
              <a:solidFill>
                <a:srgbClr val="80D3B8"/>
              </a:solidFill>
              <a:latin typeface="Kermit" panose="020F0503040000060003" pitchFamily="34" charset="0"/>
            </a:endParaRPr>
          </a:p>
        </p:txBody>
      </p:sp>
    </p:spTree>
    <p:extLst>
      <p:ext uri="{BB962C8B-B14F-4D97-AF65-F5344CB8AC3E}">
        <p14:creationId xmlns:p14="http://schemas.microsoft.com/office/powerpoint/2010/main" val="11829897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625865-196B-6315-40FC-2635CF3FF174}"/>
            </a:ext>
          </a:extLst>
        </p:cNvPr>
        <p:cNvGrpSpPr/>
        <p:nvPr/>
      </p:nvGrpSpPr>
      <p:grpSpPr>
        <a:xfrm>
          <a:off x="0" y="0"/>
          <a:ext cx="0" cy="0"/>
          <a:chOff x="0" y="0"/>
          <a:chExt cx="0" cy="0"/>
        </a:xfrm>
      </p:grpSpPr>
      <p:pic>
        <p:nvPicPr>
          <p:cNvPr id="6" name="Afbeelding 5" descr="Afbeelding met gordijn, kunst, Toneelgordijnen, boog&#10;&#10;Door AI gegenereerde inhoud is mogelijk onjuist.">
            <a:extLst>
              <a:ext uri="{FF2B5EF4-FFF2-40B4-BE49-F238E27FC236}">
                <a16:creationId xmlns:a16="http://schemas.microsoft.com/office/drawing/2014/main" id="{36CC08B1-BD1B-1E7D-7DB3-8009276D3CB3}"/>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89113" y="0"/>
            <a:ext cx="12570223" cy="7070750"/>
          </a:xfrm>
          <a:prstGeom prst="rect">
            <a:avLst/>
          </a:prstGeom>
        </p:spPr>
      </p:pic>
      <p:sp>
        <p:nvSpPr>
          <p:cNvPr id="74753" name="Rectangle 3">
            <a:extLst>
              <a:ext uri="{FF2B5EF4-FFF2-40B4-BE49-F238E27FC236}">
                <a16:creationId xmlns:a16="http://schemas.microsoft.com/office/drawing/2014/main" id="{A369A254-6F6E-0C6C-355C-9A72AFFF9564}"/>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36D2BBEB-37B2-C119-C8C6-158DF3C4C770}"/>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CE7E9449-8CB3-330C-F04A-9CEA32F2B009}"/>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13" name="Tekstvak 12">
            <a:extLst>
              <a:ext uri="{FF2B5EF4-FFF2-40B4-BE49-F238E27FC236}">
                <a16:creationId xmlns:a16="http://schemas.microsoft.com/office/drawing/2014/main" id="{7752F311-B72F-E575-9C3A-974BF5E443B1}"/>
              </a:ext>
            </a:extLst>
          </p:cNvPr>
          <p:cNvSpPr txBox="1"/>
          <p:nvPr/>
        </p:nvSpPr>
        <p:spPr>
          <a:xfrm>
            <a:off x="0" y="5423"/>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Reflectiewerkvorm</a:t>
            </a:r>
          </a:p>
        </p:txBody>
      </p:sp>
      <p:sp>
        <p:nvSpPr>
          <p:cNvPr id="2" name="Tekstvak 1">
            <a:extLst>
              <a:ext uri="{FF2B5EF4-FFF2-40B4-BE49-F238E27FC236}">
                <a16:creationId xmlns:a16="http://schemas.microsoft.com/office/drawing/2014/main" id="{5E5BE010-B6CF-DA77-9D63-E618B7F68B4A}"/>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227226E7-121D-25F1-50B8-9BD2160D08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4" name="Tekstvak 3">
            <a:extLst>
              <a:ext uri="{FF2B5EF4-FFF2-40B4-BE49-F238E27FC236}">
                <a16:creationId xmlns:a16="http://schemas.microsoft.com/office/drawing/2014/main" id="{EC8FDEA8-493D-5B48-7096-35AB13DF0792}"/>
              </a:ext>
            </a:extLst>
          </p:cNvPr>
          <p:cNvSpPr txBox="1"/>
          <p:nvPr/>
        </p:nvSpPr>
        <p:spPr>
          <a:xfrm>
            <a:off x="0" y="329213"/>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Hartstochtelijk Toneel</a:t>
            </a:r>
            <a:endParaRPr lang="nl-NL" sz="3200"/>
          </a:p>
        </p:txBody>
      </p:sp>
      <p:sp>
        <p:nvSpPr>
          <p:cNvPr id="8" name="Tekstvak 7">
            <a:extLst>
              <a:ext uri="{FF2B5EF4-FFF2-40B4-BE49-F238E27FC236}">
                <a16:creationId xmlns:a16="http://schemas.microsoft.com/office/drawing/2014/main" id="{579142ED-1149-A1A0-24BA-4CA5812876EC}"/>
              </a:ext>
            </a:extLst>
          </p:cNvPr>
          <p:cNvSpPr txBox="1"/>
          <p:nvPr/>
        </p:nvSpPr>
        <p:spPr>
          <a:xfrm>
            <a:off x="2954294" y="3037886"/>
            <a:ext cx="6283410" cy="1477328"/>
          </a:xfrm>
          <a:prstGeom prst="rect">
            <a:avLst/>
          </a:prstGeom>
          <a:noFill/>
        </p:spPr>
        <p:txBody>
          <a:bodyPr wrap="square">
            <a:spAutoFit/>
          </a:bodyPr>
          <a:lstStyle/>
          <a:p>
            <a:pPr algn="ctr"/>
            <a:r>
              <a:rPr lang="nl-NL" sz="1800">
                <a:solidFill>
                  <a:srgbClr val="E16C7F"/>
                </a:solidFill>
                <a:latin typeface="Kermit" panose="020F0503040000060003" pitchFamily="34" charset="0"/>
              </a:rPr>
              <a:t>Kijk naar elkaars toneelstukjes.</a:t>
            </a:r>
          </a:p>
          <a:p>
            <a:pPr algn="ctr"/>
            <a:endParaRPr lang="nl-NL">
              <a:solidFill>
                <a:srgbClr val="E16C7F"/>
              </a:solidFill>
              <a:latin typeface="Kermit" panose="020F0503040000060003" pitchFamily="34" charset="0"/>
            </a:endParaRPr>
          </a:p>
          <a:p>
            <a:pPr algn="ctr"/>
            <a:r>
              <a:rPr lang="nl-NL">
                <a:solidFill>
                  <a:srgbClr val="E16C7F"/>
                </a:solidFill>
                <a:latin typeface="Kermit" panose="020F0503040000060003" pitchFamily="34" charset="0"/>
              </a:rPr>
              <a:t>Kon je zien hoe de bloedsomloop werkte?</a:t>
            </a:r>
          </a:p>
          <a:p>
            <a:pPr algn="ctr"/>
            <a:endParaRPr lang="nl-NL">
              <a:solidFill>
                <a:srgbClr val="E16C7F"/>
              </a:solidFill>
              <a:latin typeface="Kermit" panose="020F0503040000060003" pitchFamily="34" charset="0"/>
            </a:endParaRPr>
          </a:p>
          <a:p>
            <a:pPr algn="ctr"/>
            <a:r>
              <a:rPr lang="nl-NL">
                <a:solidFill>
                  <a:srgbClr val="E16C7F"/>
                </a:solidFill>
                <a:latin typeface="Kermit" panose="020F0503040000060003" pitchFamily="34" charset="0"/>
              </a:rPr>
              <a:t>Geef elk groepje een compliment! </a:t>
            </a:r>
          </a:p>
        </p:txBody>
      </p:sp>
    </p:spTree>
    <p:extLst>
      <p:ext uri="{BB962C8B-B14F-4D97-AF65-F5344CB8AC3E}">
        <p14:creationId xmlns:p14="http://schemas.microsoft.com/office/powerpoint/2010/main" val="19484805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3110B-C92D-668B-9853-B211B9DFF414}"/>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8612C257-9CCD-8151-5C3B-E75D842A057D}"/>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4A04DA4E-19A9-A9E0-64D8-321F5957118E}"/>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9065C1A4-9B27-2861-D947-067866AC4206}"/>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2" name="Tekstvak 1">
            <a:extLst>
              <a:ext uri="{FF2B5EF4-FFF2-40B4-BE49-F238E27FC236}">
                <a16:creationId xmlns:a16="http://schemas.microsoft.com/office/drawing/2014/main" id="{58391DD3-4EC2-EDDE-F843-4EC576CD3539}"/>
              </a:ext>
            </a:extLst>
          </p:cNvPr>
          <p:cNvSpPr txBox="1"/>
          <p:nvPr/>
        </p:nvSpPr>
        <p:spPr>
          <a:xfrm>
            <a:off x="2251819" y="2165110"/>
            <a:ext cx="6926896" cy="1446550"/>
          </a:xfrm>
          <a:prstGeom prst="rect">
            <a:avLst/>
          </a:prstGeom>
          <a:noFill/>
        </p:spPr>
        <p:txBody>
          <a:bodyPr wrap="none" lIns="91440" tIns="45720" rIns="91440" bIns="45720" rtlCol="0" anchor="t">
            <a:spAutoFit/>
          </a:bodyPr>
          <a:lstStyle/>
          <a:p>
            <a:r>
              <a:rPr lang="nl-NL" sz="8800">
                <a:solidFill>
                  <a:srgbClr val="E16C7F"/>
                </a:solidFill>
                <a:latin typeface="Kermit" panose="020F0503040000060003" pitchFamily="34" charset="0"/>
              </a:rPr>
              <a:t>Groepen 7-8</a:t>
            </a:r>
            <a:r>
              <a:rPr lang="nl-NL" sz="3600">
                <a:solidFill>
                  <a:srgbClr val="E16C7F"/>
                </a:solidFill>
                <a:latin typeface="Kermit" panose="020F0503040000060003" pitchFamily="34" charset="0"/>
              </a:rPr>
              <a:t> </a:t>
            </a:r>
          </a:p>
        </p:txBody>
      </p:sp>
      <p:sp>
        <p:nvSpPr>
          <p:cNvPr id="4" name="Rectangle 3">
            <a:extLst>
              <a:ext uri="{FF2B5EF4-FFF2-40B4-BE49-F238E27FC236}">
                <a16:creationId xmlns:a16="http://schemas.microsoft.com/office/drawing/2014/main" id="{6CDC4E88-4604-8E35-F8FF-475234C55ED8}"/>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1643D378-8D92-24AA-5685-07FC752BE6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32992844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a:extLst>
              <a:ext uri="{FF2B5EF4-FFF2-40B4-BE49-F238E27FC236}">
                <a16:creationId xmlns:a16="http://schemas.microsoft.com/office/drawing/2014/main" id="{ACE75963-DE74-41E6-8F92-35AEC41449AB}"/>
              </a:ext>
            </a:extLst>
          </p:cNvPr>
          <p:cNvSpPr txBox="1"/>
          <p:nvPr/>
        </p:nvSpPr>
        <p:spPr>
          <a:xfrm>
            <a:off x="120947" y="256478"/>
            <a:ext cx="11934756" cy="1200329"/>
          </a:xfrm>
          <a:prstGeom prst="rect">
            <a:avLst/>
          </a:prstGeom>
          <a:noFill/>
        </p:spPr>
        <p:txBody>
          <a:bodyPr wrap="square" rtlCol="0">
            <a:spAutoFit/>
          </a:bodyPr>
          <a:lstStyle/>
          <a:p>
            <a:pPr algn="ctr"/>
            <a:r>
              <a:rPr lang="nl-NL" sz="3600">
                <a:solidFill>
                  <a:srgbClr val="E16C7F"/>
                </a:solidFill>
                <a:latin typeface="Kermit" panose="020F0503040000060003" pitchFamily="34" charset="0"/>
                <a:ea typeface="American Typewriter" charset="0"/>
                <a:cs typeface="American Typewriter" charset="0"/>
              </a:rPr>
              <a:t>Doelen</a:t>
            </a:r>
          </a:p>
          <a:p>
            <a:pPr algn="ctr"/>
            <a:endParaRPr lang="nl-NL" sz="3600">
              <a:solidFill>
                <a:srgbClr val="E16C7F"/>
              </a:solidFill>
              <a:latin typeface="Kermit" panose="020F0503040000060003" pitchFamily="34" charset="0"/>
              <a:ea typeface="American Typewriter" charset="0"/>
              <a:cs typeface="American Typewriter" charset="0"/>
            </a:endParaRPr>
          </a:p>
        </p:txBody>
      </p:sp>
      <p:graphicFrame>
        <p:nvGraphicFramePr>
          <p:cNvPr id="4" name="Tabel 7">
            <a:extLst>
              <a:ext uri="{FF2B5EF4-FFF2-40B4-BE49-F238E27FC236}">
                <a16:creationId xmlns:a16="http://schemas.microsoft.com/office/drawing/2014/main" id="{D8803D90-7CD8-4E33-82F9-B04229AF7E0C}"/>
              </a:ext>
            </a:extLst>
          </p:cNvPr>
          <p:cNvGraphicFramePr>
            <a:graphicFrameLocks noGrp="1"/>
          </p:cNvGraphicFramePr>
          <p:nvPr>
            <p:extLst>
              <p:ext uri="{D42A27DB-BD31-4B8C-83A1-F6EECF244321}">
                <p14:modId xmlns:p14="http://schemas.microsoft.com/office/powerpoint/2010/main" val="1883590002"/>
              </p:ext>
            </p:extLst>
          </p:nvPr>
        </p:nvGraphicFramePr>
        <p:xfrm>
          <a:off x="250372" y="840801"/>
          <a:ext cx="11805332" cy="4983947"/>
        </p:xfrm>
        <a:graphic>
          <a:graphicData uri="http://schemas.openxmlformats.org/drawingml/2006/table">
            <a:tbl>
              <a:tblPr firstRow="1" bandRow="1">
                <a:tableStyleId>{5940675A-B579-460E-94D1-54222C63F5DA}</a:tableStyleId>
              </a:tblPr>
              <a:tblGrid>
                <a:gridCol w="4987244">
                  <a:extLst>
                    <a:ext uri="{9D8B030D-6E8A-4147-A177-3AD203B41FA5}">
                      <a16:colId xmlns:a16="http://schemas.microsoft.com/office/drawing/2014/main" val="2925078866"/>
                    </a:ext>
                  </a:extLst>
                </a:gridCol>
                <a:gridCol w="6818088">
                  <a:extLst>
                    <a:ext uri="{9D8B030D-6E8A-4147-A177-3AD203B41FA5}">
                      <a16:colId xmlns:a16="http://schemas.microsoft.com/office/drawing/2014/main" val="848919208"/>
                    </a:ext>
                  </a:extLst>
                </a:gridCol>
              </a:tblGrid>
              <a:tr h="1532285">
                <a:tc>
                  <a:txBody>
                    <a:bodyPr/>
                    <a:lstStyle/>
                    <a:p>
                      <a:pPr>
                        <a:defRPr/>
                      </a:pPr>
                      <a:r>
                        <a:rPr lang="nl-NL" sz="1400" b="1" dirty="0">
                          <a:solidFill>
                            <a:srgbClr val="E16C7F"/>
                          </a:solidFill>
                          <a:latin typeface="Kermit"/>
                        </a:rPr>
                        <a:t>Kennis:	</a:t>
                      </a:r>
                    </a:p>
                    <a:p>
                      <a:pPr>
                        <a:defRPr/>
                      </a:pPr>
                      <a:r>
                        <a:rPr lang="nl-NL" sz="1400" b="1" dirty="0">
                          <a:solidFill>
                            <a:schemeClr val="tx1">
                              <a:lumMod val="65000"/>
                              <a:lumOff val="35000"/>
                            </a:schemeClr>
                          </a:solidFill>
                          <a:latin typeface="Kermit"/>
                        </a:rPr>
                        <a:t>"Ik heb een brede algemene ontwikkeling</a:t>
                      </a:r>
                      <a:r>
                        <a:rPr lang="ja-JP" altLang="nl-NL" sz="1400" b="1">
                          <a:solidFill>
                            <a:schemeClr val="tx1">
                              <a:lumMod val="65000"/>
                              <a:lumOff val="35000"/>
                            </a:schemeClr>
                          </a:solidFill>
                          <a:latin typeface="Kermit"/>
                        </a:rPr>
                        <a:t>”</a:t>
                      </a:r>
                      <a:endParaRPr lang="nl-NL" sz="1400" b="1">
                        <a:solidFill>
                          <a:schemeClr val="tx1">
                            <a:lumMod val="65000"/>
                            <a:lumOff val="35000"/>
                          </a:schemeClr>
                        </a:solidFill>
                        <a:latin typeface="Kermit"/>
                      </a:endParaRPr>
                    </a:p>
                    <a:p>
                      <a:pPr>
                        <a:defRPr/>
                      </a:pPr>
                      <a:r>
                        <a:rPr lang="nl-NL" sz="1400" dirty="0">
                          <a:solidFill>
                            <a:schemeClr val="tx1">
                              <a:lumMod val="65000"/>
                              <a:lumOff val="35000"/>
                            </a:schemeClr>
                          </a:solidFill>
                          <a:latin typeface="Kermit"/>
                        </a:rPr>
                        <a:t>kennis maken met de wereld om je heen</a:t>
                      </a:r>
                    </a:p>
                    <a:p>
                      <a:pPr>
                        <a:defRPr/>
                      </a:pPr>
                      <a:endParaRPr lang="nl-NL" sz="1400">
                        <a:latin typeface="Kermit" panose="020F0503040000060003" pitchFamily="34" charset="0"/>
                        <a:cs typeface="American Typewriter"/>
                      </a:endParaRPr>
                    </a:p>
                  </a:txBody>
                  <a:tcPr/>
                </a:tc>
                <a:tc>
                  <a:txBody>
                    <a:bodyPr/>
                    <a:lstStyle/>
                    <a:p>
                      <a:pPr marL="285750" marR="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nl-NL" sz="1400" b="0" i="0" kern="1200" dirty="0">
                          <a:solidFill>
                            <a:schemeClr val="tx1"/>
                          </a:solidFill>
                          <a:effectLst/>
                          <a:latin typeface="Kermit"/>
                          <a:ea typeface="+mn-ea"/>
                          <a:cs typeface="+mn-cs"/>
                        </a:rPr>
                        <a:t>Ik kan uitleggen wat de bloedsomloop is.</a:t>
                      </a:r>
                    </a:p>
                    <a:p>
                      <a:pPr marL="285750" marR="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nl-NL" sz="1400" b="0" i="0" kern="1200" dirty="0">
                          <a:solidFill>
                            <a:schemeClr val="tx1"/>
                          </a:solidFill>
                          <a:effectLst/>
                          <a:latin typeface="Kermit"/>
                          <a:ea typeface="+mn-ea"/>
                          <a:cs typeface="+mn-cs"/>
                        </a:rPr>
                        <a:t>Ik kan het verschil uitleggen tussen de grote en de kleine bloedsomloop.</a:t>
                      </a:r>
                    </a:p>
                    <a:p>
                      <a:pPr marL="285750" marR="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nl-NL" sz="1400" b="0" i="0" kern="1200" dirty="0">
                          <a:solidFill>
                            <a:schemeClr val="tx1"/>
                          </a:solidFill>
                          <a:effectLst/>
                          <a:latin typeface="Kermit"/>
                          <a:ea typeface="+mn-ea"/>
                          <a:cs typeface="+mn-cs"/>
                        </a:rPr>
                        <a:t>Ik kan benoemen welke taken het hart, de longen, het bloed en de organen/spieren hebben.</a:t>
                      </a:r>
                    </a:p>
                  </a:txBody>
                  <a:tcPr/>
                </a:tc>
                <a:extLst>
                  <a:ext uri="{0D108BD9-81ED-4DB2-BD59-A6C34878D82A}">
                    <a16:rowId xmlns:a16="http://schemas.microsoft.com/office/drawing/2014/main" val="2464076590"/>
                  </a:ext>
                </a:extLst>
              </a:tr>
              <a:tr h="1240037">
                <a:tc>
                  <a:txBody>
                    <a:bodyPr/>
                    <a:lstStyle/>
                    <a:p>
                      <a:pPr>
                        <a:defRPr/>
                      </a:pPr>
                      <a:r>
                        <a:rPr lang="nl-NL" sz="1400" b="1" dirty="0">
                          <a:solidFill>
                            <a:srgbClr val="E16C7F"/>
                          </a:solidFill>
                          <a:latin typeface="Kermit"/>
                        </a:rPr>
                        <a:t>Inzicht: (Denkbubbels)</a:t>
                      </a:r>
                    </a:p>
                    <a:p>
                      <a:pPr>
                        <a:defRPr/>
                      </a:pPr>
                      <a:r>
                        <a:rPr lang="nl-NL" sz="1400" b="1" dirty="0">
                          <a:solidFill>
                            <a:schemeClr val="tx1">
                              <a:lumMod val="65000"/>
                              <a:lumOff val="35000"/>
                            </a:schemeClr>
                          </a:solidFill>
                          <a:latin typeface="Kermit"/>
                        </a:rPr>
                        <a:t>"Ik weet wie ik ben en wat ik wil</a:t>
                      </a:r>
                      <a:r>
                        <a:rPr lang="ja-JP" altLang="nl-NL" sz="1400" b="1">
                          <a:solidFill>
                            <a:schemeClr val="tx1">
                              <a:lumMod val="65000"/>
                              <a:lumOff val="35000"/>
                            </a:schemeClr>
                          </a:solidFill>
                          <a:latin typeface="Kermit"/>
                        </a:rPr>
                        <a:t>”</a:t>
                      </a:r>
                      <a:endParaRPr lang="nl-NL" sz="1400" b="1">
                        <a:solidFill>
                          <a:schemeClr val="tx1">
                            <a:lumMod val="65000"/>
                            <a:lumOff val="35000"/>
                          </a:schemeClr>
                        </a:solidFill>
                        <a:latin typeface="Kermit"/>
                      </a:endParaRPr>
                    </a:p>
                    <a:p>
                      <a:pPr>
                        <a:defRPr/>
                      </a:pPr>
                      <a:r>
                        <a:rPr lang="nl-NL" sz="1400" dirty="0">
                          <a:solidFill>
                            <a:schemeClr val="tx1">
                              <a:lumMod val="65000"/>
                              <a:lumOff val="35000"/>
                            </a:schemeClr>
                          </a:solidFill>
                          <a:latin typeface="Kermit"/>
                        </a:rPr>
                        <a:t>reflectie op jezelf en de wereld</a:t>
                      </a:r>
                    </a:p>
                    <a:p>
                      <a:pPr>
                        <a:defRPr/>
                      </a:pPr>
                      <a:endParaRPr lang="nl-NL" sz="1400">
                        <a:solidFill>
                          <a:schemeClr val="tx1">
                            <a:lumMod val="65000"/>
                            <a:lumOff val="35000"/>
                          </a:schemeClr>
                        </a:solidFill>
                      </a:endParaRPr>
                    </a:p>
                  </a:txBody>
                  <a:tcPr/>
                </a:tc>
                <a:tc>
                  <a:txBody>
                    <a:bodyPr/>
                    <a:lstStyle/>
                    <a:p>
                      <a:pPr marL="285750" marR="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nl-NL" sz="1400" b="0" i="0" kern="1200" dirty="0">
                          <a:solidFill>
                            <a:schemeClr val="tx1"/>
                          </a:solidFill>
                          <a:effectLst/>
                          <a:latin typeface="Kermit"/>
                          <a:ea typeface="+mn-ea"/>
                          <a:cs typeface="+mn-cs"/>
                        </a:rPr>
                        <a:t>Ik kan uitleggen waarom het belangrijk is dat het hart, het bloed, de longen en de organen goed samenwerken (Verbanden leggen).</a:t>
                      </a:r>
                    </a:p>
                    <a:p>
                      <a:pPr marL="285750" marR="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nl-NL" sz="1400" b="0" i="0" kern="1200" dirty="0">
                          <a:solidFill>
                            <a:schemeClr val="tx1"/>
                          </a:solidFill>
                          <a:effectLst/>
                          <a:latin typeface="Kermit"/>
                          <a:ea typeface="+mn-ea"/>
                          <a:cs typeface="+mn-cs"/>
                        </a:rPr>
                        <a:t>Ik kan bedenken wat er gebeurt als een onderdeel van de bloedsomloop niet goed werkt (Kritisch denken).</a:t>
                      </a:r>
                    </a:p>
                    <a:p>
                      <a:pPr marL="285750" marR="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nl-NL" sz="1400" b="0" i="0" kern="1200" dirty="0">
                          <a:solidFill>
                            <a:schemeClr val="tx1"/>
                          </a:solidFill>
                          <a:effectLst/>
                          <a:latin typeface="Kermit"/>
                          <a:ea typeface="+mn-ea"/>
                          <a:cs typeface="+mn-cs"/>
                        </a:rPr>
                        <a:t>Ik kan me voorstellen hoe het is om een bloedcel te zijn en wat die allemaal meemaakt (Perspectief nemen).</a:t>
                      </a:r>
                    </a:p>
                  </a:txBody>
                  <a:tcPr/>
                </a:tc>
                <a:extLst>
                  <a:ext uri="{0D108BD9-81ED-4DB2-BD59-A6C34878D82A}">
                    <a16:rowId xmlns:a16="http://schemas.microsoft.com/office/drawing/2014/main" val="1539926036"/>
                  </a:ext>
                </a:extLst>
              </a:tr>
              <a:tr h="2080062">
                <a:tc>
                  <a:txBody>
                    <a:bodyPr/>
                    <a:lstStyle/>
                    <a:p>
                      <a:pPr>
                        <a:defRPr/>
                      </a:pPr>
                      <a:r>
                        <a:rPr lang="nl-NL" sz="1400" b="1" dirty="0">
                          <a:solidFill>
                            <a:srgbClr val="E16C7F"/>
                          </a:solidFill>
                          <a:latin typeface="Kermit"/>
                        </a:rPr>
                        <a:t>Vaardigheden:</a:t>
                      </a:r>
                    </a:p>
                    <a:p>
                      <a:pPr>
                        <a:defRPr/>
                      </a:pPr>
                      <a:r>
                        <a:rPr lang="nl-NL" sz="1400" b="1" dirty="0">
                          <a:solidFill>
                            <a:schemeClr val="tx1">
                              <a:lumMod val="65000"/>
                              <a:lumOff val="35000"/>
                            </a:schemeClr>
                          </a:solidFill>
                          <a:latin typeface="Kermit"/>
                        </a:rPr>
                        <a:t>"Ik kan mijn kennis en inzicht toepassen in mijn leren, mijn leven en de omgang met de mensen om mij heen.</a:t>
                      </a:r>
                      <a:r>
                        <a:rPr lang="ja-JP" altLang="nl-NL" sz="1400" b="1">
                          <a:solidFill>
                            <a:schemeClr val="tx1">
                              <a:lumMod val="65000"/>
                              <a:lumOff val="35000"/>
                            </a:schemeClr>
                          </a:solidFill>
                          <a:latin typeface="Kermit"/>
                        </a:rPr>
                        <a:t>”</a:t>
                      </a:r>
                      <a:endParaRPr lang="nl-NL" sz="1400" b="1">
                        <a:solidFill>
                          <a:schemeClr val="tx1">
                            <a:lumMod val="65000"/>
                            <a:lumOff val="35000"/>
                          </a:schemeClr>
                        </a:solidFill>
                        <a:latin typeface="Kermit"/>
                      </a:endParaRPr>
                    </a:p>
                    <a:p>
                      <a:pPr>
                        <a:defRPr/>
                      </a:pPr>
                      <a:r>
                        <a:rPr lang="nl-NL" sz="1400" dirty="0">
                          <a:solidFill>
                            <a:schemeClr val="tx1">
                              <a:lumMod val="65000"/>
                              <a:lumOff val="35000"/>
                            </a:schemeClr>
                          </a:solidFill>
                          <a:latin typeface="Kermit"/>
                        </a:rPr>
                        <a:t>Werkvormen, toepassingen en de transfer van het geleerde naar nieuwe situaties.</a:t>
                      </a:r>
                    </a:p>
                    <a:p>
                      <a:pPr>
                        <a:defRPr/>
                      </a:pPr>
                      <a:endParaRPr lang="nl-NL" sz="1400">
                        <a:solidFill>
                          <a:srgbClr val="EE688E"/>
                        </a:solidFill>
                      </a:endParaRPr>
                    </a:p>
                  </a:txBody>
                  <a:tcPr/>
                </a:tc>
                <a:tc>
                  <a:txBody>
                    <a:bodyPr/>
                    <a:lstStyle/>
                    <a:p>
                      <a:pPr marL="285750" marR="0" lvl="0" indent="-285750" algn="l" rtl="0" eaLnBrk="1" fontAlgn="auto" latinLnBrk="0" hangingPunct="1">
                        <a:lnSpc>
                          <a:spcPct val="100000"/>
                        </a:lnSpc>
                        <a:buClrTx/>
                        <a:buSzTx/>
                        <a:buFont typeface="Arial" panose="020B0604020202020204" pitchFamily="34" charset="0"/>
                        <a:buChar char="•"/>
                      </a:pPr>
                      <a:r>
                        <a:rPr lang="nl-NL" sz="1400" dirty="0">
                          <a:solidFill>
                            <a:schemeClr val="tx1"/>
                          </a:solidFill>
                          <a:latin typeface="Kermit"/>
                        </a:rPr>
                        <a:t>Ik kan samenwerken aan een toneelstukje over de bloedsomloop en de route van het bloed in de bloedsomloop laten zien met woorden, beweging of beelden.</a:t>
                      </a:r>
                    </a:p>
                    <a:p>
                      <a:pPr marL="285750" lvl="0" indent="-285750" algn="l">
                        <a:lnSpc>
                          <a:spcPct val="100000"/>
                        </a:lnSpc>
                        <a:spcBef>
                          <a:spcPts val="0"/>
                        </a:spcBef>
                        <a:spcAft>
                          <a:spcPts val="0"/>
                        </a:spcAft>
                        <a:buClrTx/>
                        <a:buSzTx/>
                        <a:buFont typeface="Arial" panose="020B0604020202020204" pitchFamily="34" charset="0"/>
                        <a:buChar char="•"/>
                      </a:pPr>
                      <a:r>
                        <a:rPr lang="nl-NL" sz="1400" b="0" i="0" u="none" strike="noStrike" baseline="0" noProof="0" dirty="0">
                          <a:solidFill>
                            <a:srgbClr val="000000"/>
                          </a:solidFill>
                          <a:latin typeface="Kermit"/>
                        </a:rPr>
                        <a:t>Ik kan mijn kennis over de bloedsomloop creatief presenteren aan anderen.</a:t>
                      </a:r>
                    </a:p>
                    <a:p>
                      <a:pPr marL="0" marR="0" lvl="0" indent="0" algn="l">
                        <a:lnSpc>
                          <a:spcPct val="100000"/>
                        </a:lnSpc>
                        <a:spcBef>
                          <a:spcPts val="0"/>
                        </a:spcBef>
                        <a:spcAft>
                          <a:spcPts val="0"/>
                        </a:spcAft>
                        <a:buClrTx/>
                        <a:buSzTx/>
                        <a:buNone/>
                      </a:pPr>
                      <a:endParaRPr lang="nl-NL" sz="1400">
                        <a:solidFill>
                          <a:schemeClr val="tx1"/>
                        </a:solidFill>
                        <a:latin typeface="Kermit"/>
                      </a:endParaRPr>
                    </a:p>
                  </a:txBody>
                  <a:tcPr/>
                </a:tc>
                <a:extLst>
                  <a:ext uri="{0D108BD9-81ED-4DB2-BD59-A6C34878D82A}">
                    <a16:rowId xmlns:a16="http://schemas.microsoft.com/office/drawing/2014/main" val="3799098409"/>
                  </a:ext>
                </a:extLst>
              </a:tr>
            </a:tbl>
          </a:graphicData>
        </a:graphic>
      </p:graphicFrame>
      <p:pic>
        <p:nvPicPr>
          <p:cNvPr id="2" name="Afbeelding 1" descr="Afbeelding met Lettertype, Graphics, rood, tekst&#10;&#10;Automatisch gegenereerde beschrijving">
            <a:extLst>
              <a:ext uri="{FF2B5EF4-FFF2-40B4-BE49-F238E27FC236}">
                <a16:creationId xmlns:a16="http://schemas.microsoft.com/office/drawing/2014/main" id="{BCA04A73-6AF6-255C-E3C3-D4530CE11E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21373109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2C2A7-7225-433F-4EA0-5E7BD557922A}"/>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B05D8EF0-9CD0-CCC7-DC1D-4902B399DD21}"/>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5088F71F-12B9-728F-F882-B26A40E44B7A}"/>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EDA89B8C-CEB6-44FC-0D49-189EA0A19C10}"/>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2" name="Tekstvak 1">
            <a:extLst>
              <a:ext uri="{FF2B5EF4-FFF2-40B4-BE49-F238E27FC236}">
                <a16:creationId xmlns:a16="http://schemas.microsoft.com/office/drawing/2014/main" id="{5802D3D3-E4A4-6057-86B3-BC3E503B1F50}"/>
              </a:ext>
            </a:extLst>
          </p:cNvPr>
          <p:cNvSpPr txBox="1"/>
          <p:nvPr/>
        </p:nvSpPr>
        <p:spPr>
          <a:xfrm>
            <a:off x="29936" y="627503"/>
            <a:ext cx="12162063" cy="646331"/>
          </a:xfrm>
          <a:prstGeom prst="rect">
            <a:avLst/>
          </a:prstGeom>
          <a:noFill/>
        </p:spPr>
        <p:txBody>
          <a:bodyPr wrap="square" rtlCol="0">
            <a:spAutoFit/>
          </a:bodyPr>
          <a:lstStyle/>
          <a:p>
            <a:pPr algn="ctr"/>
            <a:r>
              <a:rPr lang="nl-NL" sz="3600">
                <a:solidFill>
                  <a:srgbClr val="E16C7F"/>
                </a:solidFill>
                <a:latin typeface="Kermit" panose="020F0503040000060003" pitchFamily="34" charset="0"/>
              </a:rPr>
              <a:t>Programma van vanmiddag</a:t>
            </a:r>
          </a:p>
        </p:txBody>
      </p:sp>
      <p:sp>
        <p:nvSpPr>
          <p:cNvPr id="9" name="Tekstvak 8">
            <a:extLst>
              <a:ext uri="{FF2B5EF4-FFF2-40B4-BE49-F238E27FC236}">
                <a16:creationId xmlns:a16="http://schemas.microsoft.com/office/drawing/2014/main" id="{3B633777-75BC-9F38-218F-085522BDC0BC}"/>
              </a:ext>
            </a:extLst>
          </p:cNvPr>
          <p:cNvSpPr txBox="1"/>
          <p:nvPr/>
        </p:nvSpPr>
        <p:spPr>
          <a:xfrm>
            <a:off x="403123" y="1258530"/>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sp>
        <p:nvSpPr>
          <p:cNvPr id="3" name="Rectangle 2">
            <a:extLst>
              <a:ext uri="{FF2B5EF4-FFF2-40B4-BE49-F238E27FC236}">
                <a16:creationId xmlns:a16="http://schemas.microsoft.com/office/drawing/2014/main" id="{917E85A3-EE42-A41C-C107-2D6E4C69DE6D}"/>
              </a:ext>
            </a:extLst>
          </p:cNvPr>
          <p:cNvSpPr>
            <a:spLocks noChangeArrowheads="1"/>
          </p:cNvSpPr>
          <p:nvPr/>
        </p:nvSpPr>
        <p:spPr bwMode="auto">
          <a:xfrm>
            <a:off x="722246" y="2103628"/>
            <a:ext cx="10987972" cy="2800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sz="2800">
                <a:solidFill>
                  <a:srgbClr val="E16C7F"/>
                </a:solidFill>
                <a:latin typeface="Kermit" panose="020F0503040000060003" pitchFamily="34" charset="0"/>
                <a:ea typeface="Cutive"/>
                <a:cs typeface="Cutive"/>
              </a:rPr>
              <a:t>We gaan vanmiddag aan de slag met de volgende opdrachten:</a:t>
            </a:r>
            <a:endParaRPr lang="nl-NL" sz="2800">
              <a:solidFill>
                <a:srgbClr val="E16C7F"/>
              </a:solidFill>
              <a:effectLst/>
              <a:latin typeface="Kermit" panose="020F0503040000060003" pitchFamily="34" charset="0"/>
              <a:ea typeface="Cutive"/>
              <a:cs typeface="Cutive"/>
            </a:endParaRPr>
          </a:p>
          <a:p>
            <a:endParaRPr lang="nl-NL" sz="2800">
              <a:effectLst/>
              <a:latin typeface="Times New Roman" panose="02020603050405020304" pitchFamily="18" charset="0"/>
              <a:ea typeface="Times New Roman" panose="02020603050405020304" pitchFamily="18" charset="0"/>
            </a:endParaRPr>
          </a:p>
          <a:p>
            <a:pPr marL="342900" lvl="0" indent="-342900">
              <a:buFont typeface="Arial" panose="020B0604020202020204" pitchFamily="34" charset="0"/>
              <a:buChar char="•"/>
            </a:pPr>
            <a:r>
              <a:rPr lang="nl-NL" sz="2400">
                <a:latin typeface="Kermit" panose="020F0503040000060003" pitchFamily="34" charset="0"/>
                <a:ea typeface="Times New Roman" panose="02020603050405020304" pitchFamily="18" charset="0"/>
              </a:rPr>
              <a:t>Mini-experiment</a:t>
            </a:r>
          </a:p>
          <a:p>
            <a:pPr marL="342900" lvl="0" indent="-342900">
              <a:buFont typeface="Arial" panose="020B0604020202020204" pitchFamily="34" charset="0"/>
              <a:buChar char="•"/>
            </a:pPr>
            <a:r>
              <a:rPr lang="nl-NL" sz="2400">
                <a:latin typeface="Kermit" panose="020F0503040000060003" pitchFamily="34" charset="0"/>
                <a:ea typeface="Times New Roman" panose="02020603050405020304" pitchFamily="18" charset="0"/>
              </a:rPr>
              <a:t>Hoe werkt de bloedsomloop?</a:t>
            </a:r>
          </a:p>
          <a:p>
            <a:pPr marL="342900" lvl="0" indent="-342900">
              <a:buFont typeface="Arial" panose="020B0604020202020204" pitchFamily="34" charset="0"/>
              <a:buChar char="•"/>
            </a:pPr>
            <a:r>
              <a:rPr lang="nl-NL" sz="2400">
                <a:latin typeface="Kermit" panose="020F0503040000060003" pitchFamily="34" charset="0"/>
                <a:ea typeface="Times New Roman" panose="02020603050405020304" pitchFamily="18" charset="0"/>
              </a:rPr>
              <a:t>Werkblad bloedsomloop</a:t>
            </a:r>
          </a:p>
          <a:p>
            <a:pPr marL="342900" lvl="0" indent="-342900">
              <a:buFont typeface="Arial" panose="020B0604020202020204" pitchFamily="34" charset="0"/>
              <a:buChar char="•"/>
            </a:pPr>
            <a:r>
              <a:rPr lang="nl-NL" sz="2400">
                <a:latin typeface="Kermit" panose="020F0503040000060003" pitchFamily="34" charset="0"/>
                <a:ea typeface="Times New Roman" panose="02020603050405020304" pitchFamily="18" charset="0"/>
              </a:rPr>
              <a:t>Bloedsomloop theater</a:t>
            </a:r>
          </a:p>
          <a:p>
            <a:pPr marL="342900" lvl="0" indent="-342900">
              <a:buFont typeface="Arial" panose="020B0604020202020204" pitchFamily="34" charset="0"/>
              <a:buChar char="•"/>
            </a:pPr>
            <a:r>
              <a:rPr lang="nl-NL" sz="2400">
                <a:latin typeface="Kermit" panose="020F0503040000060003" pitchFamily="34" charset="0"/>
                <a:ea typeface="Times New Roman" panose="02020603050405020304" pitchFamily="18" charset="0"/>
              </a:rPr>
              <a:t>Open podium</a:t>
            </a:r>
          </a:p>
        </p:txBody>
      </p:sp>
      <p:sp>
        <p:nvSpPr>
          <p:cNvPr id="4" name="Rectangle 3">
            <a:extLst>
              <a:ext uri="{FF2B5EF4-FFF2-40B4-BE49-F238E27FC236}">
                <a16:creationId xmlns:a16="http://schemas.microsoft.com/office/drawing/2014/main" id="{C4E9C598-4938-507C-7DB6-469C4CF5B126}"/>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5" name="Tekstvak 4">
            <a:extLst>
              <a:ext uri="{FF2B5EF4-FFF2-40B4-BE49-F238E27FC236}">
                <a16:creationId xmlns:a16="http://schemas.microsoft.com/office/drawing/2014/main" id="{5CD20245-5655-7FF7-BD0E-7EAC24910CC2}"/>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endParaRPr lang="nl-NL"/>
          </a:p>
        </p:txBody>
      </p:sp>
      <p:pic>
        <p:nvPicPr>
          <p:cNvPr id="6" name="Afbeelding 5" descr="Afbeelding met Lettertype, Graphics, rood, tekst&#10;&#10;Automatisch gegenereerde beschrijving">
            <a:extLst>
              <a:ext uri="{FF2B5EF4-FFF2-40B4-BE49-F238E27FC236}">
                <a16:creationId xmlns:a16="http://schemas.microsoft.com/office/drawing/2014/main" id="{91FF61E5-F605-7B51-F26B-50D6D116E1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28535774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348D22-0132-A89B-9C1D-12E95597EDC1}"/>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08F3E8F2-FF1B-B681-1606-C494795D92D4}"/>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E6E6ADF7-082B-7E3D-5025-A9B382CF1CA7}"/>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E0F8F8DF-CC5F-1AD1-1074-A6B10B0F0390}"/>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21D719BF-6A7C-B579-58A6-FB636C5D7671}"/>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68F57D32-9713-A90E-AC86-B4CE1D7F335C}"/>
              </a:ext>
            </a:extLst>
          </p:cNvPr>
          <p:cNvSpPr txBox="1"/>
          <p:nvPr/>
        </p:nvSpPr>
        <p:spPr>
          <a:xfrm>
            <a:off x="0" y="53291"/>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C278D2F1-05A4-87FC-5438-00DF823715E8}"/>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45B6BEC4-556D-ADDF-2E22-079C33B119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pic>
        <p:nvPicPr>
          <p:cNvPr id="6" name="Afbeelding 5" descr="Afbeelding met hart, tekenfilm&#10;&#10;Door AI gegenereerde inhoud is mogelijk onjuist.">
            <a:extLst>
              <a:ext uri="{FF2B5EF4-FFF2-40B4-BE49-F238E27FC236}">
                <a16:creationId xmlns:a16="http://schemas.microsoft.com/office/drawing/2014/main" id="{E0B6DEA3-6817-D937-E604-DC54E656D4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73136" y="924903"/>
            <a:ext cx="10279289" cy="5782100"/>
          </a:xfrm>
          <a:prstGeom prst="rect">
            <a:avLst/>
          </a:prstGeom>
        </p:spPr>
      </p:pic>
      <p:sp>
        <p:nvSpPr>
          <p:cNvPr id="8" name="Tekstvak 7">
            <a:extLst>
              <a:ext uri="{FF2B5EF4-FFF2-40B4-BE49-F238E27FC236}">
                <a16:creationId xmlns:a16="http://schemas.microsoft.com/office/drawing/2014/main" id="{30187646-47B7-7B0A-0B49-733BE2EC2E21}"/>
              </a:ext>
            </a:extLst>
          </p:cNvPr>
          <p:cNvSpPr txBox="1"/>
          <p:nvPr/>
        </p:nvSpPr>
        <p:spPr>
          <a:xfrm>
            <a:off x="0" y="329213"/>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Hoe vaak klopt jouw hart?</a:t>
            </a:r>
            <a:endParaRPr lang="nl-NL" sz="3200"/>
          </a:p>
        </p:txBody>
      </p:sp>
    </p:spTree>
    <p:extLst>
      <p:ext uri="{BB962C8B-B14F-4D97-AF65-F5344CB8AC3E}">
        <p14:creationId xmlns:p14="http://schemas.microsoft.com/office/powerpoint/2010/main" val="16692825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A0A884-655E-B7C8-8A98-10AB5974BE03}"/>
            </a:ext>
          </a:extLst>
        </p:cNvPr>
        <p:cNvGrpSpPr/>
        <p:nvPr/>
      </p:nvGrpSpPr>
      <p:grpSpPr>
        <a:xfrm>
          <a:off x="0" y="0"/>
          <a:ext cx="0" cy="0"/>
          <a:chOff x="0" y="0"/>
          <a:chExt cx="0" cy="0"/>
        </a:xfrm>
      </p:grpSpPr>
      <p:pic>
        <p:nvPicPr>
          <p:cNvPr id="10" name="Afbeelding 9" descr="Afbeelding met hand&#10;&#10;Door AI gegenereerde inhoud is mogelijk onjuist.">
            <a:extLst>
              <a:ext uri="{FF2B5EF4-FFF2-40B4-BE49-F238E27FC236}">
                <a16:creationId xmlns:a16="http://schemas.microsoft.com/office/drawing/2014/main" id="{31782E07-A3F4-7221-62A3-08AF2844E548}"/>
              </a:ext>
            </a:extLst>
          </p:cNvPr>
          <p:cNvPicPr>
            <a:picLocks noChangeAspect="1"/>
          </p:cNvPicPr>
          <p:nvPr/>
        </p:nvPicPr>
        <p:blipFill>
          <a:blip r:embed="rId3">
            <a:extLst>
              <a:ext uri="{28A0092B-C50C-407E-A947-70E740481C1C}">
                <a14:useLocalDpi xmlns:a14="http://schemas.microsoft.com/office/drawing/2010/main" val="0"/>
              </a:ext>
            </a:extLst>
          </a:blip>
          <a:srcRect r="61024" b="6756"/>
          <a:stretch>
            <a:fillRect/>
          </a:stretch>
        </p:blipFill>
        <p:spPr>
          <a:xfrm>
            <a:off x="6942439" y="636990"/>
            <a:ext cx="4648199" cy="6254982"/>
          </a:xfrm>
          <a:prstGeom prst="rect">
            <a:avLst/>
          </a:prstGeom>
        </p:spPr>
      </p:pic>
      <p:pic>
        <p:nvPicPr>
          <p:cNvPr id="6" name="Afbeelding 5" descr="Afbeelding met hart, tekenfilm&#10;&#10;Door AI gegenereerde inhoud is mogelijk onjuist.">
            <a:extLst>
              <a:ext uri="{FF2B5EF4-FFF2-40B4-BE49-F238E27FC236}">
                <a16:creationId xmlns:a16="http://schemas.microsoft.com/office/drawing/2014/main" id="{C0B265CE-6751-C621-7436-0F5211FC7723}"/>
              </a:ext>
            </a:extLst>
          </p:cNvPr>
          <p:cNvPicPr>
            <a:picLocks noChangeAspect="1"/>
          </p:cNvPicPr>
          <p:nvPr/>
        </p:nvPicPr>
        <p:blipFill>
          <a:blip r:embed="rId4">
            <a:alphaModFix amt="10000"/>
            <a:extLst>
              <a:ext uri="{28A0092B-C50C-407E-A947-70E740481C1C}">
                <a14:useLocalDpi xmlns:a14="http://schemas.microsoft.com/office/drawing/2010/main" val="0"/>
              </a:ext>
            </a:extLst>
          </a:blip>
          <a:srcRect l="12302" r="49322" b="-204"/>
          <a:stretch>
            <a:fillRect/>
          </a:stretch>
        </p:blipFill>
        <p:spPr>
          <a:xfrm>
            <a:off x="-1" y="964612"/>
            <a:ext cx="4201297" cy="6170828"/>
          </a:xfrm>
          <a:prstGeom prst="rect">
            <a:avLst/>
          </a:prstGeom>
        </p:spPr>
      </p:pic>
      <p:sp>
        <p:nvSpPr>
          <p:cNvPr id="74753" name="Rectangle 3">
            <a:extLst>
              <a:ext uri="{FF2B5EF4-FFF2-40B4-BE49-F238E27FC236}">
                <a16:creationId xmlns:a16="http://schemas.microsoft.com/office/drawing/2014/main" id="{4C9350FF-3B2D-A6B7-7DB6-DDDC233A51A7}"/>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F72D525C-ECF6-0B0C-3A87-6B569712556D}"/>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2B744E80-E3AA-6563-275A-2CE0150F3607}"/>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16" name="Tekstvak 15">
            <a:extLst>
              <a:ext uri="{FF2B5EF4-FFF2-40B4-BE49-F238E27FC236}">
                <a16:creationId xmlns:a16="http://schemas.microsoft.com/office/drawing/2014/main" id="{94C6959E-040E-F8BA-7715-AFB30E4687DE}"/>
              </a:ext>
            </a:extLst>
          </p:cNvPr>
          <p:cNvSpPr txBox="1"/>
          <p:nvPr/>
        </p:nvSpPr>
        <p:spPr>
          <a:xfrm>
            <a:off x="0" y="53291"/>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A34F107F-6D15-819C-A282-51DB36EDD06F}"/>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FCC184FF-62C5-BF2D-026A-074DB7A7BEC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8" name="Tekstvak 7">
            <a:extLst>
              <a:ext uri="{FF2B5EF4-FFF2-40B4-BE49-F238E27FC236}">
                <a16:creationId xmlns:a16="http://schemas.microsoft.com/office/drawing/2014/main" id="{E95CFC24-0DED-11DE-7021-CE8DC8CD4B74}"/>
              </a:ext>
            </a:extLst>
          </p:cNvPr>
          <p:cNvSpPr txBox="1"/>
          <p:nvPr/>
        </p:nvSpPr>
        <p:spPr>
          <a:xfrm>
            <a:off x="0" y="329213"/>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Hoe meet je je hartslag?</a:t>
            </a:r>
            <a:endParaRPr lang="nl-NL" sz="3200"/>
          </a:p>
        </p:txBody>
      </p:sp>
      <p:sp>
        <p:nvSpPr>
          <p:cNvPr id="7" name="Tekstvak 6">
            <a:extLst>
              <a:ext uri="{FF2B5EF4-FFF2-40B4-BE49-F238E27FC236}">
                <a16:creationId xmlns:a16="http://schemas.microsoft.com/office/drawing/2014/main" id="{D7AE694E-75B4-1770-5AF0-BD54676935BC}"/>
              </a:ext>
            </a:extLst>
          </p:cNvPr>
          <p:cNvSpPr txBox="1"/>
          <p:nvPr/>
        </p:nvSpPr>
        <p:spPr>
          <a:xfrm>
            <a:off x="1124955" y="1289083"/>
            <a:ext cx="5817483" cy="4832092"/>
          </a:xfrm>
          <a:prstGeom prst="rect">
            <a:avLst/>
          </a:prstGeom>
          <a:noFill/>
        </p:spPr>
        <p:txBody>
          <a:bodyPr wrap="square">
            <a:spAutoFit/>
          </a:bodyPr>
          <a:lstStyle/>
          <a:p>
            <a:r>
              <a:rPr lang="nl-NL" sz="2800">
                <a:solidFill>
                  <a:srgbClr val="E16C7F"/>
                </a:solidFill>
                <a:latin typeface="Kermit" panose="020F0503040000060003" pitchFamily="34" charset="0"/>
              </a:rPr>
              <a:t>Stap 1: Zoek je polsslag</a:t>
            </a:r>
          </a:p>
          <a:p>
            <a:pPr marL="457200" indent="-457200">
              <a:buFont typeface="Arial" panose="020B0604020202020204" pitchFamily="34" charset="0"/>
              <a:buChar char="•"/>
            </a:pPr>
            <a:r>
              <a:rPr lang="nl-NL" sz="2800">
                <a:latin typeface="Kermit" panose="020F0503040000060003" pitchFamily="34" charset="0"/>
              </a:rPr>
              <a:t>Leg twee vingers (je wijsvinger en je middelvinger) op de binnenkant van je pols, aan de kant van je duim.</a:t>
            </a:r>
          </a:p>
          <a:p>
            <a:pPr marL="457200" indent="-457200">
              <a:buFont typeface="Arial" panose="020B0604020202020204" pitchFamily="34" charset="0"/>
              <a:buChar char="•"/>
            </a:pPr>
            <a:r>
              <a:rPr lang="nl-NL" sz="2800">
                <a:latin typeface="Kermit" panose="020F0503040000060003" pitchFamily="34" charset="0"/>
              </a:rPr>
              <a:t>Druk zachtjes totdat je klopjes voelt. Dat is je hartslag.</a:t>
            </a:r>
          </a:p>
          <a:p>
            <a:pPr marL="457200" indent="-457200">
              <a:buFont typeface="Arial" panose="020B0604020202020204" pitchFamily="34" charset="0"/>
              <a:buChar char="•"/>
            </a:pPr>
            <a:r>
              <a:rPr lang="nl-NL" sz="2800">
                <a:latin typeface="Kermit" panose="020F0503040000060003" pitchFamily="34" charset="0"/>
              </a:rPr>
              <a:t>Je kunt ook je vingers tegen de zijkant van je hals leggen, net onder de kaaklijn.</a:t>
            </a:r>
          </a:p>
          <a:p>
            <a:endParaRPr lang="nl-NL" sz="2800">
              <a:latin typeface="Kermit" panose="020F0503040000060003" pitchFamily="34" charset="0"/>
            </a:endParaRPr>
          </a:p>
        </p:txBody>
      </p:sp>
    </p:spTree>
    <p:extLst>
      <p:ext uri="{BB962C8B-B14F-4D97-AF65-F5344CB8AC3E}">
        <p14:creationId xmlns:p14="http://schemas.microsoft.com/office/powerpoint/2010/main" val="250377572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37D6DF-1B1C-BD35-1B49-803E7C414C22}"/>
            </a:ext>
          </a:extLst>
        </p:cNvPr>
        <p:cNvGrpSpPr/>
        <p:nvPr/>
      </p:nvGrpSpPr>
      <p:grpSpPr>
        <a:xfrm>
          <a:off x="0" y="0"/>
          <a:ext cx="0" cy="0"/>
          <a:chOff x="0" y="0"/>
          <a:chExt cx="0" cy="0"/>
        </a:xfrm>
      </p:grpSpPr>
      <p:pic>
        <p:nvPicPr>
          <p:cNvPr id="10" name="Afbeelding 9" descr="Afbeelding met hand&#10;&#10;Door AI gegenereerde inhoud is mogelijk onjuist.">
            <a:extLst>
              <a:ext uri="{FF2B5EF4-FFF2-40B4-BE49-F238E27FC236}">
                <a16:creationId xmlns:a16="http://schemas.microsoft.com/office/drawing/2014/main" id="{091DC276-F0FA-5794-08F3-9F21956B94E5}"/>
              </a:ext>
            </a:extLst>
          </p:cNvPr>
          <p:cNvPicPr>
            <a:picLocks noChangeAspect="1"/>
          </p:cNvPicPr>
          <p:nvPr/>
        </p:nvPicPr>
        <p:blipFill>
          <a:blip r:embed="rId3">
            <a:extLst>
              <a:ext uri="{28A0092B-C50C-407E-A947-70E740481C1C}">
                <a14:useLocalDpi xmlns:a14="http://schemas.microsoft.com/office/drawing/2010/main" val="0"/>
              </a:ext>
            </a:extLst>
          </a:blip>
          <a:srcRect r="61024" b="6756"/>
          <a:stretch>
            <a:fillRect/>
          </a:stretch>
        </p:blipFill>
        <p:spPr>
          <a:xfrm>
            <a:off x="6942439" y="636990"/>
            <a:ext cx="4648199" cy="6254982"/>
          </a:xfrm>
          <a:prstGeom prst="rect">
            <a:avLst/>
          </a:prstGeom>
        </p:spPr>
      </p:pic>
      <p:pic>
        <p:nvPicPr>
          <p:cNvPr id="6" name="Afbeelding 5" descr="Afbeelding met hart, tekenfilm&#10;&#10;Door AI gegenereerde inhoud is mogelijk onjuist.">
            <a:extLst>
              <a:ext uri="{FF2B5EF4-FFF2-40B4-BE49-F238E27FC236}">
                <a16:creationId xmlns:a16="http://schemas.microsoft.com/office/drawing/2014/main" id="{97DC7BB7-9061-ADB0-E9D0-F76D3DB84DE3}"/>
              </a:ext>
            </a:extLst>
          </p:cNvPr>
          <p:cNvPicPr>
            <a:picLocks noChangeAspect="1"/>
          </p:cNvPicPr>
          <p:nvPr/>
        </p:nvPicPr>
        <p:blipFill>
          <a:blip r:embed="rId4">
            <a:alphaModFix amt="10000"/>
            <a:extLst>
              <a:ext uri="{28A0092B-C50C-407E-A947-70E740481C1C}">
                <a14:useLocalDpi xmlns:a14="http://schemas.microsoft.com/office/drawing/2010/main" val="0"/>
              </a:ext>
            </a:extLst>
          </a:blip>
          <a:srcRect l="12302" r="49322" b="-204"/>
          <a:stretch>
            <a:fillRect/>
          </a:stretch>
        </p:blipFill>
        <p:spPr>
          <a:xfrm>
            <a:off x="-1" y="964612"/>
            <a:ext cx="4201297" cy="6170828"/>
          </a:xfrm>
          <a:prstGeom prst="rect">
            <a:avLst/>
          </a:prstGeom>
        </p:spPr>
      </p:pic>
      <p:sp>
        <p:nvSpPr>
          <p:cNvPr id="74753" name="Rectangle 3">
            <a:extLst>
              <a:ext uri="{FF2B5EF4-FFF2-40B4-BE49-F238E27FC236}">
                <a16:creationId xmlns:a16="http://schemas.microsoft.com/office/drawing/2014/main" id="{D3A69306-4A02-1858-788D-DA4A00B37076}"/>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E22C1BB8-5BB1-9527-AA7E-DA9C6DE3DAC3}"/>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CCB8CF9D-7505-C7E4-FB13-F4FEDA6DFFA9}"/>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16" name="Tekstvak 15">
            <a:extLst>
              <a:ext uri="{FF2B5EF4-FFF2-40B4-BE49-F238E27FC236}">
                <a16:creationId xmlns:a16="http://schemas.microsoft.com/office/drawing/2014/main" id="{360CEEAF-ED56-D5B0-75F0-A62EF00332B8}"/>
              </a:ext>
            </a:extLst>
          </p:cNvPr>
          <p:cNvSpPr txBox="1"/>
          <p:nvPr/>
        </p:nvSpPr>
        <p:spPr>
          <a:xfrm>
            <a:off x="0" y="53291"/>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6963B45D-313A-BB35-CB7B-A12911B64EB6}"/>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AE5DF483-096D-47E9-3A6E-1A4396DF434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8" name="Tekstvak 7">
            <a:extLst>
              <a:ext uri="{FF2B5EF4-FFF2-40B4-BE49-F238E27FC236}">
                <a16:creationId xmlns:a16="http://schemas.microsoft.com/office/drawing/2014/main" id="{27B5AE72-674F-F465-DC2F-1CF36128EDB0}"/>
              </a:ext>
            </a:extLst>
          </p:cNvPr>
          <p:cNvSpPr txBox="1"/>
          <p:nvPr/>
        </p:nvSpPr>
        <p:spPr>
          <a:xfrm>
            <a:off x="0" y="329213"/>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Hoe meet je je hartslag?</a:t>
            </a:r>
            <a:endParaRPr lang="nl-NL" sz="3200"/>
          </a:p>
        </p:txBody>
      </p:sp>
      <p:sp>
        <p:nvSpPr>
          <p:cNvPr id="7" name="Tekstvak 6">
            <a:extLst>
              <a:ext uri="{FF2B5EF4-FFF2-40B4-BE49-F238E27FC236}">
                <a16:creationId xmlns:a16="http://schemas.microsoft.com/office/drawing/2014/main" id="{B363599E-CD5B-76B6-FC0D-411C3B415AF9}"/>
              </a:ext>
            </a:extLst>
          </p:cNvPr>
          <p:cNvSpPr txBox="1"/>
          <p:nvPr/>
        </p:nvSpPr>
        <p:spPr>
          <a:xfrm>
            <a:off x="1124956" y="1289083"/>
            <a:ext cx="5418438" cy="4401205"/>
          </a:xfrm>
          <a:prstGeom prst="rect">
            <a:avLst/>
          </a:prstGeom>
          <a:noFill/>
        </p:spPr>
        <p:txBody>
          <a:bodyPr wrap="square" lIns="91440" tIns="45720" rIns="91440" bIns="45720" anchor="t">
            <a:spAutoFit/>
          </a:bodyPr>
          <a:lstStyle/>
          <a:p>
            <a:r>
              <a:rPr lang="nl-NL" sz="2800">
                <a:solidFill>
                  <a:srgbClr val="E16C7F"/>
                </a:solidFill>
                <a:latin typeface="Kermit" panose="020F0503040000060003" pitchFamily="34" charset="0"/>
              </a:rPr>
              <a:t>Stap 2: Tellen</a:t>
            </a:r>
          </a:p>
          <a:p>
            <a:pPr marL="457200" indent="-457200">
              <a:buFont typeface="Arial" panose="020B0604020202020204" pitchFamily="34" charset="0"/>
              <a:buChar char="•"/>
            </a:pPr>
            <a:r>
              <a:rPr lang="nl-NL" sz="2800">
                <a:latin typeface="Kermit" panose="020F0503040000060003" pitchFamily="34" charset="0"/>
              </a:rPr>
              <a:t>Pak een stopwatch, klok of timer.</a:t>
            </a:r>
          </a:p>
          <a:p>
            <a:pPr marL="457200" indent="-457200">
              <a:buFont typeface="Arial" panose="020B0604020202020204" pitchFamily="34" charset="0"/>
              <a:buChar char="•"/>
            </a:pPr>
            <a:r>
              <a:rPr lang="nl-NL" sz="2800">
                <a:latin typeface="Kermit"/>
              </a:rPr>
              <a:t>Tel hoeveel je hart klopt in 15 seconden.</a:t>
            </a:r>
          </a:p>
          <a:p>
            <a:pPr marL="457200" indent="-457200">
              <a:buFont typeface="Arial" panose="020B0604020202020204" pitchFamily="34" charset="0"/>
              <a:buChar char="•"/>
            </a:pPr>
            <a:r>
              <a:rPr lang="nl-NL" sz="2800">
                <a:latin typeface="Kermit"/>
              </a:rPr>
              <a:t>Vermenigvuldig dit getal met vier om te weten hoeveel slagen je hart maakt in één minuut.</a:t>
            </a:r>
          </a:p>
          <a:p>
            <a:endParaRPr lang="nl-NL" sz="2800">
              <a:latin typeface="Kermit" panose="020F0503040000060003" pitchFamily="34" charset="0"/>
            </a:endParaRPr>
          </a:p>
        </p:txBody>
      </p:sp>
      <p:pic>
        <p:nvPicPr>
          <p:cNvPr id="5" name="Afbeelding 4" descr="Afbeelding met symbool, Graphics, clipart, logo&#10;&#10;Door AI gegenereerde inhoud is mogelijk onjuist.">
            <a:extLst>
              <a:ext uri="{FF2B5EF4-FFF2-40B4-BE49-F238E27FC236}">
                <a16:creationId xmlns:a16="http://schemas.microsoft.com/office/drawing/2014/main" id="{BC51EE85-4D22-7B56-6ADE-61F8EF0B626F}"/>
              </a:ext>
            </a:extLst>
          </p:cNvPr>
          <p:cNvPicPr>
            <a:picLocks noChangeAspect="1"/>
          </p:cNvPicPr>
          <p:nvPr/>
        </p:nvPicPr>
        <p:blipFill>
          <a:blip r:embed="rId6">
            <a:extLst>
              <a:ext uri="{28A0092B-C50C-407E-A947-70E740481C1C}">
                <a14:useLocalDpi xmlns:a14="http://schemas.microsoft.com/office/drawing/2010/main" val="0"/>
              </a:ext>
            </a:extLst>
          </a:blip>
          <a:srcRect r="45946"/>
          <a:stretch>
            <a:fillRect/>
          </a:stretch>
        </p:blipFill>
        <p:spPr>
          <a:xfrm>
            <a:off x="9439436" y="1016027"/>
            <a:ext cx="2386569" cy="2483524"/>
          </a:xfrm>
          <a:prstGeom prst="rect">
            <a:avLst/>
          </a:prstGeom>
        </p:spPr>
      </p:pic>
    </p:spTree>
    <p:extLst>
      <p:ext uri="{BB962C8B-B14F-4D97-AF65-F5344CB8AC3E}">
        <p14:creationId xmlns:p14="http://schemas.microsoft.com/office/powerpoint/2010/main" val="20312075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055039-EFA1-BA0A-AA7A-6D009C918317}"/>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DBA5E4A9-3412-BA0B-3E58-0D5BA3DFB3B0}"/>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E54C8DFA-A096-28DD-BCB2-FE3E25B81673}"/>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591ED390-C7AA-F696-62A4-1700B3066EAB}"/>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247BBDD5-C00C-AD7D-E922-031BEA0E33A6}"/>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F280AAE3-3DD6-CCC5-06F8-9EB98BAF37E1}"/>
              </a:ext>
            </a:extLst>
          </p:cNvPr>
          <p:cNvSpPr txBox="1"/>
          <p:nvPr/>
        </p:nvSpPr>
        <p:spPr>
          <a:xfrm>
            <a:off x="0" y="53291"/>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BFC47F12-F1C1-FB22-245E-7E92DC5ED333}"/>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3B3CDCA3-1ECF-C02D-CD3E-67EA41E4AA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pic>
        <p:nvPicPr>
          <p:cNvPr id="6" name="Afbeelding 5" descr="Afbeelding met hart, tekenfilm&#10;&#10;Door AI gegenereerde inhoud is mogelijk onjuist.">
            <a:extLst>
              <a:ext uri="{FF2B5EF4-FFF2-40B4-BE49-F238E27FC236}">
                <a16:creationId xmlns:a16="http://schemas.microsoft.com/office/drawing/2014/main" id="{A5FD2AE1-9395-ADAE-2B35-2D93A08F8CD8}"/>
              </a:ext>
            </a:extLst>
          </p:cNvPr>
          <p:cNvPicPr>
            <a:picLocks noChangeAspect="1"/>
          </p:cNvPicPr>
          <p:nvPr/>
        </p:nvPicPr>
        <p:blipFill>
          <a:blip r:embed="rId4">
            <a:extLst>
              <a:ext uri="{28A0092B-C50C-407E-A947-70E740481C1C}">
                <a14:useLocalDpi xmlns:a14="http://schemas.microsoft.com/office/drawing/2010/main" val="0"/>
              </a:ext>
            </a:extLst>
          </a:blip>
          <a:srcRect r="46936"/>
          <a:stretch>
            <a:fillRect/>
          </a:stretch>
        </p:blipFill>
        <p:spPr>
          <a:xfrm>
            <a:off x="2895505" y="746687"/>
            <a:ext cx="5432949" cy="5782100"/>
          </a:xfrm>
          <a:prstGeom prst="rect">
            <a:avLst/>
          </a:prstGeom>
        </p:spPr>
      </p:pic>
      <p:sp>
        <p:nvSpPr>
          <p:cNvPr id="8" name="Tekstvak 7">
            <a:extLst>
              <a:ext uri="{FF2B5EF4-FFF2-40B4-BE49-F238E27FC236}">
                <a16:creationId xmlns:a16="http://schemas.microsoft.com/office/drawing/2014/main" id="{034DCD55-B889-A018-9FB1-9F0DA04D3845}"/>
              </a:ext>
            </a:extLst>
          </p:cNvPr>
          <p:cNvSpPr txBox="1"/>
          <p:nvPr/>
        </p:nvSpPr>
        <p:spPr>
          <a:xfrm>
            <a:off x="0" y="329213"/>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Hoe vaak klopt jouw hart?</a:t>
            </a:r>
            <a:endParaRPr lang="nl-NL" sz="3200"/>
          </a:p>
        </p:txBody>
      </p:sp>
      <p:sp>
        <p:nvSpPr>
          <p:cNvPr id="7" name="Tekstvak 6">
            <a:extLst>
              <a:ext uri="{FF2B5EF4-FFF2-40B4-BE49-F238E27FC236}">
                <a16:creationId xmlns:a16="http://schemas.microsoft.com/office/drawing/2014/main" id="{18B3E8A4-3B95-FACB-9F30-74B83AF61985}"/>
              </a:ext>
            </a:extLst>
          </p:cNvPr>
          <p:cNvSpPr txBox="1"/>
          <p:nvPr/>
        </p:nvSpPr>
        <p:spPr>
          <a:xfrm rot="20583121">
            <a:off x="4689053" y="2885325"/>
            <a:ext cx="2813894" cy="2677656"/>
          </a:xfrm>
          <a:prstGeom prst="rect">
            <a:avLst/>
          </a:prstGeom>
          <a:noFill/>
        </p:spPr>
        <p:txBody>
          <a:bodyPr wrap="square">
            <a:spAutoFit/>
          </a:bodyPr>
          <a:lstStyle/>
          <a:p>
            <a:pPr algn="ctr"/>
            <a:r>
              <a:rPr lang="nl-NL" sz="2800">
                <a:solidFill>
                  <a:schemeClr val="bg1"/>
                </a:solidFill>
                <a:latin typeface="Kermit" panose="020F0503040000060003" pitchFamily="34" charset="0"/>
              </a:rPr>
              <a:t> Hoe vaak klopt jouw hart per minuut? </a:t>
            </a:r>
          </a:p>
          <a:p>
            <a:pPr algn="ctr"/>
            <a:endParaRPr lang="nl-NL" sz="2800">
              <a:solidFill>
                <a:schemeClr val="bg1"/>
              </a:solidFill>
              <a:latin typeface="Kermit" panose="020F0503040000060003" pitchFamily="34" charset="0"/>
            </a:endParaRPr>
          </a:p>
          <a:p>
            <a:pPr algn="ctr"/>
            <a:r>
              <a:rPr lang="nl-NL" sz="2800">
                <a:solidFill>
                  <a:schemeClr val="bg1"/>
                </a:solidFill>
                <a:latin typeface="Kermit" panose="020F0503040000060003" pitchFamily="34" charset="0"/>
              </a:rPr>
              <a:t>Schrijf op je wisbordje</a:t>
            </a:r>
            <a:endParaRPr lang="nl-NL" sz="2800">
              <a:solidFill>
                <a:schemeClr val="bg1"/>
              </a:solidFill>
            </a:endParaRPr>
          </a:p>
        </p:txBody>
      </p:sp>
    </p:spTree>
    <p:extLst>
      <p:ext uri="{BB962C8B-B14F-4D97-AF65-F5344CB8AC3E}">
        <p14:creationId xmlns:p14="http://schemas.microsoft.com/office/powerpoint/2010/main" val="417279975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6803E9-4622-1CB2-A5D2-903B7083AF5A}"/>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6298A526-882B-F129-038E-164791AE9B9F}"/>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3D28EE6E-B29E-BC65-8944-A855C0379350}"/>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A3DA965B-13CC-8DC8-4657-54059C7688B0}"/>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D568BF8F-F6BE-234C-8160-CD444CE4088E}"/>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B28FCAE3-1369-F13C-2166-886197ADB2C1}"/>
              </a:ext>
            </a:extLst>
          </p:cNvPr>
          <p:cNvSpPr txBox="1"/>
          <p:nvPr/>
        </p:nvSpPr>
        <p:spPr>
          <a:xfrm>
            <a:off x="0" y="53291"/>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0E76E452-13BA-D115-EA54-5EE61B769E80}"/>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65ECCB01-C505-AA27-7D78-CCB286BFEC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8" name="Tekstvak 7">
            <a:extLst>
              <a:ext uri="{FF2B5EF4-FFF2-40B4-BE49-F238E27FC236}">
                <a16:creationId xmlns:a16="http://schemas.microsoft.com/office/drawing/2014/main" id="{0A60AAE1-075C-8418-84E4-5510203AD69C}"/>
              </a:ext>
            </a:extLst>
          </p:cNvPr>
          <p:cNvSpPr txBox="1"/>
          <p:nvPr/>
        </p:nvSpPr>
        <p:spPr>
          <a:xfrm>
            <a:off x="0" y="329213"/>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Hoe vaak klopt jouw hart?</a:t>
            </a:r>
            <a:endParaRPr lang="nl-NL" sz="3200"/>
          </a:p>
        </p:txBody>
      </p:sp>
      <p:sp>
        <p:nvSpPr>
          <p:cNvPr id="7" name="Tekstvak 6">
            <a:extLst>
              <a:ext uri="{FF2B5EF4-FFF2-40B4-BE49-F238E27FC236}">
                <a16:creationId xmlns:a16="http://schemas.microsoft.com/office/drawing/2014/main" id="{BCF70FD8-3BCD-F7C0-0E6B-91675DB6D9C2}"/>
              </a:ext>
            </a:extLst>
          </p:cNvPr>
          <p:cNvSpPr txBox="1"/>
          <p:nvPr/>
        </p:nvSpPr>
        <p:spPr>
          <a:xfrm rot="20583121">
            <a:off x="4689053" y="2885325"/>
            <a:ext cx="2813894" cy="2677656"/>
          </a:xfrm>
          <a:prstGeom prst="rect">
            <a:avLst/>
          </a:prstGeom>
          <a:noFill/>
        </p:spPr>
        <p:txBody>
          <a:bodyPr wrap="square">
            <a:spAutoFit/>
          </a:bodyPr>
          <a:lstStyle/>
          <a:p>
            <a:pPr algn="ctr"/>
            <a:r>
              <a:rPr lang="nl-NL" sz="2800">
                <a:solidFill>
                  <a:schemeClr val="bg1"/>
                </a:solidFill>
                <a:latin typeface="Kermit" panose="020F0503040000060003" pitchFamily="34" charset="0"/>
              </a:rPr>
              <a:t> Hoe vaak klopt jouw hart per minuut? </a:t>
            </a:r>
          </a:p>
          <a:p>
            <a:pPr algn="ctr"/>
            <a:endParaRPr lang="nl-NL" sz="2800">
              <a:solidFill>
                <a:schemeClr val="bg1"/>
              </a:solidFill>
              <a:latin typeface="Kermit" panose="020F0503040000060003" pitchFamily="34" charset="0"/>
            </a:endParaRPr>
          </a:p>
          <a:p>
            <a:pPr algn="ctr"/>
            <a:r>
              <a:rPr lang="nl-NL" sz="2800">
                <a:solidFill>
                  <a:schemeClr val="bg1"/>
                </a:solidFill>
                <a:latin typeface="Kermit" panose="020F0503040000060003" pitchFamily="34" charset="0"/>
              </a:rPr>
              <a:t>Schrijf op je wisbordje</a:t>
            </a:r>
            <a:endParaRPr lang="nl-NL" sz="2800">
              <a:solidFill>
                <a:schemeClr val="bg1"/>
              </a:solidFill>
            </a:endParaRPr>
          </a:p>
        </p:txBody>
      </p:sp>
      <p:pic>
        <p:nvPicPr>
          <p:cNvPr id="9" name="Afbeelding 8" descr="Afbeelding met schoeisel, Dans, dansen, tekenfilm&#10;&#10;Door AI gegenereerde inhoud is mogelijk onjuist.">
            <a:extLst>
              <a:ext uri="{FF2B5EF4-FFF2-40B4-BE49-F238E27FC236}">
                <a16:creationId xmlns:a16="http://schemas.microsoft.com/office/drawing/2014/main" id="{AA86F419-ED5A-D5A0-4F82-88565353E0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65386" y="1653560"/>
            <a:ext cx="9710355" cy="5462074"/>
          </a:xfrm>
          <a:prstGeom prst="rect">
            <a:avLst/>
          </a:prstGeom>
        </p:spPr>
      </p:pic>
      <p:pic>
        <p:nvPicPr>
          <p:cNvPr id="11" name="Afbeelding 10" descr="Afbeelding met symbool, Graphics, clipart, logo&#10;&#10;Door AI gegenereerde inhoud is mogelijk onjuist.">
            <a:extLst>
              <a:ext uri="{FF2B5EF4-FFF2-40B4-BE49-F238E27FC236}">
                <a16:creationId xmlns:a16="http://schemas.microsoft.com/office/drawing/2014/main" id="{CDC7886E-E1F4-3DA3-A504-A1E05613FEBB}"/>
              </a:ext>
            </a:extLst>
          </p:cNvPr>
          <p:cNvPicPr>
            <a:picLocks noChangeAspect="1"/>
          </p:cNvPicPr>
          <p:nvPr/>
        </p:nvPicPr>
        <p:blipFill>
          <a:blip r:embed="rId5">
            <a:extLst>
              <a:ext uri="{28A0092B-C50C-407E-A947-70E740481C1C}">
                <a14:useLocalDpi xmlns:a14="http://schemas.microsoft.com/office/drawing/2010/main" val="0"/>
              </a:ext>
            </a:extLst>
          </a:blip>
          <a:srcRect r="48490"/>
          <a:stretch>
            <a:fillRect/>
          </a:stretch>
        </p:blipFill>
        <p:spPr>
          <a:xfrm>
            <a:off x="-41199" y="-27729"/>
            <a:ext cx="2609336" cy="2849431"/>
          </a:xfrm>
          <a:prstGeom prst="rect">
            <a:avLst/>
          </a:prstGeom>
        </p:spPr>
      </p:pic>
      <p:sp>
        <p:nvSpPr>
          <p:cNvPr id="13" name="Tekstvak 12">
            <a:extLst>
              <a:ext uri="{FF2B5EF4-FFF2-40B4-BE49-F238E27FC236}">
                <a16:creationId xmlns:a16="http://schemas.microsoft.com/office/drawing/2014/main" id="{B1C0624F-D83B-E15B-9F9E-732D33EEFD26}"/>
              </a:ext>
            </a:extLst>
          </p:cNvPr>
          <p:cNvSpPr txBox="1"/>
          <p:nvPr/>
        </p:nvSpPr>
        <p:spPr>
          <a:xfrm>
            <a:off x="3022257" y="1168700"/>
            <a:ext cx="6147486" cy="646331"/>
          </a:xfrm>
          <a:prstGeom prst="rect">
            <a:avLst/>
          </a:prstGeom>
          <a:noFill/>
        </p:spPr>
        <p:txBody>
          <a:bodyPr wrap="square">
            <a:spAutoFit/>
          </a:bodyPr>
          <a:lstStyle/>
          <a:p>
            <a:pPr algn="ctr"/>
            <a:r>
              <a:rPr lang="nl-NL" sz="3600">
                <a:latin typeface="Kermit" panose="020F0503040000060003" pitchFamily="34" charset="0"/>
              </a:rPr>
              <a:t>Spring voor één minuut</a:t>
            </a:r>
            <a:endParaRPr lang="nl-NL" sz="3600"/>
          </a:p>
        </p:txBody>
      </p:sp>
    </p:spTree>
    <p:extLst>
      <p:ext uri="{BB962C8B-B14F-4D97-AF65-F5344CB8AC3E}">
        <p14:creationId xmlns:p14="http://schemas.microsoft.com/office/powerpoint/2010/main" val="7463911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58BE91-624E-C761-B907-8AF15F741B48}"/>
            </a:ext>
          </a:extLst>
        </p:cNvPr>
        <p:cNvGrpSpPr/>
        <p:nvPr/>
      </p:nvGrpSpPr>
      <p:grpSpPr>
        <a:xfrm>
          <a:off x="0" y="0"/>
          <a:ext cx="0" cy="0"/>
          <a:chOff x="0" y="0"/>
          <a:chExt cx="0" cy="0"/>
        </a:xfrm>
      </p:grpSpPr>
      <p:pic>
        <p:nvPicPr>
          <p:cNvPr id="10" name="Afbeelding 9" descr="Afbeelding met hand&#10;&#10;Door AI gegenereerde inhoud is mogelijk onjuist.">
            <a:extLst>
              <a:ext uri="{FF2B5EF4-FFF2-40B4-BE49-F238E27FC236}">
                <a16:creationId xmlns:a16="http://schemas.microsoft.com/office/drawing/2014/main" id="{CB4C3428-1235-F81F-8E94-AE5EAED7F393}"/>
              </a:ext>
            </a:extLst>
          </p:cNvPr>
          <p:cNvPicPr>
            <a:picLocks noChangeAspect="1"/>
          </p:cNvPicPr>
          <p:nvPr/>
        </p:nvPicPr>
        <p:blipFill>
          <a:blip r:embed="rId3">
            <a:extLst>
              <a:ext uri="{28A0092B-C50C-407E-A947-70E740481C1C}">
                <a14:useLocalDpi xmlns:a14="http://schemas.microsoft.com/office/drawing/2010/main" val="0"/>
              </a:ext>
            </a:extLst>
          </a:blip>
          <a:srcRect r="61024" b="6756"/>
          <a:stretch>
            <a:fillRect/>
          </a:stretch>
        </p:blipFill>
        <p:spPr>
          <a:xfrm>
            <a:off x="6942439" y="636990"/>
            <a:ext cx="4648199" cy="6254982"/>
          </a:xfrm>
          <a:prstGeom prst="rect">
            <a:avLst/>
          </a:prstGeom>
        </p:spPr>
      </p:pic>
      <p:pic>
        <p:nvPicPr>
          <p:cNvPr id="6" name="Afbeelding 5" descr="Afbeelding met hart, tekenfilm&#10;&#10;Door AI gegenereerde inhoud is mogelijk onjuist.">
            <a:extLst>
              <a:ext uri="{FF2B5EF4-FFF2-40B4-BE49-F238E27FC236}">
                <a16:creationId xmlns:a16="http://schemas.microsoft.com/office/drawing/2014/main" id="{C07FD1CF-7B0A-1B23-928D-DCFE9C6DD6C8}"/>
              </a:ext>
            </a:extLst>
          </p:cNvPr>
          <p:cNvPicPr>
            <a:picLocks noChangeAspect="1"/>
          </p:cNvPicPr>
          <p:nvPr/>
        </p:nvPicPr>
        <p:blipFill>
          <a:blip r:embed="rId4">
            <a:alphaModFix amt="10000"/>
            <a:extLst>
              <a:ext uri="{28A0092B-C50C-407E-A947-70E740481C1C}">
                <a14:useLocalDpi xmlns:a14="http://schemas.microsoft.com/office/drawing/2010/main" val="0"/>
              </a:ext>
            </a:extLst>
          </a:blip>
          <a:srcRect l="12302" r="49322" b="-204"/>
          <a:stretch>
            <a:fillRect/>
          </a:stretch>
        </p:blipFill>
        <p:spPr>
          <a:xfrm>
            <a:off x="-1" y="964612"/>
            <a:ext cx="4201297" cy="6170828"/>
          </a:xfrm>
          <a:prstGeom prst="rect">
            <a:avLst/>
          </a:prstGeom>
        </p:spPr>
      </p:pic>
      <p:sp>
        <p:nvSpPr>
          <p:cNvPr id="74753" name="Rectangle 3">
            <a:extLst>
              <a:ext uri="{FF2B5EF4-FFF2-40B4-BE49-F238E27FC236}">
                <a16:creationId xmlns:a16="http://schemas.microsoft.com/office/drawing/2014/main" id="{9D5D47CD-7582-1DE9-D0A2-C0223817F765}"/>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EDB74D4C-7A8E-522B-C073-17DFA79A26FC}"/>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560E3CFE-0B8C-1AAE-1117-7FBC12062011}"/>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16" name="Tekstvak 15">
            <a:extLst>
              <a:ext uri="{FF2B5EF4-FFF2-40B4-BE49-F238E27FC236}">
                <a16:creationId xmlns:a16="http://schemas.microsoft.com/office/drawing/2014/main" id="{8022C5D7-0612-F5E4-B2E7-92079FF98AAC}"/>
              </a:ext>
            </a:extLst>
          </p:cNvPr>
          <p:cNvSpPr txBox="1"/>
          <p:nvPr/>
        </p:nvSpPr>
        <p:spPr>
          <a:xfrm>
            <a:off x="0" y="53291"/>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16CBAA10-4BE8-8258-46D7-0657AC382C43}"/>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413E44C5-3BA7-50AB-10FA-46DE713A7B1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8" name="Tekstvak 7">
            <a:extLst>
              <a:ext uri="{FF2B5EF4-FFF2-40B4-BE49-F238E27FC236}">
                <a16:creationId xmlns:a16="http://schemas.microsoft.com/office/drawing/2014/main" id="{CDAD480C-C551-543D-396D-556AFB28CC68}"/>
              </a:ext>
            </a:extLst>
          </p:cNvPr>
          <p:cNvSpPr txBox="1"/>
          <p:nvPr/>
        </p:nvSpPr>
        <p:spPr>
          <a:xfrm>
            <a:off x="0" y="329213"/>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Hoe meet je je hartslag?</a:t>
            </a:r>
            <a:endParaRPr lang="nl-NL" sz="3200"/>
          </a:p>
        </p:txBody>
      </p:sp>
      <p:sp>
        <p:nvSpPr>
          <p:cNvPr id="7" name="Tekstvak 6">
            <a:extLst>
              <a:ext uri="{FF2B5EF4-FFF2-40B4-BE49-F238E27FC236}">
                <a16:creationId xmlns:a16="http://schemas.microsoft.com/office/drawing/2014/main" id="{3B6D2447-69F4-24B5-D06C-630E9372B48B}"/>
              </a:ext>
            </a:extLst>
          </p:cNvPr>
          <p:cNvSpPr txBox="1"/>
          <p:nvPr/>
        </p:nvSpPr>
        <p:spPr>
          <a:xfrm>
            <a:off x="1124956" y="1289083"/>
            <a:ext cx="5418438" cy="4401205"/>
          </a:xfrm>
          <a:prstGeom prst="rect">
            <a:avLst/>
          </a:prstGeom>
          <a:noFill/>
        </p:spPr>
        <p:txBody>
          <a:bodyPr wrap="square" lIns="91440" tIns="45720" rIns="91440" bIns="45720" anchor="t">
            <a:spAutoFit/>
          </a:bodyPr>
          <a:lstStyle/>
          <a:p>
            <a:r>
              <a:rPr lang="nl-NL" sz="2800">
                <a:solidFill>
                  <a:srgbClr val="E16C7F"/>
                </a:solidFill>
                <a:latin typeface="Kermit" panose="020F0503040000060003" pitchFamily="34" charset="0"/>
              </a:rPr>
              <a:t>Stap 2: Tellen</a:t>
            </a:r>
          </a:p>
          <a:p>
            <a:pPr marL="457200" indent="-457200">
              <a:buFont typeface="Arial" panose="020B0604020202020204" pitchFamily="34" charset="0"/>
              <a:buChar char="•"/>
            </a:pPr>
            <a:r>
              <a:rPr lang="nl-NL" sz="2800">
                <a:latin typeface="Kermit" panose="020F0503040000060003" pitchFamily="34" charset="0"/>
              </a:rPr>
              <a:t>Pak een stopwatch, klok of timer.</a:t>
            </a:r>
          </a:p>
          <a:p>
            <a:pPr marL="457200" indent="-457200">
              <a:buFont typeface="Arial" panose="020B0604020202020204" pitchFamily="34" charset="0"/>
              <a:buChar char="•"/>
            </a:pPr>
            <a:r>
              <a:rPr lang="nl-NL" sz="2800">
                <a:latin typeface="Kermit" panose="020F0503040000060003" pitchFamily="34" charset="0"/>
              </a:rPr>
              <a:t>Tel hoeveel je hart klopt in 15 seconden.</a:t>
            </a:r>
          </a:p>
          <a:p>
            <a:pPr marL="457200" indent="-457200">
              <a:buFont typeface="Arial" panose="020B0604020202020204" pitchFamily="34" charset="0"/>
              <a:buChar char="•"/>
            </a:pPr>
            <a:r>
              <a:rPr lang="nl-NL" sz="2800">
                <a:latin typeface="Kermit"/>
              </a:rPr>
              <a:t>Vermenigvuldig dit getal met vier om te weten hoeveel slagen je hart maakt in één minuut.</a:t>
            </a:r>
          </a:p>
          <a:p>
            <a:endParaRPr lang="nl-NL" sz="2800">
              <a:latin typeface="Kermit" panose="020F0503040000060003" pitchFamily="34" charset="0"/>
            </a:endParaRPr>
          </a:p>
        </p:txBody>
      </p:sp>
      <p:pic>
        <p:nvPicPr>
          <p:cNvPr id="5" name="Afbeelding 4" descr="Afbeelding met symbool, Graphics, clipart, logo&#10;&#10;Door AI gegenereerde inhoud is mogelijk onjuist.">
            <a:extLst>
              <a:ext uri="{FF2B5EF4-FFF2-40B4-BE49-F238E27FC236}">
                <a16:creationId xmlns:a16="http://schemas.microsoft.com/office/drawing/2014/main" id="{833031E7-00E6-205F-04FD-62DA83DAE831}"/>
              </a:ext>
            </a:extLst>
          </p:cNvPr>
          <p:cNvPicPr>
            <a:picLocks noChangeAspect="1"/>
          </p:cNvPicPr>
          <p:nvPr/>
        </p:nvPicPr>
        <p:blipFill>
          <a:blip r:embed="rId6">
            <a:extLst>
              <a:ext uri="{28A0092B-C50C-407E-A947-70E740481C1C}">
                <a14:useLocalDpi xmlns:a14="http://schemas.microsoft.com/office/drawing/2010/main" val="0"/>
              </a:ext>
            </a:extLst>
          </a:blip>
          <a:srcRect r="45946"/>
          <a:stretch>
            <a:fillRect/>
          </a:stretch>
        </p:blipFill>
        <p:spPr>
          <a:xfrm>
            <a:off x="9439436" y="1016027"/>
            <a:ext cx="2386569" cy="2483524"/>
          </a:xfrm>
          <a:prstGeom prst="rect">
            <a:avLst/>
          </a:prstGeom>
        </p:spPr>
      </p:pic>
    </p:spTree>
    <p:extLst>
      <p:ext uri="{BB962C8B-B14F-4D97-AF65-F5344CB8AC3E}">
        <p14:creationId xmlns:p14="http://schemas.microsoft.com/office/powerpoint/2010/main" val="48893604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778494-8472-FFC3-47EC-2A1440C403CA}"/>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B030ACAC-2B24-B6E9-28CF-FC985A9E2BB1}"/>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16BB836B-5223-0D38-FD8D-3F657CFCA729}"/>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4C3B5DB1-85F3-EAFE-422C-A6AE6040D4B5}"/>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42E24818-B025-07B5-DF3D-95D556777DAF}"/>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A0821E45-CF15-A039-EF5A-541DFA3F5B99}"/>
              </a:ext>
            </a:extLst>
          </p:cNvPr>
          <p:cNvSpPr txBox="1"/>
          <p:nvPr/>
        </p:nvSpPr>
        <p:spPr>
          <a:xfrm>
            <a:off x="0" y="53291"/>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96BACC8D-47C3-9F60-61E6-B79F6A2697B4}"/>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C8C66228-1726-BB43-D113-82C178B382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pic>
        <p:nvPicPr>
          <p:cNvPr id="6" name="Afbeelding 5" descr="Afbeelding met hart, tekenfilm&#10;&#10;Door AI gegenereerde inhoud is mogelijk onjuist.">
            <a:extLst>
              <a:ext uri="{FF2B5EF4-FFF2-40B4-BE49-F238E27FC236}">
                <a16:creationId xmlns:a16="http://schemas.microsoft.com/office/drawing/2014/main" id="{E8458DCF-B962-1082-2075-7E9DD0929A63}"/>
              </a:ext>
            </a:extLst>
          </p:cNvPr>
          <p:cNvPicPr>
            <a:picLocks noChangeAspect="1"/>
          </p:cNvPicPr>
          <p:nvPr/>
        </p:nvPicPr>
        <p:blipFill>
          <a:blip r:embed="rId4">
            <a:extLst>
              <a:ext uri="{28A0092B-C50C-407E-A947-70E740481C1C}">
                <a14:useLocalDpi xmlns:a14="http://schemas.microsoft.com/office/drawing/2010/main" val="0"/>
              </a:ext>
            </a:extLst>
          </a:blip>
          <a:srcRect r="46936"/>
          <a:stretch>
            <a:fillRect/>
          </a:stretch>
        </p:blipFill>
        <p:spPr>
          <a:xfrm>
            <a:off x="2895505" y="746687"/>
            <a:ext cx="5432949" cy="5782100"/>
          </a:xfrm>
          <a:prstGeom prst="rect">
            <a:avLst/>
          </a:prstGeom>
        </p:spPr>
      </p:pic>
      <p:sp>
        <p:nvSpPr>
          <p:cNvPr id="8" name="Tekstvak 7">
            <a:extLst>
              <a:ext uri="{FF2B5EF4-FFF2-40B4-BE49-F238E27FC236}">
                <a16:creationId xmlns:a16="http://schemas.microsoft.com/office/drawing/2014/main" id="{C6B19127-876A-477A-C035-254C621FCDB7}"/>
              </a:ext>
            </a:extLst>
          </p:cNvPr>
          <p:cNvSpPr txBox="1"/>
          <p:nvPr/>
        </p:nvSpPr>
        <p:spPr>
          <a:xfrm>
            <a:off x="0" y="329213"/>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Hoe vaak klopt jouw hart?</a:t>
            </a:r>
            <a:endParaRPr lang="nl-NL" sz="3200"/>
          </a:p>
        </p:txBody>
      </p:sp>
      <p:sp>
        <p:nvSpPr>
          <p:cNvPr id="7" name="Tekstvak 6">
            <a:extLst>
              <a:ext uri="{FF2B5EF4-FFF2-40B4-BE49-F238E27FC236}">
                <a16:creationId xmlns:a16="http://schemas.microsoft.com/office/drawing/2014/main" id="{74A6E32F-BA85-4DDC-2FC6-D4E138CAA519}"/>
              </a:ext>
            </a:extLst>
          </p:cNvPr>
          <p:cNvSpPr txBox="1"/>
          <p:nvPr/>
        </p:nvSpPr>
        <p:spPr>
          <a:xfrm rot="20583121">
            <a:off x="4689053" y="2885326"/>
            <a:ext cx="2813894" cy="2677656"/>
          </a:xfrm>
          <a:prstGeom prst="rect">
            <a:avLst/>
          </a:prstGeom>
          <a:noFill/>
        </p:spPr>
        <p:txBody>
          <a:bodyPr wrap="square">
            <a:spAutoFit/>
          </a:bodyPr>
          <a:lstStyle/>
          <a:p>
            <a:pPr algn="ctr"/>
            <a:r>
              <a:rPr lang="nl-NL" sz="2800">
                <a:solidFill>
                  <a:schemeClr val="bg1"/>
                </a:solidFill>
                <a:latin typeface="Kermit" panose="020F0503040000060003" pitchFamily="34" charset="0"/>
              </a:rPr>
              <a:t> Hoe vaak klopt jouw hartslag nu?</a:t>
            </a:r>
          </a:p>
          <a:p>
            <a:pPr algn="ctr"/>
            <a:endParaRPr lang="nl-NL" sz="2800">
              <a:solidFill>
                <a:schemeClr val="bg1"/>
              </a:solidFill>
              <a:latin typeface="Kermit" panose="020F0503040000060003" pitchFamily="34" charset="0"/>
            </a:endParaRPr>
          </a:p>
          <a:p>
            <a:pPr algn="ctr"/>
            <a:r>
              <a:rPr lang="nl-NL" sz="2800">
                <a:solidFill>
                  <a:schemeClr val="bg1"/>
                </a:solidFill>
                <a:latin typeface="Kermit" panose="020F0503040000060003" pitchFamily="34" charset="0"/>
              </a:rPr>
              <a:t>Schrijf op je wisbordje</a:t>
            </a:r>
            <a:endParaRPr lang="nl-NL" sz="2800">
              <a:solidFill>
                <a:schemeClr val="bg1"/>
              </a:solidFill>
            </a:endParaRPr>
          </a:p>
        </p:txBody>
      </p:sp>
    </p:spTree>
    <p:extLst>
      <p:ext uri="{BB962C8B-B14F-4D97-AF65-F5344CB8AC3E}">
        <p14:creationId xmlns:p14="http://schemas.microsoft.com/office/powerpoint/2010/main" val="46555967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AA3FDF-9A7A-8F6F-E6D8-2EA1AD8D12EC}"/>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5471197E-15EE-F445-0C8E-8A75E1865E19}"/>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8BFB8E9E-E0C5-5A3D-1375-722CEDFF5B81}"/>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D6F9A5EA-1E1F-9D0F-FB4E-A47FAA1149A1}"/>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35838AE0-2A70-AAE1-89DF-8052D88E990E}"/>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6BF6254C-040B-4286-D0A7-CBB8DDFACCD5}"/>
              </a:ext>
            </a:extLst>
          </p:cNvPr>
          <p:cNvSpPr txBox="1"/>
          <p:nvPr/>
        </p:nvSpPr>
        <p:spPr>
          <a:xfrm>
            <a:off x="0" y="53291"/>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DE4492F1-0F53-97AF-4046-4A072269FDF6}"/>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2DCD5C92-2CD6-9311-DC6F-3529E4CEAF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pic>
        <p:nvPicPr>
          <p:cNvPr id="6" name="Afbeelding 5" descr="Afbeelding met hart, tekenfilm&#10;&#10;Door AI gegenereerde inhoud is mogelijk onjuist.">
            <a:extLst>
              <a:ext uri="{FF2B5EF4-FFF2-40B4-BE49-F238E27FC236}">
                <a16:creationId xmlns:a16="http://schemas.microsoft.com/office/drawing/2014/main" id="{2CF4CB6E-F37D-5644-ABAC-49DEA68111F1}"/>
              </a:ext>
            </a:extLst>
          </p:cNvPr>
          <p:cNvPicPr>
            <a:picLocks noChangeAspect="1"/>
          </p:cNvPicPr>
          <p:nvPr/>
        </p:nvPicPr>
        <p:blipFill>
          <a:blip r:embed="rId4">
            <a:alphaModFix amt="19000"/>
            <a:extLst>
              <a:ext uri="{28A0092B-C50C-407E-A947-70E740481C1C}">
                <a14:useLocalDpi xmlns:a14="http://schemas.microsoft.com/office/drawing/2010/main" val="0"/>
              </a:ext>
            </a:extLst>
          </a:blip>
          <a:stretch>
            <a:fillRect/>
          </a:stretch>
        </p:blipFill>
        <p:spPr>
          <a:xfrm>
            <a:off x="2773136" y="924903"/>
            <a:ext cx="10279289" cy="5782100"/>
          </a:xfrm>
          <a:prstGeom prst="rect">
            <a:avLst/>
          </a:prstGeom>
        </p:spPr>
      </p:pic>
      <p:sp>
        <p:nvSpPr>
          <p:cNvPr id="8" name="Tekstvak 7">
            <a:extLst>
              <a:ext uri="{FF2B5EF4-FFF2-40B4-BE49-F238E27FC236}">
                <a16:creationId xmlns:a16="http://schemas.microsoft.com/office/drawing/2014/main" id="{0E4488EC-B072-F292-16ED-10A7C38970AA}"/>
              </a:ext>
            </a:extLst>
          </p:cNvPr>
          <p:cNvSpPr txBox="1"/>
          <p:nvPr/>
        </p:nvSpPr>
        <p:spPr>
          <a:xfrm>
            <a:off x="4133902" y="2551837"/>
            <a:ext cx="7011624" cy="1754326"/>
          </a:xfrm>
          <a:prstGeom prst="rect">
            <a:avLst/>
          </a:prstGeom>
          <a:noFill/>
        </p:spPr>
        <p:txBody>
          <a:bodyPr wrap="square">
            <a:spAutoFit/>
          </a:bodyPr>
          <a:lstStyle/>
          <a:p>
            <a:r>
              <a:rPr lang="nl-NL" sz="3600">
                <a:solidFill>
                  <a:srgbClr val="009DB7"/>
                </a:solidFill>
                <a:latin typeface="Kermit" panose="020F0503040000060003" pitchFamily="34" charset="0"/>
              </a:rPr>
              <a:t>Hoe komt het dat je hart sneller klopt als je net flink hebt bewogen?</a:t>
            </a:r>
            <a:endParaRPr lang="nl-NL" sz="3600">
              <a:solidFill>
                <a:srgbClr val="009DB7"/>
              </a:solidFill>
            </a:endParaRPr>
          </a:p>
        </p:txBody>
      </p:sp>
      <p:pic>
        <p:nvPicPr>
          <p:cNvPr id="5" name="Afbeelding 4">
            <a:extLst>
              <a:ext uri="{FF2B5EF4-FFF2-40B4-BE49-F238E27FC236}">
                <a16:creationId xmlns:a16="http://schemas.microsoft.com/office/drawing/2014/main" id="{EF7820CA-98CE-FAB7-38E7-A6091672D95F}"/>
              </a:ext>
            </a:extLst>
          </p:cNvPr>
          <p:cNvPicPr/>
          <p:nvPr/>
        </p:nvPicPr>
        <p:blipFill>
          <a:blip r:embed="rId5">
            <a:extLst>
              <a:ext uri="{28A0092B-C50C-407E-A947-70E740481C1C}">
                <a14:useLocalDpi xmlns:a14="http://schemas.microsoft.com/office/drawing/2010/main" val="0"/>
              </a:ext>
            </a:extLst>
          </a:blip>
          <a:srcRect/>
          <a:stretch/>
        </p:blipFill>
        <p:spPr bwMode="auto">
          <a:xfrm>
            <a:off x="1292989" y="2171801"/>
            <a:ext cx="2438131" cy="2292814"/>
          </a:xfrm>
          <a:prstGeom prst="rect">
            <a:avLst/>
          </a:prstGeom>
          <a:noFill/>
          <a:ln>
            <a:noFill/>
          </a:ln>
        </p:spPr>
      </p:pic>
      <p:sp>
        <p:nvSpPr>
          <p:cNvPr id="7" name="Tekstvak 6">
            <a:extLst>
              <a:ext uri="{FF2B5EF4-FFF2-40B4-BE49-F238E27FC236}">
                <a16:creationId xmlns:a16="http://schemas.microsoft.com/office/drawing/2014/main" id="{2B16E070-8D8E-456D-DCEC-F47D5F73971A}"/>
              </a:ext>
            </a:extLst>
          </p:cNvPr>
          <p:cNvSpPr txBox="1"/>
          <p:nvPr/>
        </p:nvSpPr>
        <p:spPr>
          <a:xfrm>
            <a:off x="0" y="329213"/>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Hoe vaak klopt jouw hart?</a:t>
            </a:r>
            <a:endParaRPr lang="nl-NL" sz="3200"/>
          </a:p>
        </p:txBody>
      </p:sp>
    </p:spTree>
    <p:extLst>
      <p:ext uri="{BB962C8B-B14F-4D97-AF65-F5344CB8AC3E}">
        <p14:creationId xmlns:p14="http://schemas.microsoft.com/office/powerpoint/2010/main" val="1211355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9CB7EE-7DCD-6230-F9CF-D629E207388B}"/>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E852C0AA-9FB2-8F29-EC9E-AE26B2C72832}"/>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924E7D18-C836-0B8E-1F1C-AB8CD5796D50}"/>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AB5C1B85-38FA-EC0B-A8A9-1ADA5DF4F3EC}"/>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D2DAB59D-0A29-C075-7499-8BBA4065F4ED}"/>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pic>
        <p:nvPicPr>
          <p:cNvPr id="8" name="Afbeelding 7">
            <a:extLst>
              <a:ext uri="{FF2B5EF4-FFF2-40B4-BE49-F238E27FC236}">
                <a16:creationId xmlns:a16="http://schemas.microsoft.com/office/drawing/2014/main" id="{910D3D91-4607-5C19-65E6-3BE431F8BEA3}"/>
              </a:ext>
            </a:extLst>
          </p:cNvPr>
          <p:cNvPicPr/>
          <p:nvPr/>
        </p:nvPicPr>
        <p:blipFill>
          <a:blip r:embed="rId3">
            <a:extLst>
              <a:ext uri="{28A0092B-C50C-407E-A947-70E740481C1C}">
                <a14:useLocalDpi xmlns:a14="http://schemas.microsoft.com/office/drawing/2010/main" val="0"/>
              </a:ext>
            </a:extLst>
          </a:blip>
          <a:srcRect/>
          <a:stretch/>
        </p:blipFill>
        <p:spPr bwMode="auto">
          <a:xfrm>
            <a:off x="10129468" y="3940277"/>
            <a:ext cx="1931905" cy="2021202"/>
          </a:xfrm>
          <a:prstGeom prst="rect">
            <a:avLst/>
          </a:prstGeom>
          <a:noFill/>
          <a:ln>
            <a:noFill/>
          </a:ln>
        </p:spPr>
      </p:pic>
      <p:sp>
        <p:nvSpPr>
          <p:cNvPr id="2" name="Tekstvak 1">
            <a:extLst>
              <a:ext uri="{FF2B5EF4-FFF2-40B4-BE49-F238E27FC236}">
                <a16:creationId xmlns:a16="http://schemas.microsoft.com/office/drawing/2014/main" id="{EEDCAD84-FC74-6862-6B45-AA2B8F4853C6}"/>
              </a:ext>
            </a:extLst>
          </p:cNvPr>
          <p:cNvSpPr txBox="1"/>
          <p:nvPr/>
        </p:nvSpPr>
        <p:spPr>
          <a:xfrm>
            <a:off x="0" y="12845"/>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aanbieden</a:t>
            </a:r>
          </a:p>
        </p:txBody>
      </p:sp>
      <p:sp>
        <p:nvSpPr>
          <p:cNvPr id="3" name="Tekstvak 2">
            <a:extLst>
              <a:ext uri="{FF2B5EF4-FFF2-40B4-BE49-F238E27FC236}">
                <a16:creationId xmlns:a16="http://schemas.microsoft.com/office/drawing/2014/main" id="{134FF365-64AB-E6E2-DC0E-8B68873A616D}"/>
              </a:ext>
            </a:extLst>
          </p:cNvPr>
          <p:cNvSpPr txBox="1"/>
          <p:nvPr/>
        </p:nvSpPr>
        <p:spPr>
          <a:xfrm>
            <a:off x="0" y="6250033"/>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endParaRPr lang="nl-NL"/>
          </a:p>
        </p:txBody>
      </p:sp>
      <p:pic>
        <p:nvPicPr>
          <p:cNvPr id="5" name="Afbeelding 4" descr="Afbeelding met Lettertype, Graphics, rood, tekst&#10;&#10;Automatisch gegenereerde beschrijving">
            <a:extLst>
              <a:ext uri="{FF2B5EF4-FFF2-40B4-BE49-F238E27FC236}">
                <a16:creationId xmlns:a16="http://schemas.microsoft.com/office/drawing/2014/main" id="{B265A6AB-2CAE-205A-D7EC-0C533935CA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pic>
        <p:nvPicPr>
          <p:cNvPr id="6" name="Picture 2">
            <a:hlinkClick r:id="rId5"/>
            <a:extLst>
              <a:ext uri="{FF2B5EF4-FFF2-40B4-BE49-F238E27FC236}">
                <a16:creationId xmlns:a16="http://schemas.microsoft.com/office/drawing/2014/main" id="{A0A4277F-A5E2-A588-63A2-D4CB5DEC557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8299" y="1889701"/>
            <a:ext cx="5925721" cy="2388806"/>
          </a:xfrm>
          <a:prstGeom prst="rect">
            <a:avLst/>
          </a:prstGeom>
          <a:noFill/>
          <a:extLst>
            <a:ext uri="{909E8E84-426E-40DD-AFC4-6F175D3DCCD1}">
              <a14:hiddenFill xmlns:a14="http://schemas.microsoft.com/office/drawing/2010/main">
                <a:solidFill>
                  <a:srgbClr val="FFFFFF"/>
                </a:solidFill>
              </a14:hiddenFill>
            </a:ext>
          </a:extLst>
        </p:spPr>
      </p:pic>
      <p:sp>
        <p:nvSpPr>
          <p:cNvPr id="9" name="Tekstvak 8">
            <a:extLst>
              <a:ext uri="{FF2B5EF4-FFF2-40B4-BE49-F238E27FC236}">
                <a16:creationId xmlns:a16="http://schemas.microsoft.com/office/drawing/2014/main" id="{35A96D01-3366-E73B-2625-28812B7AC66C}"/>
              </a:ext>
            </a:extLst>
          </p:cNvPr>
          <p:cNvSpPr txBox="1"/>
          <p:nvPr/>
        </p:nvSpPr>
        <p:spPr>
          <a:xfrm>
            <a:off x="6336839" y="2023443"/>
            <a:ext cx="4130614" cy="2523768"/>
          </a:xfrm>
          <a:prstGeom prst="rect">
            <a:avLst/>
          </a:prstGeom>
          <a:noFill/>
        </p:spPr>
        <p:txBody>
          <a:bodyPr wrap="square">
            <a:spAutoFit/>
          </a:bodyPr>
          <a:lstStyle/>
          <a:p>
            <a:pPr algn="ctr"/>
            <a:r>
              <a:rPr lang="nl-NL" sz="2000">
                <a:latin typeface="Kermit" panose="020F0503040000060003" pitchFamily="34" charset="0"/>
              </a:rPr>
              <a:t>We gaan zo kijken naar een filmpje over de bloedsomloop. </a:t>
            </a:r>
            <a:br>
              <a:rPr lang="nl-NL" sz="2000">
                <a:latin typeface="Kermit" panose="020F0503040000060003" pitchFamily="34" charset="0"/>
              </a:rPr>
            </a:br>
            <a:endParaRPr lang="nl-NL" sz="2000">
              <a:latin typeface="Kermit" panose="020F0503040000060003" pitchFamily="34" charset="0"/>
            </a:endParaRPr>
          </a:p>
          <a:p>
            <a:pPr algn="ctr"/>
            <a:r>
              <a:rPr lang="nl-NL" sz="2000">
                <a:latin typeface="Kermit" panose="020F0503040000060003" pitchFamily="34" charset="0"/>
              </a:rPr>
              <a:t>Tijdens het kijken naar het filmpje maak je aantekeningen. De aantekeningen heb je straks voor de opdracht nodig.</a:t>
            </a:r>
          </a:p>
          <a:p>
            <a:pPr algn="ctr"/>
            <a:endParaRPr lang="nl-NL" sz="1800">
              <a:latin typeface="Kermit" panose="020F0503040000060003" pitchFamily="34" charset="0"/>
            </a:endParaRPr>
          </a:p>
        </p:txBody>
      </p:sp>
      <p:sp>
        <p:nvSpPr>
          <p:cNvPr id="13" name="Tekstvak 12">
            <a:extLst>
              <a:ext uri="{FF2B5EF4-FFF2-40B4-BE49-F238E27FC236}">
                <a16:creationId xmlns:a16="http://schemas.microsoft.com/office/drawing/2014/main" id="{D7378578-963B-3466-CE17-B977B5860AF9}"/>
              </a:ext>
            </a:extLst>
          </p:cNvPr>
          <p:cNvSpPr txBox="1"/>
          <p:nvPr/>
        </p:nvSpPr>
        <p:spPr>
          <a:xfrm>
            <a:off x="3016250" y="359314"/>
            <a:ext cx="6159500"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3200" b="0" i="0" u="none" strike="noStrike" kern="1200" cap="none" spc="0" normalizeH="0" baseline="0" noProof="0">
                <a:ln>
                  <a:noFill/>
                </a:ln>
                <a:solidFill>
                  <a:srgbClr val="E16C7F"/>
                </a:solidFill>
                <a:effectLst/>
                <a:uLnTx/>
                <a:uFillTx/>
                <a:latin typeface="Kermit" panose="020F0503040000060003" pitchFamily="34" charset="0"/>
                <a:ea typeface="+mn-ea"/>
                <a:cs typeface="+mn-cs"/>
              </a:rPr>
              <a:t>Hoe werkt de bloedsomloop?</a:t>
            </a:r>
            <a:endParaRPr kumimoji="0" lang="nl-NL" sz="3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Tekstvak 14">
            <a:extLst>
              <a:ext uri="{FF2B5EF4-FFF2-40B4-BE49-F238E27FC236}">
                <a16:creationId xmlns:a16="http://schemas.microsoft.com/office/drawing/2014/main" id="{9576F86E-500D-C2C6-4929-456ACB763F41}"/>
              </a:ext>
            </a:extLst>
          </p:cNvPr>
          <p:cNvSpPr txBox="1"/>
          <p:nvPr/>
        </p:nvSpPr>
        <p:spPr>
          <a:xfrm>
            <a:off x="318299" y="4304547"/>
            <a:ext cx="6159500" cy="1200329"/>
          </a:xfrm>
          <a:prstGeom prst="rect">
            <a:avLst/>
          </a:prstGeom>
          <a:noFill/>
        </p:spPr>
        <p:txBody>
          <a:bodyPr wrap="square" lIns="91440" tIns="45720" rIns="91440" bIns="45720" anchor="t">
            <a:spAutoFit/>
          </a:bodyPr>
          <a:lstStyle/>
          <a:p>
            <a:r>
              <a:rPr lang="nl-NL">
                <a:latin typeface="Kermit"/>
                <a:hlinkClick r:id="rId5">
                  <a:extLst>
                    <a:ext uri="{A12FA001-AC4F-418D-AE19-62706E023703}">
                      <ahyp:hlinkClr xmlns:ahyp="http://schemas.microsoft.com/office/drawing/2018/hyperlinkcolor" val="tx"/>
                    </a:ext>
                  </a:extLst>
                </a:hlinkClick>
              </a:rPr>
              <a:t>https://schooltv.nl/video-item/bloedsomloop-een-uitleg-van-de-bouw-en-de-functie-van-hart-en-bloedvaten</a:t>
            </a:r>
            <a:r>
              <a:rPr lang="en-US">
                <a:latin typeface="Kermit"/>
              </a:rPr>
              <a:t> [3:57 min]</a:t>
            </a:r>
            <a:endParaRPr lang="en-US">
              <a:latin typeface="Kermit" panose="020F0503040000060003" pitchFamily="34" charset="0"/>
            </a:endParaRPr>
          </a:p>
          <a:p>
            <a:endParaRPr lang="nl-NL"/>
          </a:p>
        </p:txBody>
      </p:sp>
    </p:spTree>
    <p:extLst>
      <p:ext uri="{BB962C8B-B14F-4D97-AF65-F5344CB8AC3E}">
        <p14:creationId xmlns:p14="http://schemas.microsoft.com/office/powerpoint/2010/main" val="192011544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EEEB5B-FC31-88DD-A8D4-0C945CB8DD7B}"/>
            </a:ext>
          </a:extLst>
        </p:cNvPr>
        <p:cNvGrpSpPr/>
        <p:nvPr/>
      </p:nvGrpSpPr>
      <p:grpSpPr>
        <a:xfrm>
          <a:off x="0" y="0"/>
          <a:ext cx="0" cy="0"/>
          <a:chOff x="0" y="0"/>
          <a:chExt cx="0" cy="0"/>
        </a:xfrm>
      </p:grpSpPr>
      <p:pic>
        <p:nvPicPr>
          <p:cNvPr id="11" name="Afbeelding 10" descr="Afbeelding met tekst, schermopname, Lettertype, nummer&#10;&#10;Door AI gegenereerde inhoud is mogelijk onjuist.">
            <a:extLst>
              <a:ext uri="{FF2B5EF4-FFF2-40B4-BE49-F238E27FC236}">
                <a16:creationId xmlns:a16="http://schemas.microsoft.com/office/drawing/2014/main" id="{CF85D4B2-40F7-FCDB-FDF3-4A1CB04767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3257" y="1284101"/>
            <a:ext cx="3436301" cy="4862799"/>
          </a:xfrm>
          <a:prstGeom prst="rect">
            <a:avLst/>
          </a:prstGeom>
        </p:spPr>
      </p:pic>
      <p:pic>
        <p:nvPicPr>
          <p:cNvPr id="9" name="Afbeelding 8" descr="Afbeelding met tekenfilm, clipart, illustratie&#10;&#10;Door AI gegenereerde inhoud is mogelijk onjuist.">
            <a:extLst>
              <a:ext uri="{FF2B5EF4-FFF2-40B4-BE49-F238E27FC236}">
                <a16:creationId xmlns:a16="http://schemas.microsoft.com/office/drawing/2014/main" id="{2B003BE9-3F42-837F-A3C5-53E82C9074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4672" y="1151806"/>
            <a:ext cx="3436301" cy="4862799"/>
          </a:xfrm>
          <a:prstGeom prst="rect">
            <a:avLst/>
          </a:prstGeom>
        </p:spPr>
      </p:pic>
      <p:sp>
        <p:nvSpPr>
          <p:cNvPr id="74753" name="Rectangle 3">
            <a:extLst>
              <a:ext uri="{FF2B5EF4-FFF2-40B4-BE49-F238E27FC236}">
                <a16:creationId xmlns:a16="http://schemas.microsoft.com/office/drawing/2014/main" id="{DEF35560-B261-0340-E2A7-106760630362}"/>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0E671235-2C98-6C81-415B-8B1F9D28C33B}"/>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B5843560-A2EF-E774-340A-D7D39B96B217}"/>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CDBECEA9-8BC5-3BC7-16F7-5FE3D55CEA95}"/>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2" name="Tekstvak 1">
            <a:extLst>
              <a:ext uri="{FF2B5EF4-FFF2-40B4-BE49-F238E27FC236}">
                <a16:creationId xmlns:a16="http://schemas.microsoft.com/office/drawing/2014/main" id="{7735FE5B-34C0-DCF0-39F6-B14487E1AE32}"/>
              </a:ext>
            </a:extLst>
          </p:cNvPr>
          <p:cNvSpPr txBox="1"/>
          <p:nvPr/>
        </p:nvSpPr>
        <p:spPr>
          <a:xfrm>
            <a:off x="0" y="12845"/>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aanbieden</a:t>
            </a:r>
          </a:p>
        </p:txBody>
      </p:sp>
      <p:sp>
        <p:nvSpPr>
          <p:cNvPr id="3" name="Tekstvak 2">
            <a:extLst>
              <a:ext uri="{FF2B5EF4-FFF2-40B4-BE49-F238E27FC236}">
                <a16:creationId xmlns:a16="http://schemas.microsoft.com/office/drawing/2014/main" id="{6FBDB55B-7C28-DC54-C2B6-D18885AFDA89}"/>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endParaRPr lang="nl-NL"/>
          </a:p>
        </p:txBody>
      </p:sp>
      <p:pic>
        <p:nvPicPr>
          <p:cNvPr id="5" name="Afbeelding 4" descr="Afbeelding met Lettertype, Graphics, rood, tekst&#10;&#10;Automatisch gegenereerde beschrijving">
            <a:extLst>
              <a:ext uri="{FF2B5EF4-FFF2-40B4-BE49-F238E27FC236}">
                <a16:creationId xmlns:a16="http://schemas.microsoft.com/office/drawing/2014/main" id="{D2DC054E-D093-9D22-7CCD-8BEA1CBFDE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CB572159-F29D-199E-9BE1-3ED6923DC9BC}"/>
              </a:ext>
            </a:extLst>
          </p:cNvPr>
          <p:cNvSpPr txBox="1"/>
          <p:nvPr/>
        </p:nvSpPr>
        <p:spPr>
          <a:xfrm>
            <a:off x="0" y="329213"/>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Hoe werkt de bloedsomloop?</a:t>
            </a:r>
            <a:endParaRPr lang="nl-NL" sz="3200"/>
          </a:p>
        </p:txBody>
      </p:sp>
      <p:pic>
        <p:nvPicPr>
          <p:cNvPr id="13" name="Afbeelding 12" descr="Afbeelding met tekst, schermopname, Lettertype, nummer&#10;&#10;Door AI gegenereerde inhoud is mogelijk onjuist.">
            <a:extLst>
              <a:ext uri="{FF2B5EF4-FFF2-40B4-BE49-F238E27FC236}">
                <a16:creationId xmlns:a16="http://schemas.microsoft.com/office/drawing/2014/main" id="{7A86E76C-F016-A02E-3ACD-BAB8BA07B0F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43405" y="1296458"/>
            <a:ext cx="3383906" cy="4788653"/>
          </a:xfrm>
          <a:prstGeom prst="rect">
            <a:avLst/>
          </a:prstGeom>
        </p:spPr>
      </p:pic>
      <p:sp>
        <p:nvSpPr>
          <p:cNvPr id="15" name="Tekstvak 14">
            <a:extLst>
              <a:ext uri="{FF2B5EF4-FFF2-40B4-BE49-F238E27FC236}">
                <a16:creationId xmlns:a16="http://schemas.microsoft.com/office/drawing/2014/main" id="{5790A891-D733-D8C5-132E-57184BCF422C}"/>
              </a:ext>
            </a:extLst>
          </p:cNvPr>
          <p:cNvSpPr txBox="1"/>
          <p:nvPr/>
        </p:nvSpPr>
        <p:spPr>
          <a:xfrm>
            <a:off x="3022257" y="913988"/>
            <a:ext cx="6147486" cy="369332"/>
          </a:xfrm>
          <a:prstGeom prst="rect">
            <a:avLst/>
          </a:prstGeom>
          <a:noFill/>
        </p:spPr>
        <p:txBody>
          <a:bodyPr wrap="square">
            <a:spAutoFit/>
          </a:bodyPr>
          <a:lstStyle/>
          <a:p>
            <a:pPr algn="ctr"/>
            <a:r>
              <a:rPr lang="nl-NL" sz="1800">
                <a:latin typeface="Kermit" panose="020F0503040000060003" pitchFamily="34" charset="0"/>
              </a:rPr>
              <a:t>Vul de getallen in op de juiste plek</a:t>
            </a:r>
            <a:endParaRPr lang="nl-NL"/>
          </a:p>
        </p:txBody>
      </p:sp>
      <p:pic>
        <p:nvPicPr>
          <p:cNvPr id="16" name="Afbeelding 15">
            <a:extLst>
              <a:ext uri="{FF2B5EF4-FFF2-40B4-BE49-F238E27FC236}">
                <a16:creationId xmlns:a16="http://schemas.microsoft.com/office/drawing/2014/main" id="{638D5554-BE05-90DA-1A8F-96D12B452328}"/>
              </a:ext>
            </a:extLst>
          </p:cNvPr>
          <p:cNvPicPr/>
          <p:nvPr/>
        </p:nvPicPr>
        <p:blipFill>
          <a:blip r:embed="rId7">
            <a:extLst>
              <a:ext uri="{28A0092B-C50C-407E-A947-70E740481C1C}">
                <a14:useLocalDpi xmlns:a14="http://schemas.microsoft.com/office/drawing/2010/main" val="0"/>
              </a:ext>
            </a:extLst>
          </a:blip>
          <a:srcRect/>
          <a:stretch/>
        </p:blipFill>
        <p:spPr bwMode="auto">
          <a:xfrm>
            <a:off x="318614" y="228600"/>
            <a:ext cx="1390118" cy="1336814"/>
          </a:xfrm>
          <a:prstGeom prst="rect">
            <a:avLst/>
          </a:prstGeom>
          <a:noFill/>
          <a:ln>
            <a:noFill/>
          </a:ln>
        </p:spPr>
      </p:pic>
    </p:spTree>
    <p:extLst>
      <p:ext uri="{BB962C8B-B14F-4D97-AF65-F5344CB8AC3E}">
        <p14:creationId xmlns:p14="http://schemas.microsoft.com/office/powerpoint/2010/main" val="76634657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FBB5C-2543-3D60-2CC6-89A8054363FC}"/>
            </a:ext>
          </a:extLst>
        </p:cNvPr>
        <p:cNvGrpSpPr/>
        <p:nvPr/>
      </p:nvGrpSpPr>
      <p:grpSpPr>
        <a:xfrm>
          <a:off x="0" y="0"/>
          <a:ext cx="0" cy="0"/>
          <a:chOff x="0" y="0"/>
          <a:chExt cx="0" cy="0"/>
        </a:xfrm>
      </p:grpSpPr>
      <p:pic>
        <p:nvPicPr>
          <p:cNvPr id="8" name="Afbeelding 7" descr="Afbeelding met tekenfilm, clipart, tekening, illustratie&#10;&#10;Door AI gegenereerde inhoud is mogelijk onjuist.">
            <a:extLst>
              <a:ext uri="{FF2B5EF4-FFF2-40B4-BE49-F238E27FC236}">
                <a16:creationId xmlns:a16="http://schemas.microsoft.com/office/drawing/2014/main" id="{829FB2A6-DDB8-2A1D-1F72-C6D817898D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2894" y="0"/>
            <a:ext cx="4846211" cy="6858000"/>
          </a:xfrm>
          <a:prstGeom prst="rect">
            <a:avLst/>
          </a:prstGeom>
        </p:spPr>
      </p:pic>
      <p:sp>
        <p:nvSpPr>
          <p:cNvPr id="74753" name="Rectangle 3">
            <a:extLst>
              <a:ext uri="{FF2B5EF4-FFF2-40B4-BE49-F238E27FC236}">
                <a16:creationId xmlns:a16="http://schemas.microsoft.com/office/drawing/2014/main" id="{26389814-44FC-E0AC-9ABB-B72B5FFC02B5}"/>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8FCE1DFB-AD06-65CC-A237-903FDF5B01D0}"/>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7D66A06C-2016-693F-C694-85807AB9F278}"/>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55FB304D-C005-566D-68F3-78858A672259}"/>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2" name="Tekstvak 1">
            <a:extLst>
              <a:ext uri="{FF2B5EF4-FFF2-40B4-BE49-F238E27FC236}">
                <a16:creationId xmlns:a16="http://schemas.microsoft.com/office/drawing/2014/main" id="{111C649C-37EC-BADE-EDD3-A31E1CF2E6A1}"/>
              </a:ext>
            </a:extLst>
          </p:cNvPr>
          <p:cNvSpPr txBox="1"/>
          <p:nvPr/>
        </p:nvSpPr>
        <p:spPr>
          <a:xfrm>
            <a:off x="0" y="12845"/>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aanbieden</a:t>
            </a:r>
          </a:p>
        </p:txBody>
      </p:sp>
      <p:sp>
        <p:nvSpPr>
          <p:cNvPr id="3" name="Tekstvak 2">
            <a:extLst>
              <a:ext uri="{FF2B5EF4-FFF2-40B4-BE49-F238E27FC236}">
                <a16:creationId xmlns:a16="http://schemas.microsoft.com/office/drawing/2014/main" id="{4B875C7D-DB70-3DC6-ED4E-BFCEB7E754DD}"/>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endParaRPr lang="nl-NL"/>
          </a:p>
        </p:txBody>
      </p:sp>
      <p:pic>
        <p:nvPicPr>
          <p:cNvPr id="5" name="Afbeelding 4" descr="Afbeelding met Lettertype, Graphics, rood, tekst&#10;&#10;Automatisch gegenereerde beschrijving">
            <a:extLst>
              <a:ext uri="{FF2B5EF4-FFF2-40B4-BE49-F238E27FC236}">
                <a16:creationId xmlns:a16="http://schemas.microsoft.com/office/drawing/2014/main" id="{842C09B0-1FCF-9F08-8C43-AB43D3C891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pic>
        <p:nvPicPr>
          <p:cNvPr id="10" name="Afbeelding 9">
            <a:extLst>
              <a:ext uri="{FF2B5EF4-FFF2-40B4-BE49-F238E27FC236}">
                <a16:creationId xmlns:a16="http://schemas.microsoft.com/office/drawing/2014/main" id="{C8F61AE3-2346-31FF-5F5A-40E76B661C83}"/>
              </a:ext>
            </a:extLst>
          </p:cNvPr>
          <p:cNvPicPr/>
          <p:nvPr/>
        </p:nvPicPr>
        <p:blipFill>
          <a:blip r:embed="rId5">
            <a:extLst>
              <a:ext uri="{28A0092B-C50C-407E-A947-70E740481C1C}">
                <a14:useLocalDpi xmlns:a14="http://schemas.microsoft.com/office/drawing/2010/main" val="0"/>
              </a:ext>
            </a:extLst>
          </a:blip>
          <a:srcRect/>
          <a:stretch/>
        </p:blipFill>
        <p:spPr bwMode="auto">
          <a:xfrm>
            <a:off x="318613" y="4943313"/>
            <a:ext cx="1390119" cy="1311891"/>
          </a:xfrm>
          <a:prstGeom prst="rect">
            <a:avLst/>
          </a:prstGeom>
          <a:noFill/>
          <a:ln>
            <a:noFill/>
          </a:ln>
        </p:spPr>
      </p:pic>
    </p:spTree>
    <p:extLst>
      <p:ext uri="{BB962C8B-B14F-4D97-AF65-F5344CB8AC3E}">
        <p14:creationId xmlns:p14="http://schemas.microsoft.com/office/powerpoint/2010/main" val="228196381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73E682-60DA-D2C8-A7EE-63946772344B}"/>
            </a:ext>
          </a:extLst>
        </p:cNvPr>
        <p:cNvGrpSpPr/>
        <p:nvPr/>
      </p:nvGrpSpPr>
      <p:grpSpPr>
        <a:xfrm>
          <a:off x="0" y="0"/>
          <a:ext cx="0" cy="0"/>
          <a:chOff x="0" y="0"/>
          <a:chExt cx="0" cy="0"/>
        </a:xfrm>
      </p:grpSpPr>
      <p:pic>
        <p:nvPicPr>
          <p:cNvPr id="12" name="Afbeelding 11">
            <a:extLst>
              <a:ext uri="{FF2B5EF4-FFF2-40B4-BE49-F238E27FC236}">
                <a16:creationId xmlns:a16="http://schemas.microsoft.com/office/drawing/2014/main" id="{7F056989-0C02-84BC-E2CE-DA209608ED8C}"/>
              </a:ext>
            </a:extLst>
          </p:cNvPr>
          <p:cNvPicPr/>
          <p:nvPr/>
        </p:nvPicPr>
        <p:blipFill>
          <a:blip r:embed="rId2">
            <a:extLst>
              <a:ext uri="{28A0092B-C50C-407E-A947-70E740481C1C}">
                <a14:useLocalDpi xmlns:a14="http://schemas.microsoft.com/office/drawing/2010/main" val="0"/>
              </a:ext>
            </a:extLst>
          </a:blip>
          <a:srcRect/>
          <a:stretch/>
        </p:blipFill>
        <p:spPr bwMode="auto">
          <a:xfrm>
            <a:off x="8026836" y="2198317"/>
            <a:ext cx="603377" cy="523222"/>
          </a:xfrm>
          <a:prstGeom prst="rect">
            <a:avLst/>
          </a:prstGeom>
          <a:noFill/>
          <a:ln>
            <a:noFill/>
          </a:ln>
        </p:spPr>
      </p:pic>
      <p:pic>
        <p:nvPicPr>
          <p:cNvPr id="14" name="Afbeelding 13">
            <a:extLst>
              <a:ext uri="{FF2B5EF4-FFF2-40B4-BE49-F238E27FC236}">
                <a16:creationId xmlns:a16="http://schemas.microsoft.com/office/drawing/2014/main" id="{2F4E0495-52AE-64BF-3457-098181CEBF7C}"/>
              </a:ext>
            </a:extLst>
          </p:cNvPr>
          <p:cNvPicPr/>
          <p:nvPr/>
        </p:nvPicPr>
        <p:blipFill>
          <a:blip r:embed="rId3">
            <a:extLst>
              <a:ext uri="{28A0092B-C50C-407E-A947-70E740481C1C}">
                <a14:useLocalDpi xmlns:a14="http://schemas.microsoft.com/office/drawing/2010/main" val="0"/>
              </a:ext>
            </a:extLst>
          </a:blip>
          <a:srcRect t="1290" b="1290"/>
          <a:stretch/>
        </p:blipFill>
        <p:spPr bwMode="auto">
          <a:xfrm>
            <a:off x="8019255" y="2942999"/>
            <a:ext cx="610958" cy="523220"/>
          </a:xfrm>
          <a:prstGeom prst="rect">
            <a:avLst/>
          </a:prstGeom>
          <a:noFill/>
          <a:ln>
            <a:noFill/>
          </a:ln>
          <a:extLst>
            <a:ext uri="{53640926-AAD7-44D8-BBD7-CCE9431645EC}">
              <a14:shadowObscured xmlns:a14="http://schemas.microsoft.com/office/drawing/2010/main"/>
            </a:ext>
          </a:extLst>
        </p:spPr>
      </p:pic>
      <p:sp>
        <p:nvSpPr>
          <p:cNvPr id="74753" name="Rectangle 3">
            <a:extLst>
              <a:ext uri="{FF2B5EF4-FFF2-40B4-BE49-F238E27FC236}">
                <a16:creationId xmlns:a16="http://schemas.microsoft.com/office/drawing/2014/main" id="{3F0ABFDC-3ABD-519B-1E56-10858CBF2E15}"/>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13EB883F-5F2D-22DC-024F-EDA8B075FE45}"/>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D5C83231-6247-EC23-47DA-F4ABE3A2DA81}"/>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9" name="Tekstvak 8">
            <a:extLst>
              <a:ext uri="{FF2B5EF4-FFF2-40B4-BE49-F238E27FC236}">
                <a16:creationId xmlns:a16="http://schemas.microsoft.com/office/drawing/2014/main" id="{349D9DF6-8349-23CE-1293-C0803A516E1A}"/>
              </a:ext>
            </a:extLst>
          </p:cNvPr>
          <p:cNvSpPr txBox="1"/>
          <p:nvPr/>
        </p:nvSpPr>
        <p:spPr>
          <a:xfrm>
            <a:off x="282891" y="1083869"/>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sp>
        <p:nvSpPr>
          <p:cNvPr id="4" name="Rectangle 3">
            <a:extLst>
              <a:ext uri="{FF2B5EF4-FFF2-40B4-BE49-F238E27FC236}">
                <a16:creationId xmlns:a16="http://schemas.microsoft.com/office/drawing/2014/main" id="{28649910-BF1D-BB73-4AC5-79EAE5796FEC}"/>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3" name="Tekstvak 12">
            <a:extLst>
              <a:ext uri="{FF2B5EF4-FFF2-40B4-BE49-F238E27FC236}">
                <a16:creationId xmlns:a16="http://schemas.microsoft.com/office/drawing/2014/main" id="{CBE55D5D-35DD-BD3D-3F9A-B06275AA04E7}"/>
              </a:ext>
            </a:extLst>
          </p:cNvPr>
          <p:cNvSpPr txBox="1"/>
          <p:nvPr/>
        </p:nvSpPr>
        <p:spPr>
          <a:xfrm>
            <a:off x="29935" y="9144"/>
            <a:ext cx="12162065"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Vaardigheden</a:t>
            </a:r>
          </a:p>
        </p:txBody>
      </p:sp>
      <p:sp>
        <p:nvSpPr>
          <p:cNvPr id="2" name="Tekstvak 1">
            <a:extLst>
              <a:ext uri="{FF2B5EF4-FFF2-40B4-BE49-F238E27FC236}">
                <a16:creationId xmlns:a16="http://schemas.microsoft.com/office/drawing/2014/main" id="{95834E23-F15A-69A7-31BE-4FD9F015289A}"/>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endParaRPr lang="nl-NL"/>
          </a:p>
        </p:txBody>
      </p:sp>
      <p:pic>
        <p:nvPicPr>
          <p:cNvPr id="5" name="Afbeelding 4" descr="Afbeelding met Lettertype, Graphics, rood, tekst&#10;&#10;Automatisch gegenereerde beschrijving">
            <a:extLst>
              <a:ext uri="{FF2B5EF4-FFF2-40B4-BE49-F238E27FC236}">
                <a16:creationId xmlns:a16="http://schemas.microsoft.com/office/drawing/2014/main" id="{BACD085E-DB07-E856-85A3-2D8A958690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Rectangle 2">
            <a:extLst>
              <a:ext uri="{FF2B5EF4-FFF2-40B4-BE49-F238E27FC236}">
                <a16:creationId xmlns:a16="http://schemas.microsoft.com/office/drawing/2014/main" id="{D658A33A-1284-7C6F-277D-72595AD8333B}"/>
              </a:ext>
            </a:extLst>
          </p:cNvPr>
          <p:cNvSpPr>
            <a:spLocks noChangeArrowheads="1"/>
          </p:cNvSpPr>
          <p:nvPr/>
        </p:nvSpPr>
        <p:spPr bwMode="auto">
          <a:xfrm>
            <a:off x="282891" y="524686"/>
            <a:ext cx="11778482" cy="5909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b="1">
                <a:effectLst/>
                <a:latin typeface="Kermit" panose="020F0503040000060003" pitchFamily="34" charset="0"/>
                <a:ea typeface="Times New Roman" panose="02020603050405020304" pitchFamily="18" charset="0"/>
              </a:rPr>
              <a:t>Werkvorm: </a:t>
            </a:r>
            <a:endParaRPr lang="nl-NL" b="1">
              <a:effectLst/>
              <a:latin typeface="Times New Roman" panose="02020603050405020304" pitchFamily="18" charset="0"/>
              <a:ea typeface="Times New Roman" panose="02020603050405020304" pitchFamily="18" charset="0"/>
            </a:endParaRPr>
          </a:p>
          <a:p>
            <a:pPr marL="342900" indent="-342900">
              <a:buFont typeface="Arial" panose="020B0604020202020204" pitchFamily="34" charset="0"/>
              <a:buChar char="•"/>
            </a:pPr>
            <a:r>
              <a:rPr lang="nl-NL">
                <a:latin typeface="Kermit" panose="020F0503040000060003" pitchFamily="34" charset="0"/>
                <a:ea typeface="Times New Roman" panose="02020603050405020304" pitchFamily="18" charset="0"/>
              </a:rPr>
              <a:t>Maak een toneelstukje waarin je samen met drie klasgenoten uitlegt hoe de bloedsomloop werkt. Eén kind speelt het hart, één de longen, één de organen/spieren en één het bloed. Gebruik humor, beweging en duidelijke uitleg om te laten zien hoe het bloed zuurstof haalt en weer terugkomt bij het hart. Kies ook een situatie waarin het lichaam extra moet werken, zoals sporten, verliefd zijn of zenuwachtig zijn, en laat zien hoe het hart en het bloed daarop reageren.</a:t>
            </a:r>
          </a:p>
          <a:p>
            <a:pPr marL="342900" indent="-342900">
              <a:buFont typeface="Arial" panose="020B0604020202020204" pitchFamily="34" charset="0"/>
              <a:buChar char="•"/>
            </a:pPr>
            <a:r>
              <a:rPr lang="nl-NL">
                <a:effectLst/>
                <a:latin typeface="Kermit"/>
                <a:ea typeface="Times New Roman" panose="02020603050405020304" pitchFamily="18" charset="0"/>
              </a:rPr>
              <a:t>Je werkt in groepjes van </a:t>
            </a:r>
            <a:r>
              <a:rPr lang="nl-NL">
                <a:latin typeface="Kermit"/>
                <a:ea typeface="Times New Roman" panose="02020603050405020304" pitchFamily="18" charset="0"/>
              </a:rPr>
              <a:t>vier</a:t>
            </a:r>
            <a:r>
              <a:rPr lang="nl-NL">
                <a:effectLst/>
                <a:latin typeface="Kermit"/>
                <a:ea typeface="Times New Roman" panose="02020603050405020304" pitchFamily="18" charset="0"/>
              </a:rPr>
              <a:t>.</a:t>
            </a:r>
          </a:p>
          <a:p>
            <a:pPr marL="342900" indent="-342900">
              <a:buFont typeface="Arial" panose="020B0604020202020204" pitchFamily="34" charset="0"/>
              <a:buChar char="•"/>
            </a:pPr>
            <a:endParaRPr lang="nl-NL">
              <a:effectLst/>
              <a:latin typeface="Kermit" panose="020F0503040000060003" pitchFamily="34" charset="0"/>
              <a:ea typeface="Times New Roman" panose="02020603050405020304" pitchFamily="18" charset="0"/>
            </a:endParaRPr>
          </a:p>
          <a:p>
            <a:r>
              <a:rPr lang="nl-NL" b="1">
                <a:latin typeface="Kermit" panose="020F0503040000060003" pitchFamily="34" charset="0"/>
                <a:ea typeface="Times New Roman" panose="02020603050405020304" pitchFamily="18" charset="0"/>
              </a:rPr>
              <a:t>Checklist bij werkvorm (wanneer heb je de opdracht behaald?)</a:t>
            </a:r>
          </a:p>
          <a:p>
            <a:pPr marL="342900" indent="-342900">
              <a:buFont typeface="Arial" panose="020B0604020202020204" pitchFamily="34" charset="0"/>
              <a:buChar char="•"/>
            </a:pPr>
            <a:r>
              <a:rPr lang="nl-NL">
                <a:latin typeface="Kermit" panose="020F0503040000060003" pitchFamily="34" charset="0"/>
                <a:ea typeface="Times New Roman" panose="02020603050405020304" pitchFamily="18" charset="0"/>
              </a:rPr>
              <a:t>Ik heb laten zien hoe het bloed door het lichaam stroomt.</a:t>
            </a:r>
          </a:p>
          <a:p>
            <a:pPr marL="342900" indent="-342900">
              <a:buFont typeface="Arial" panose="020B0604020202020204" pitchFamily="34" charset="0"/>
              <a:buChar char="•"/>
            </a:pPr>
            <a:r>
              <a:rPr lang="nl-NL">
                <a:latin typeface="Kermit" panose="020F0503040000060003" pitchFamily="34" charset="0"/>
                <a:ea typeface="Times New Roman" panose="02020603050405020304" pitchFamily="18" charset="0"/>
              </a:rPr>
              <a:t>Ik heb de rol van mijn personage duidelijk gespeeld.</a:t>
            </a:r>
          </a:p>
          <a:p>
            <a:pPr marL="342900" indent="-342900">
              <a:buFont typeface="Arial" panose="020B0604020202020204" pitchFamily="34" charset="0"/>
              <a:buChar char="•"/>
            </a:pPr>
            <a:r>
              <a:rPr lang="nl-NL">
                <a:latin typeface="Kermit" panose="020F0503040000060003" pitchFamily="34" charset="0"/>
                <a:ea typeface="Times New Roman" panose="02020603050405020304" pitchFamily="18" charset="0"/>
              </a:rPr>
              <a:t>Ik heb uitgelegd wat het hart, de longen, het bloed en de organen doen.</a:t>
            </a:r>
          </a:p>
          <a:p>
            <a:pPr marL="342900" indent="-342900">
              <a:buFont typeface="Arial" panose="020B0604020202020204" pitchFamily="34" charset="0"/>
              <a:buChar char="•"/>
            </a:pPr>
            <a:r>
              <a:rPr lang="nl-NL">
                <a:latin typeface="Kermit" panose="020F0503040000060003" pitchFamily="34" charset="0"/>
                <a:ea typeface="Times New Roman" panose="02020603050405020304" pitchFamily="18" charset="0"/>
              </a:rPr>
              <a:t>Ik heb een situatie uitgebeeld waarin het lichaam harder moet werken (bijv. verliefd, zenuwachtig of sportend).</a:t>
            </a:r>
          </a:p>
          <a:p>
            <a:pPr marL="342900" indent="-342900">
              <a:buFont typeface="Arial" panose="020B0604020202020204" pitchFamily="34" charset="0"/>
              <a:buChar char="•"/>
            </a:pPr>
            <a:r>
              <a:rPr lang="nl-NL">
                <a:latin typeface="Kermit" panose="020F0503040000060003" pitchFamily="34" charset="0"/>
                <a:ea typeface="Times New Roman" panose="02020603050405020304" pitchFamily="18" charset="0"/>
              </a:rPr>
              <a:t>Ik heb samengewerkt met mijn groepje.</a:t>
            </a:r>
            <a:br>
              <a:rPr lang="nl-NL">
                <a:latin typeface="Kermit" panose="020F0503040000060003" pitchFamily="34" charset="0"/>
                <a:ea typeface="Times New Roman" panose="02020603050405020304" pitchFamily="18" charset="0"/>
              </a:rPr>
            </a:br>
            <a:endParaRPr lang="nl-NL">
              <a:latin typeface="Kermit" panose="020F0503040000060003" pitchFamily="34" charset="0"/>
              <a:ea typeface="Times New Roman" panose="02020603050405020304" pitchFamily="18" charset="0"/>
            </a:endParaRPr>
          </a:p>
          <a:p>
            <a:r>
              <a:rPr lang="nl-NL" b="1">
                <a:effectLst/>
                <a:latin typeface="Kermit" panose="020F0503040000060003" pitchFamily="34" charset="0"/>
                <a:ea typeface="Times New Roman" panose="02020603050405020304" pitchFamily="18" charset="0"/>
              </a:rPr>
              <a:t>Klaar-/verdiepingsopdracht</a:t>
            </a:r>
            <a:r>
              <a:rPr lang="nl-NL" b="1">
                <a:latin typeface="Kermit" panose="020F0503040000060003" pitchFamily="34" charset="0"/>
                <a:ea typeface="Times New Roman" panose="02020603050405020304" pitchFamily="18" charset="0"/>
              </a:rPr>
              <a:t>en:</a:t>
            </a:r>
          </a:p>
          <a:p>
            <a:pPr marL="457200" indent="-457200">
              <a:buFont typeface="+mj-lt"/>
              <a:buAutoNum type="arabicPeriod"/>
            </a:pPr>
            <a:r>
              <a:rPr lang="nl-NL">
                <a:latin typeface="Kermit" panose="020F0503040000060003" pitchFamily="34" charset="0"/>
                <a:ea typeface="Times New Roman" panose="02020603050405020304" pitchFamily="18" charset="0"/>
              </a:rPr>
              <a:t>Onderzoek hoe de bloedsomloop werkt bij een dier (bijv. kikker, vis of vogel) en maak een korte vergelijking met de mens.</a:t>
            </a:r>
          </a:p>
          <a:p>
            <a:pPr marL="457200" indent="-457200">
              <a:buFont typeface="+mj-lt"/>
              <a:buAutoNum type="arabicPeriod"/>
            </a:pPr>
            <a:r>
              <a:rPr lang="nl-NL">
                <a:latin typeface="Kermit" panose="020F0503040000060003" pitchFamily="34" charset="0"/>
                <a:ea typeface="Times New Roman" panose="02020603050405020304" pitchFamily="18" charset="0"/>
              </a:rPr>
              <a:t>Als je beweegt gaat je hart sneller kloppen, maar wat gebeurt er nog meer met je lichaam als je veel beweegt? Onderzoek dit.</a:t>
            </a:r>
            <a:endParaRPr kumimoji="0" lang="nl-NL" altLang="nl-NL" sz="1600" b="0" i="0" u="none" strike="noStrike" cap="none" normalizeH="0" baseline="0">
              <a:ln>
                <a:noFill/>
              </a:ln>
              <a:solidFill>
                <a:schemeClr val="tx1"/>
              </a:solidFill>
              <a:effectLst/>
              <a:latin typeface="Arial" panose="020B0604020202020204" pitchFamily="34" charset="0"/>
            </a:endParaRPr>
          </a:p>
        </p:txBody>
      </p:sp>
      <p:sp>
        <p:nvSpPr>
          <p:cNvPr id="3" name="Tekstvak 2">
            <a:extLst>
              <a:ext uri="{FF2B5EF4-FFF2-40B4-BE49-F238E27FC236}">
                <a16:creationId xmlns:a16="http://schemas.microsoft.com/office/drawing/2014/main" id="{F913A300-8997-8999-3B66-457C0486B3A8}"/>
              </a:ext>
            </a:extLst>
          </p:cNvPr>
          <p:cNvSpPr txBox="1"/>
          <p:nvPr/>
        </p:nvSpPr>
        <p:spPr>
          <a:xfrm>
            <a:off x="0" y="216909"/>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Hartstochtelijk toneel</a:t>
            </a:r>
            <a:endParaRPr lang="nl-NL" sz="3200"/>
          </a:p>
        </p:txBody>
      </p:sp>
      <p:sp>
        <p:nvSpPr>
          <p:cNvPr id="8" name="Tekstvak 7">
            <a:extLst>
              <a:ext uri="{FF2B5EF4-FFF2-40B4-BE49-F238E27FC236}">
                <a16:creationId xmlns:a16="http://schemas.microsoft.com/office/drawing/2014/main" id="{D3327851-CFB2-CA4D-61BA-2E42CD3B7929}"/>
              </a:ext>
            </a:extLst>
          </p:cNvPr>
          <p:cNvSpPr txBox="1"/>
          <p:nvPr/>
        </p:nvSpPr>
        <p:spPr>
          <a:xfrm>
            <a:off x="8469970" y="2256694"/>
            <a:ext cx="2956354" cy="523220"/>
          </a:xfrm>
          <a:prstGeom prst="rect">
            <a:avLst/>
          </a:prstGeom>
          <a:noFill/>
        </p:spPr>
        <p:txBody>
          <a:bodyPr wrap="square">
            <a:spAutoFit/>
          </a:bodyPr>
          <a:lstStyle/>
          <a:p>
            <a:r>
              <a:rPr lang="nl-NL" sz="1400" b="0" i="0" u="none" strike="noStrike">
                <a:solidFill>
                  <a:srgbClr val="E47048"/>
                </a:solidFill>
                <a:effectLst/>
                <a:latin typeface="Kermit" panose="020F0503040000060003" pitchFamily="34" charset="0"/>
              </a:rPr>
              <a:t>Hoe zou een long reageren als het hart steeds te snel pompt?</a:t>
            </a:r>
            <a:endParaRPr lang="nl-NL" sz="1400">
              <a:solidFill>
                <a:srgbClr val="E47048"/>
              </a:solidFill>
              <a:latin typeface="Kermit" panose="020F0503040000060003" pitchFamily="34" charset="0"/>
            </a:endParaRPr>
          </a:p>
        </p:txBody>
      </p:sp>
      <p:sp>
        <p:nvSpPr>
          <p:cNvPr id="11" name="Tekstvak 10">
            <a:extLst>
              <a:ext uri="{FF2B5EF4-FFF2-40B4-BE49-F238E27FC236}">
                <a16:creationId xmlns:a16="http://schemas.microsoft.com/office/drawing/2014/main" id="{B9B1EED5-465C-F477-F89E-2385B1D8A4D2}"/>
              </a:ext>
            </a:extLst>
          </p:cNvPr>
          <p:cNvSpPr txBox="1"/>
          <p:nvPr/>
        </p:nvSpPr>
        <p:spPr>
          <a:xfrm>
            <a:off x="8469970" y="2912582"/>
            <a:ext cx="3289986" cy="738664"/>
          </a:xfrm>
          <a:prstGeom prst="rect">
            <a:avLst/>
          </a:prstGeom>
          <a:noFill/>
        </p:spPr>
        <p:txBody>
          <a:bodyPr wrap="square">
            <a:spAutoFit/>
          </a:bodyPr>
          <a:lstStyle/>
          <a:p>
            <a:r>
              <a:rPr lang="nl-NL" sz="1400" b="0" i="0" u="none" strike="noStrike">
                <a:solidFill>
                  <a:srgbClr val="80D3B8"/>
                </a:solidFill>
                <a:effectLst/>
                <a:latin typeface="Kermit" panose="020F0503040000060003" pitchFamily="34" charset="0"/>
              </a:rPr>
              <a:t>Wanneer heb jij je hart extra hard voelen kloppen? Wat gebeurde er toen?</a:t>
            </a:r>
            <a:endParaRPr lang="nl-NL" sz="1400">
              <a:solidFill>
                <a:srgbClr val="80D3B8"/>
              </a:solidFill>
              <a:latin typeface="Kermit" panose="020F0503040000060003" pitchFamily="34" charset="0"/>
            </a:endParaRPr>
          </a:p>
        </p:txBody>
      </p:sp>
    </p:spTree>
    <p:extLst>
      <p:ext uri="{BB962C8B-B14F-4D97-AF65-F5344CB8AC3E}">
        <p14:creationId xmlns:p14="http://schemas.microsoft.com/office/powerpoint/2010/main" val="6224331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7063E2-80AD-4B43-57B7-7D0CA7204724}"/>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97F28612-7D58-8F02-AD2D-A64DA2BFEFF0}"/>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BA597A0F-21B3-273D-9007-66D54161CF11}"/>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FBF16EE9-3647-C47B-2334-C2F7F0C29064}"/>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9" name="Tekstvak 8">
            <a:extLst>
              <a:ext uri="{FF2B5EF4-FFF2-40B4-BE49-F238E27FC236}">
                <a16:creationId xmlns:a16="http://schemas.microsoft.com/office/drawing/2014/main" id="{97930048-71CB-A519-9A42-22416136F0CE}"/>
              </a:ext>
            </a:extLst>
          </p:cNvPr>
          <p:cNvSpPr txBox="1"/>
          <p:nvPr/>
        </p:nvSpPr>
        <p:spPr>
          <a:xfrm>
            <a:off x="282891" y="1083869"/>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sp>
        <p:nvSpPr>
          <p:cNvPr id="13" name="Tekstvak 12">
            <a:extLst>
              <a:ext uri="{FF2B5EF4-FFF2-40B4-BE49-F238E27FC236}">
                <a16:creationId xmlns:a16="http://schemas.microsoft.com/office/drawing/2014/main" id="{EA9278BE-67B8-ED5F-8026-D5426B2B8DE2}"/>
              </a:ext>
            </a:extLst>
          </p:cNvPr>
          <p:cNvSpPr txBox="1"/>
          <p:nvPr/>
        </p:nvSpPr>
        <p:spPr>
          <a:xfrm>
            <a:off x="-1" y="0"/>
            <a:ext cx="12191999"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Vaardigheden</a:t>
            </a:r>
          </a:p>
        </p:txBody>
      </p:sp>
      <p:sp>
        <p:nvSpPr>
          <p:cNvPr id="2" name="Tekstvak 1">
            <a:extLst>
              <a:ext uri="{FF2B5EF4-FFF2-40B4-BE49-F238E27FC236}">
                <a16:creationId xmlns:a16="http://schemas.microsoft.com/office/drawing/2014/main" id="{BF134A1D-DA61-9F9A-4ACA-E67D5BE79741}"/>
              </a:ext>
            </a:extLst>
          </p:cNvPr>
          <p:cNvSpPr txBox="1"/>
          <p:nvPr/>
        </p:nvSpPr>
        <p:spPr>
          <a:xfrm>
            <a:off x="0" y="6250033"/>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8+</a:t>
            </a:r>
            <a:endParaRPr lang="nl-NL"/>
          </a:p>
        </p:txBody>
      </p:sp>
      <p:pic>
        <p:nvPicPr>
          <p:cNvPr id="5" name="Afbeelding 4" descr="Afbeelding met Lettertype, Graphics, rood, tekst&#10;&#10;Automatisch gegenereerde beschrijving">
            <a:extLst>
              <a:ext uri="{FF2B5EF4-FFF2-40B4-BE49-F238E27FC236}">
                <a16:creationId xmlns:a16="http://schemas.microsoft.com/office/drawing/2014/main" id="{ECAF3C0A-286D-4858-E6CA-3E8DE70505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Rectangle 2">
            <a:extLst>
              <a:ext uri="{FF2B5EF4-FFF2-40B4-BE49-F238E27FC236}">
                <a16:creationId xmlns:a16="http://schemas.microsoft.com/office/drawing/2014/main" id="{106EC88E-0DBE-5E62-D51B-3C63A5A2368C}"/>
              </a:ext>
            </a:extLst>
          </p:cNvPr>
          <p:cNvSpPr>
            <a:spLocks noChangeArrowheads="1"/>
          </p:cNvSpPr>
          <p:nvPr/>
        </p:nvSpPr>
        <p:spPr bwMode="auto">
          <a:xfrm>
            <a:off x="222960" y="347888"/>
            <a:ext cx="10987972" cy="6247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sz="2000" b="1">
                <a:effectLst/>
                <a:latin typeface="Kermit" panose="020F0503040000060003" pitchFamily="34" charset="0"/>
                <a:ea typeface="Times New Roman" panose="02020603050405020304" pitchFamily="18" charset="0"/>
              </a:rPr>
              <a:t>Werkvorm: </a:t>
            </a:r>
            <a:endParaRPr lang="nl-NL" sz="2000" b="1">
              <a:effectLst/>
              <a:latin typeface="Times New Roman" panose="02020603050405020304" pitchFamily="18" charset="0"/>
              <a:ea typeface="Times New Roman" panose="02020603050405020304" pitchFamily="18" charset="0"/>
            </a:endParaRPr>
          </a:p>
          <a:p>
            <a:pPr marL="342900" indent="-342900">
              <a:buFont typeface="Arial" panose="020B0604020202020204" pitchFamily="34" charset="0"/>
              <a:buChar char="•"/>
            </a:pPr>
            <a:r>
              <a:rPr lang="nl-NL" sz="2000">
                <a:latin typeface="Kermit" panose="020F0503040000060003" pitchFamily="34" charset="0"/>
                <a:ea typeface="Times New Roman" panose="02020603050405020304" pitchFamily="18" charset="0"/>
              </a:rPr>
              <a:t>Maak een poster waarop je de bloedsomloop uitlegt. Vertel op de poster wat de functie van het bloed is in elk stadium. Maak duidelijk welke route jouw bloed aflegt. Gebruik 3D-elementen om de organen en aderen te verbeelden.</a:t>
            </a:r>
          </a:p>
          <a:p>
            <a:pPr marL="342900" indent="-342900">
              <a:buFont typeface="Arial" panose="020B0604020202020204" pitchFamily="34" charset="0"/>
              <a:buChar char="•"/>
            </a:pPr>
            <a:r>
              <a:rPr lang="nl-NL" sz="2000">
                <a:latin typeface="Kermit" panose="020F0503040000060003" pitchFamily="34" charset="0"/>
                <a:ea typeface="Times New Roman" panose="02020603050405020304" pitchFamily="18" charset="0"/>
              </a:rPr>
              <a:t>Je werkt in tweetallen.</a:t>
            </a:r>
            <a:endParaRPr lang="nl-NL" sz="2000">
              <a:effectLst/>
              <a:latin typeface="Kermit" panose="020F0503040000060003" pitchFamily="34" charset="0"/>
              <a:ea typeface="Times New Roman" panose="02020603050405020304" pitchFamily="18" charset="0"/>
            </a:endParaRPr>
          </a:p>
          <a:p>
            <a:endParaRPr lang="nl-NL" sz="2000">
              <a:effectLst/>
              <a:latin typeface="Kermit" panose="020F0503040000060003" pitchFamily="34" charset="0"/>
              <a:ea typeface="Times New Roman" panose="02020603050405020304" pitchFamily="18" charset="0"/>
            </a:endParaRPr>
          </a:p>
          <a:p>
            <a:r>
              <a:rPr lang="nl-NL" sz="2000" b="1">
                <a:latin typeface="Kermit" panose="020F0503040000060003" pitchFamily="34" charset="0"/>
                <a:ea typeface="Times New Roman" panose="02020603050405020304" pitchFamily="18" charset="0"/>
              </a:rPr>
              <a:t>Checklist bij werkvorm (wanneer heb je de opdracht behaald?)</a:t>
            </a:r>
          </a:p>
          <a:p>
            <a:pPr marL="342900" indent="-342900">
              <a:buFont typeface="Arial" panose="020B0604020202020204" pitchFamily="34" charset="0"/>
              <a:buChar char="•"/>
            </a:pPr>
            <a:r>
              <a:rPr lang="nl-NL" sz="2000">
                <a:latin typeface="Kermit" panose="020F0503040000060003" pitchFamily="34" charset="0"/>
                <a:ea typeface="Times New Roman" panose="02020603050405020304" pitchFamily="18" charset="0"/>
              </a:rPr>
              <a:t>Op jullie poster zijn de belangrijkste organen in 3D te zien.</a:t>
            </a:r>
          </a:p>
          <a:p>
            <a:pPr marL="342900" indent="-342900">
              <a:buFont typeface="Arial" panose="020B0604020202020204" pitchFamily="34" charset="0"/>
              <a:buChar char="•"/>
            </a:pPr>
            <a:r>
              <a:rPr lang="nl-NL" sz="2000">
                <a:latin typeface="Kermit" panose="020F0503040000060003" pitchFamily="34" charset="0"/>
                <a:ea typeface="Times New Roman" panose="02020603050405020304" pitchFamily="18" charset="0"/>
              </a:rPr>
              <a:t>Op jullie poster zijn de aderen in 3D te zien.</a:t>
            </a:r>
          </a:p>
          <a:p>
            <a:pPr marL="342900" indent="-342900">
              <a:buFont typeface="Arial" panose="020B0604020202020204" pitchFamily="34" charset="0"/>
              <a:buChar char="•"/>
            </a:pPr>
            <a:r>
              <a:rPr lang="nl-NL" sz="2000">
                <a:latin typeface="Kermit" panose="020F0503040000060003" pitchFamily="34" charset="0"/>
                <a:ea typeface="Times New Roman" panose="02020603050405020304" pitchFamily="18" charset="0"/>
              </a:rPr>
              <a:t>Op jullie poster zijn de functies van de verschillende delen van het hart te zien.</a:t>
            </a:r>
          </a:p>
          <a:p>
            <a:pPr marL="342900" indent="-342900">
              <a:buFont typeface="Arial" panose="020B0604020202020204" pitchFamily="34" charset="0"/>
              <a:buChar char="•"/>
            </a:pPr>
            <a:r>
              <a:rPr lang="nl-NL" sz="2000">
                <a:latin typeface="Kermit" panose="020F0503040000060003" pitchFamily="34" charset="0"/>
                <a:ea typeface="Times New Roman" panose="02020603050405020304" pitchFamily="18" charset="0"/>
              </a:rPr>
              <a:t>Jullie hebben uitgelegd wat er met het bloed gebeurt in de longen. </a:t>
            </a:r>
          </a:p>
          <a:p>
            <a:pPr marL="342900" indent="-342900">
              <a:buFont typeface="Arial" panose="020B0604020202020204" pitchFamily="34" charset="0"/>
              <a:buChar char="•"/>
            </a:pPr>
            <a:r>
              <a:rPr lang="nl-NL" sz="2000">
                <a:latin typeface="Kermit" panose="020F0503040000060003" pitchFamily="34" charset="0"/>
                <a:ea typeface="Times New Roman" panose="02020603050405020304" pitchFamily="18" charset="0"/>
              </a:rPr>
              <a:t>Jullie hebben uitgelegd wat het bloed bij de organen doet.</a:t>
            </a:r>
            <a:endParaRPr lang="nl-NL" sz="2000">
              <a:effectLst/>
              <a:latin typeface="Kermit" panose="020F0503040000060003" pitchFamily="34" charset="0"/>
              <a:ea typeface="Times New Roman" panose="02020603050405020304" pitchFamily="18" charset="0"/>
            </a:endParaRPr>
          </a:p>
          <a:p>
            <a:pPr marL="342900" indent="-342900">
              <a:buFont typeface="Arial" panose="020B0604020202020204" pitchFamily="34" charset="0"/>
              <a:buChar char="•"/>
            </a:pPr>
            <a:r>
              <a:rPr lang="nl-NL" sz="2000">
                <a:latin typeface="Kermit" panose="020F0503040000060003" pitchFamily="34" charset="0"/>
                <a:ea typeface="Times New Roman" panose="02020603050405020304" pitchFamily="18" charset="0"/>
              </a:rPr>
              <a:t>Jullie hebben duidelijk weergegeven wat de route van het bloed door je lichaam is. </a:t>
            </a:r>
          </a:p>
          <a:p>
            <a:pPr marL="342900" indent="-342900">
              <a:buFont typeface="Arial" panose="020B0604020202020204" pitchFamily="34" charset="0"/>
              <a:buChar char="•"/>
            </a:pPr>
            <a:r>
              <a:rPr lang="nl-NL" sz="2000">
                <a:effectLst/>
                <a:latin typeface="Kermit" panose="020F0503040000060003" pitchFamily="34" charset="0"/>
                <a:ea typeface="Times New Roman" panose="02020603050405020304" pitchFamily="18" charset="0"/>
              </a:rPr>
              <a:t>Jullie hebben de presentatie van jullie poster geoefend. </a:t>
            </a:r>
          </a:p>
          <a:p>
            <a:endParaRPr lang="nl-NL" sz="2000">
              <a:latin typeface="Kermit" panose="020F0503040000060003" pitchFamily="34" charset="0"/>
              <a:ea typeface="Times New Roman" panose="02020603050405020304" pitchFamily="18" charset="0"/>
            </a:endParaRPr>
          </a:p>
          <a:p>
            <a:r>
              <a:rPr lang="nl-NL" sz="2000" b="1">
                <a:effectLst/>
                <a:latin typeface="Kermit" panose="020F0503040000060003" pitchFamily="34" charset="0"/>
                <a:ea typeface="Times New Roman" panose="02020603050405020304" pitchFamily="18" charset="0"/>
              </a:rPr>
              <a:t>Klaar-/verdiepingsopdracht</a:t>
            </a:r>
            <a:r>
              <a:rPr lang="nl-NL" sz="2000" b="1">
                <a:latin typeface="Kermit" panose="020F0503040000060003" pitchFamily="34" charset="0"/>
                <a:ea typeface="Times New Roman" panose="02020603050405020304" pitchFamily="18" charset="0"/>
              </a:rPr>
              <a:t>en:</a:t>
            </a:r>
          </a:p>
          <a:p>
            <a:pPr marL="457200" indent="-457200">
              <a:buAutoNum type="arabicPeriod"/>
            </a:pPr>
            <a:r>
              <a:rPr lang="nl-NL" sz="2000">
                <a:latin typeface="Kermit" panose="020F0503040000060003" pitchFamily="34" charset="0"/>
                <a:ea typeface="Times New Roman" panose="02020603050405020304" pitchFamily="18" charset="0"/>
              </a:rPr>
              <a:t>Onderzoek wat er met je bloedsomloop gebeurt als je gaat zweten. Voeg dit toe aan je poster.</a:t>
            </a:r>
          </a:p>
          <a:p>
            <a:pPr marL="457200" indent="-457200">
              <a:buAutoNum type="arabicPeriod"/>
            </a:pPr>
            <a:r>
              <a:rPr lang="nl-NL" sz="2000">
                <a:effectLst/>
                <a:latin typeface="Kermit" panose="020F0503040000060003" pitchFamily="34" charset="0"/>
                <a:ea typeface="Times New Roman" panose="02020603050405020304" pitchFamily="18" charset="0"/>
              </a:rPr>
              <a:t>Onderzoek wa</a:t>
            </a:r>
            <a:r>
              <a:rPr lang="nl-NL" sz="2000">
                <a:latin typeface="Kermit" panose="020F0503040000060003" pitchFamily="34" charset="0"/>
                <a:ea typeface="Times New Roman" panose="02020603050405020304" pitchFamily="18" charset="0"/>
              </a:rPr>
              <a:t>t er anders is bij de bloedsomloop van een vis. Maak een grafische weergave van de bloedsomloop van de vis en maak een vergelijking met de mens. </a:t>
            </a:r>
            <a:endParaRPr kumimoji="0" lang="nl-NL" altLang="nl-NL" sz="1800" b="0" i="0" u="none" strike="noStrike" cap="none" normalizeH="0" baseline="0">
              <a:ln>
                <a:noFill/>
              </a:ln>
              <a:solidFill>
                <a:schemeClr val="tx1"/>
              </a:solidFill>
              <a:effectLst/>
              <a:latin typeface="Arial" panose="020B0604020202020204" pitchFamily="34" charset="0"/>
            </a:endParaRPr>
          </a:p>
        </p:txBody>
      </p:sp>
      <p:sp>
        <p:nvSpPr>
          <p:cNvPr id="10" name="Tekstvak 9">
            <a:extLst>
              <a:ext uri="{FF2B5EF4-FFF2-40B4-BE49-F238E27FC236}">
                <a16:creationId xmlns:a16="http://schemas.microsoft.com/office/drawing/2014/main" id="{C54112CE-C87D-B702-D00C-C28439E396E8}"/>
              </a:ext>
            </a:extLst>
          </p:cNvPr>
          <p:cNvSpPr txBox="1"/>
          <p:nvPr/>
        </p:nvSpPr>
        <p:spPr>
          <a:xfrm>
            <a:off x="3018428" y="186651"/>
            <a:ext cx="6155140"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3200" b="0" i="0" u="none" strike="noStrike" kern="1200" cap="none" spc="0" normalizeH="0" baseline="0" noProof="0">
                <a:ln>
                  <a:noFill/>
                </a:ln>
                <a:solidFill>
                  <a:srgbClr val="E16C7F"/>
                </a:solidFill>
                <a:effectLst/>
                <a:uLnTx/>
                <a:uFillTx/>
                <a:latin typeface="Kermit" panose="020F0503040000060003" pitchFamily="34" charset="0"/>
                <a:ea typeface="+mn-ea"/>
                <a:cs typeface="+mn-cs"/>
              </a:rPr>
              <a:t>Bloederige poster</a:t>
            </a:r>
            <a:endParaRPr kumimoji="0" lang="nl-NL" sz="3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091521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94F664-276D-54A3-B8C2-3C300251E59B}"/>
            </a:ext>
          </a:extLst>
        </p:cNvPr>
        <p:cNvGrpSpPr/>
        <p:nvPr/>
      </p:nvGrpSpPr>
      <p:grpSpPr>
        <a:xfrm>
          <a:off x="0" y="0"/>
          <a:ext cx="0" cy="0"/>
          <a:chOff x="0" y="0"/>
          <a:chExt cx="0" cy="0"/>
        </a:xfrm>
      </p:grpSpPr>
      <p:pic>
        <p:nvPicPr>
          <p:cNvPr id="6" name="Afbeelding 5" descr="Afbeelding met gordijn, kunst, Toneelgordijnen, boog&#10;&#10;Door AI gegenereerde inhoud is mogelijk onjuist.">
            <a:extLst>
              <a:ext uri="{FF2B5EF4-FFF2-40B4-BE49-F238E27FC236}">
                <a16:creationId xmlns:a16="http://schemas.microsoft.com/office/drawing/2014/main" id="{BC580CAE-5952-8647-290A-4A65DCF72079}"/>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89113" y="0"/>
            <a:ext cx="12570223" cy="7070750"/>
          </a:xfrm>
          <a:prstGeom prst="rect">
            <a:avLst/>
          </a:prstGeom>
        </p:spPr>
      </p:pic>
      <p:sp>
        <p:nvSpPr>
          <p:cNvPr id="74753" name="Rectangle 3">
            <a:extLst>
              <a:ext uri="{FF2B5EF4-FFF2-40B4-BE49-F238E27FC236}">
                <a16:creationId xmlns:a16="http://schemas.microsoft.com/office/drawing/2014/main" id="{E335EFC6-521E-9C06-35B6-BC32B56BA340}"/>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FEA690F7-2451-72AD-02C8-2531AE848D48}"/>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1F881195-8DB6-2E33-DDDB-8993D556D32D}"/>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13" name="Tekstvak 12">
            <a:extLst>
              <a:ext uri="{FF2B5EF4-FFF2-40B4-BE49-F238E27FC236}">
                <a16:creationId xmlns:a16="http://schemas.microsoft.com/office/drawing/2014/main" id="{078061B3-89F2-09D1-FC26-765A242A4134}"/>
              </a:ext>
            </a:extLst>
          </p:cNvPr>
          <p:cNvSpPr txBox="1"/>
          <p:nvPr/>
        </p:nvSpPr>
        <p:spPr>
          <a:xfrm>
            <a:off x="0" y="5423"/>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Reflectiewerkvorm</a:t>
            </a:r>
          </a:p>
        </p:txBody>
      </p:sp>
      <p:sp>
        <p:nvSpPr>
          <p:cNvPr id="2" name="Tekstvak 1">
            <a:extLst>
              <a:ext uri="{FF2B5EF4-FFF2-40B4-BE49-F238E27FC236}">
                <a16:creationId xmlns:a16="http://schemas.microsoft.com/office/drawing/2014/main" id="{823FB1F1-0290-2610-3C33-3E19F94F4128}"/>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513DB9FE-682B-4F56-2237-391B64DEBC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4" name="Tekstvak 3">
            <a:extLst>
              <a:ext uri="{FF2B5EF4-FFF2-40B4-BE49-F238E27FC236}">
                <a16:creationId xmlns:a16="http://schemas.microsoft.com/office/drawing/2014/main" id="{3DD6098D-00FB-64BC-5F12-7DC29C96BF81}"/>
              </a:ext>
            </a:extLst>
          </p:cNvPr>
          <p:cNvSpPr txBox="1"/>
          <p:nvPr/>
        </p:nvSpPr>
        <p:spPr>
          <a:xfrm>
            <a:off x="0" y="329213"/>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Hartstochtelijk Toneel</a:t>
            </a:r>
            <a:endParaRPr lang="nl-NL" sz="3200"/>
          </a:p>
        </p:txBody>
      </p:sp>
      <p:sp>
        <p:nvSpPr>
          <p:cNvPr id="8" name="Tekstvak 7">
            <a:extLst>
              <a:ext uri="{FF2B5EF4-FFF2-40B4-BE49-F238E27FC236}">
                <a16:creationId xmlns:a16="http://schemas.microsoft.com/office/drawing/2014/main" id="{D287D0BD-1436-1D2E-E0D9-2F345E32F6AB}"/>
              </a:ext>
            </a:extLst>
          </p:cNvPr>
          <p:cNvSpPr txBox="1"/>
          <p:nvPr/>
        </p:nvSpPr>
        <p:spPr>
          <a:xfrm>
            <a:off x="2954294" y="3037886"/>
            <a:ext cx="6283410" cy="1477328"/>
          </a:xfrm>
          <a:prstGeom prst="rect">
            <a:avLst/>
          </a:prstGeom>
          <a:noFill/>
        </p:spPr>
        <p:txBody>
          <a:bodyPr wrap="square">
            <a:spAutoFit/>
          </a:bodyPr>
          <a:lstStyle/>
          <a:p>
            <a:pPr algn="ctr"/>
            <a:r>
              <a:rPr lang="nl-NL" sz="1800">
                <a:solidFill>
                  <a:srgbClr val="E16C7F"/>
                </a:solidFill>
                <a:latin typeface="Kermit" panose="020F0503040000060003" pitchFamily="34" charset="0"/>
              </a:rPr>
              <a:t>Kijk naar elkaars toneelstukjes.</a:t>
            </a:r>
          </a:p>
          <a:p>
            <a:pPr algn="ctr"/>
            <a:endParaRPr lang="nl-NL">
              <a:solidFill>
                <a:srgbClr val="E16C7F"/>
              </a:solidFill>
              <a:latin typeface="Kermit" panose="020F0503040000060003" pitchFamily="34" charset="0"/>
            </a:endParaRPr>
          </a:p>
          <a:p>
            <a:pPr algn="ctr"/>
            <a:r>
              <a:rPr lang="nl-NL">
                <a:solidFill>
                  <a:srgbClr val="E16C7F"/>
                </a:solidFill>
                <a:latin typeface="Kermit" panose="020F0503040000060003" pitchFamily="34" charset="0"/>
              </a:rPr>
              <a:t>Kon je zien hoe de bloedsomloop werkte?</a:t>
            </a:r>
          </a:p>
          <a:p>
            <a:pPr algn="ctr"/>
            <a:endParaRPr lang="nl-NL">
              <a:solidFill>
                <a:srgbClr val="E16C7F"/>
              </a:solidFill>
              <a:latin typeface="Kermit" panose="020F0503040000060003" pitchFamily="34" charset="0"/>
            </a:endParaRPr>
          </a:p>
          <a:p>
            <a:pPr algn="ctr"/>
            <a:r>
              <a:rPr lang="nl-NL">
                <a:solidFill>
                  <a:srgbClr val="E16C7F"/>
                </a:solidFill>
                <a:latin typeface="Kermit" panose="020F0503040000060003" pitchFamily="34" charset="0"/>
              </a:rPr>
              <a:t>Geef elk groepje een compliment! </a:t>
            </a:r>
          </a:p>
        </p:txBody>
      </p:sp>
    </p:spTree>
    <p:extLst>
      <p:ext uri="{BB962C8B-B14F-4D97-AF65-F5344CB8AC3E}">
        <p14:creationId xmlns:p14="http://schemas.microsoft.com/office/powerpoint/2010/main" val="3923126155"/>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4B11BAA320F5249B4BDF5CDEE2FF242" ma:contentTypeVersion="19" ma:contentTypeDescription="Een nieuw document maken." ma:contentTypeScope="" ma:versionID="b653babcf18a80466b26b13ce41a2887">
  <xsd:schema xmlns:xsd="http://www.w3.org/2001/XMLSchema" xmlns:xs="http://www.w3.org/2001/XMLSchema" xmlns:p="http://schemas.microsoft.com/office/2006/metadata/properties" xmlns:ns2="7a6d047e-c7c9-48a3-8f43-db3ffccf2247" xmlns:ns3="6aeb2e26-bba5-43b1-a0a2-5b6d2e9179d0" targetNamespace="http://schemas.microsoft.com/office/2006/metadata/properties" ma:root="true" ma:fieldsID="52ebfdb92d85bea4e8a921112dbff46a" ns2:_="" ns3:_="">
    <xsd:import namespace="7a6d047e-c7c9-48a3-8f43-db3ffccf2247"/>
    <xsd:import namespace="6aeb2e26-bba5-43b1-a0a2-5b6d2e9179d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a6d047e-c7c9-48a3-8f43-db3ffccf224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Afbeeldingtags" ma:readOnly="false" ma:fieldId="{5cf76f15-5ced-4ddc-b409-7134ff3c332f}" ma:taxonomyMulti="true" ma:sspId="bc594551-4bf9-4bd3-8489-c159e07133d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aeb2e26-bba5-43b1-a0a2-5b6d2e9179d0" elementFormDefault="qualified">
    <xsd:import namespace="http://schemas.microsoft.com/office/2006/documentManagement/types"/>
    <xsd:import namespace="http://schemas.microsoft.com/office/infopath/2007/PartnerControls"/>
    <xsd:element name="SharedWithUsers" ma:index="17"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Gedeeld met details" ma:internalName="SharedWithDetails" ma:readOnly="true">
      <xsd:simpleType>
        <xsd:restriction base="dms:Note">
          <xsd:maxLength value="255"/>
        </xsd:restriction>
      </xsd:simpleType>
    </xsd:element>
    <xsd:element name="TaxCatchAll" ma:index="23" nillable="true" ma:displayName="Taxonomy Catch All Column" ma:hidden="true" ma:list="{229d3af7-e122-46e5-b7bc-40126057de53}" ma:internalName="TaxCatchAll" ma:showField="CatchAllData" ma:web="6aeb2e26-bba5-43b1-a0a2-5b6d2e9179d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a6d047e-c7c9-48a3-8f43-db3ffccf2247">
      <Terms xmlns="http://schemas.microsoft.com/office/infopath/2007/PartnerControls"/>
    </lcf76f155ced4ddcb4097134ff3c332f>
    <TaxCatchAll xmlns="6aeb2e26-bba5-43b1-a0a2-5b6d2e9179d0"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E7BA467-BC82-4C16-AE2C-4890EFB144B8}">
  <ds:schemaRefs>
    <ds:schemaRef ds:uri="6aeb2e26-bba5-43b1-a0a2-5b6d2e9179d0"/>
    <ds:schemaRef ds:uri="7a6d047e-c7c9-48a3-8f43-db3ffccf224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5767F6BC-912F-45B4-9349-DB025424C625}">
  <ds:schemaRefs>
    <ds:schemaRef ds:uri="6aeb2e26-bba5-43b1-a0a2-5b6d2e9179d0"/>
    <ds:schemaRef ds:uri="7a6d047e-c7c9-48a3-8f43-db3ffccf224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75DEFA8B-426E-4CD1-800B-85564E59DEA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Breedbeeld</PresentationFormat>
  <Slides>59</Slides>
  <Notes>41</Notes>
  <HiddenSlides>0</HiddenSlides>
  <ScaleCrop>false</ScaleCrop>
  <HeadingPairs>
    <vt:vector size="4" baseType="variant">
      <vt:variant>
        <vt:lpstr>Thema</vt:lpstr>
      </vt:variant>
      <vt:variant>
        <vt:i4>1</vt:i4>
      </vt:variant>
      <vt:variant>
        <vt:lpstr>Diatitels</vt:lpstr>
      </vt:variant>
      <vt:variant>
        <vt:i4>59</vt:i4>
      </vt:variant>
    </vt:vector>
  </HeadingPairs>
  <TitlesOfParts>
    <vt:vector size="60" baseType="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Inge | Noordwijkse Methode</dc:creator>
  <cp:revision>6</cp:revision>
  <dcterms:created xsi:type="dcterms:W3CDTF">2024-02-07T10:42:23Z</dcterms:created>
  <dcterms:modified xsi:type="dcterms:W3CDTF">2026-01-14T14:04:52Z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0x01010004B11BAA320F5249B4BDF5CDEE2FF242</vt:lpwstr>
  </property>
  <property fmtid="{D5CDD505-2E9C-101B-9397-08002B2CF9AE}" pid="3" name="MediaServiceImageTags">
    <vt:lpwstr/>
  </property>
</Properties>
</file>