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sldIdLst>
    <p:sldId id="2274" r:id="rId5"/>
    <p:sldId id="1351" r:id="rId6"/>
    <p:sldId id="2283" r:id="rId7"/>
    <p:sldId id="2284" r:id="rId8"/>
    <p:sldId id="1331" r:id="rId9"/>
    <p:sldId id="2207" r:id="rId10"/>
    <p:sldId id="1348" r:id="rId11"/>
    <p:sldId id="1368" r:id="rId12"/>
    <p:sldId id="2133" r:id="rId13"/>
    <p:sldId id="2196" r:id="rId14"/>
    <p:sldId id="1426" r:id="rId15"/>
    <p:sldId id="2402" r:id="rId16"/>
    <p:sldId id="2401" r:id="rId17"/>
    <p:sldId id="2289" r:id="rId18"/>
    <p:sldId id="2291" r:id="rId19"/>
    <p:sldId id="2295" r:id="rId20"/>
    <p:sldId id="1330" r:id="rId21"/>
    <p:sldId id="1934" r:id="rId22"/>
    <p:sldId id="2294" r:id="rId23"/>
    <p:sldId id="2134" r:id="rId24"/>
    <p:sldId id="1332" r:id="rId25"/>
    <p:sldId id="1310" r:id="rId26"/>
    <p:sldId id="1938" r:id="rId27"/>
    <p:sldId id="2286" r:id="rId28"/>
    <p:sldId id="2285" r:id="rId29"/>
    <p:sldId id="1416" r:id="rId30"/>
    <p:sldId id="2287" r:id="rId31"/>
    <p:sldId id="2288" r:id="rId32"/>
    <p:sldId id="1935" r:id="rId33"/>
    <p:sldId id="1939" r:id="rId34"/>
    <p:sldId id="2135" r:id="rId35"/>
    <p:sldId id="2197" r:id="rId36"/>
    <p:sldId id="1964" r:id="rId37"/>
    <p:sldId id="1965" r:id="rId38"/>
    <p:sldId id="2296" r:id="rId39"/>
    <p:sldId id="1966" r:id="rId40"/>
    <p:sldId id="2292" r:id="rId41"/>
    <p:sldId id="1967" r:id="rId42"/>
    <p:sldId id="2277" r:id="rId43"/>
    <p:sldId id="2293" r:id="rId4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C8C5A4-FC86-6B36-0E07-690FFF9092FE}" name="sebastiaan.truyens@gmail.com" initials="se" userId="S::urn:spo:guest#sebastiaan.truyens@gmail.com::"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CA874"/>
    <a:srgbClr val="13A4BC"/>
    <a:srgbClr val="E16C7F"/>
    <a:srgbClr val="DB55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6F5791-820F-2A6C-36E4-63B8184B4720}" v="26" dt="2026-01-14T14:02:37.927"/>
    <p1510:client id="{C9E2A82A-08E2-0EA7-EF4E-F0457071EED5}" v="12" dt="2026-01-14T11:55:00.255"/>
    <p1510:client id="{EC41638C-CBDE-12EB-DEB3-98B4EA1D2025}" v="243" dt="2026-01-13T15:46:38.4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99"/>
    <p:restoredTop sz="83211" autoAdjust="0"/>
  </p:normalViewPr>
  <p:slideViewPr>
    <p:cSldViewPr snapToGrid="0">
      <p:cViewPr varScale="1">
        <p:scale>
          <a:sx n="91" d="100"/>
          <a:sy n="91" d="100"/>
        </p:scale>
        <p:origin x="21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i | Noordwijkse methode" userId="S::niki@noordwijksemethode.nl::c2de0364-2ff1-49e9-aa1f-7ee7b41df33a" providerId="AD" clId="Web-{C9E2A82A-08E2-0EA7-EF4E-F0457071EED5}"/>
    <pc:docChg chg="modSld">
      <pc:chgData name="Niki | Noordwijkse methode" userId="S::niki@noordwijksemethode.nl::c2de0364-2ff1-49e9-aa1f-7ee7b41df33a" providerId="AD" clId="Web-{C9E2A82A-08E2-0EA7-EF4E-F0457071EED5}" dt="2026-01-14T11:55:00.255" v="11"/>
      <pc:docMkLst>
        <pc:docMk/>
      </pc:docMkLst>
      <pc:sldChg chg="modSp">
        <pc:chgData name="Niki | Noordwijkse methode" userId="S::niki@noordwijksemethode.nl::c2de0364-2ff1-49e9-aa1f-7ee7b41df33a" providerId="AD" clId="Web-{C9E2A82A-08E2-0EA7-EF4E-F0457071EED5}" dt="2026-01-14T11:55:00.255" v="11"/>
        <pc:sldMkLst>
          <pc:docMk/>
          <pc:sldMk cId="1009245156" sldId="1332"/>
        </pc:sldMkLst>
        <pc:graphicFrameChg chg="mod modGraphic">
          <ac:chgData name="Niki | Noordwijkse methode" userId="S::niki@noordwijksemethode.nl::c2de0364-2ff1-49e9-aa1f-7ee7b41df33a" providerId="AD" clId="Web-{C9E2A82A-08E2-0EA7-EF4E-F0457071EED5}" dt="2026-01-14T11:55:00.255" v="11"/>
          <ac:graphicFrameMkLst>
            <pc:docMk/>
            <pc:sldMk cId="1009245156" sldId="1332"/>
            <ac:graphicFrameMk id="4" creationId="{D8803D90-7CD8-4E33-82F9-B04229AF7E0C}"/>
          </ac:graphicFrameMkLst>
        </pc:graphicFrameChg>
      </pc:sldChg>
      <pc:sldChg chg="modSp">
        <pc:chgData name="Niki | Noordwijkse methode" userId="S::niki@noordwijksemethode.nl::c2de0364-2ff1-49e9-aa1f-7ee7b41df33a" providerId="AD" clId="Web-{C9E2A82A-08E2-0EA7-EF4E-F0457071EED5}" dt="2026-01-14T11:54:25.330" v="9"/>
        <pc:sldMkLst>
          <pc:docMk/>
          <pc:sldMk cId="3605491619" sldId="2196"/>
        </pc:sldMkLst>
        <pc:graphicFrameChg chg="mod modGraphic">
          <ac:chgData name="Niki | Noordwijkse methode" userId="S::niki@noordwijksemethode.nl::c2de0364-2ff1-49e9-aa1f-7ee7b41df33a" providerId="AD" clId="Web-{C9E2A82A-08E2-0EA7-EF4E-F0457071EED5}" dt="2026-01-14T11:54:25.330" v="9"/>
          <ac:graphicFrameMkLst>
            <pc:docMk/>
            <pc:sldMk cId="3605491619" sldId="2196"/>
            <ac:graphicFrameMk id="4" creationId="{D8803D90-7CD8-4E33-82F9-B04229AF7E0C}"/>
          </ac:graphicFrameMkLst>
        </pc:graphicFrameChg>
      </pc:sldChg>
    </pc:docChg>
  </pc:docChgLst>
  <pc:docChgLst>
    <pc:chgData name="Niki | Noordwijkse methode" userId="S::niki@noordwijksemethode.nl::c2de0364-2ff1-49e9-aa1f-7ee7b41df33a" providerId="AD" clId="Web-{EC41638C-CBDE-12EB-DEB3-98B4EA1D2025}"/>
    <pc:docChg chg="modSld">
      <pc:chgData name="Niki | Noordwijkse methode" userId="S::niki@noordwijksemethode.nl::c2de0364-2ff1-49e9-aa1f-7ee7b41df33a" providerId="AD" clId="Web-{EC41638C-CBDE-12EB-DEB3-98B4EA1D2025}" dt="2026-01-13T15:46:37.996" v="217"/>
      <pc:docMkLst>
        <pc:docMk/>
      </pc:docMkLst>
      <pc:sldChg chg="modSp">
        <pc:chgData name="Niki | Noordwijkse methode" userId="S::niki@noordwijksemethode.nl::c2de0364-2ff1-49e9-aa1f-7ee7b41df33a" providerId="AD" clId="Web-{EC41638C-CBDE-12EB-DEB3-98B4EA1D2025}" dt="2026-01-13T15:38:40.309" v="159"/>
        <pc:sldMkLst>
          <pc:docMk/>
          <pc:sldMk cId="1009245156" sldId="1332"/>
        </pc:sldMkLst>
        <pc:graphicFrameChg chg="mod modGraphic">
          <ac:chgData name="Niki | Noordwijkse methode" userId="S::niki@noordwijksemethode.nl::c2de0364-2ff1-49e9-aa1f-7ee7b41df33a" providerId="AD" clId="Web-{EC41638C-CBDE-12EB-DEB3-98B4EA1D2025}" dt="2026-01-13T15:38:40.309" v="159"/>
          <ac:graphicFrameMkLst>
            <pc:docMk/>
            <pc:sldMk cId="1009245156" sldId="1332"/>
            <ac:graphicFrameMk id="4" creationId="{D8803D90-7CD8-4E33-82F9-B04229AF7E0C}"/>
          </ac:graphicFrameMkLst>
        </pc:graphicFrameChg>
      </pc:sldChg>
      <pc:sldChg chg="modSp">
        <pc:chgData name="Niki | Noordwijkse methode" userId="S::niki@noordwijksemethode.nl::c2de0364-2ff1-49e9-aa1f-7ee7b41df33a" providerId="AD" clId="Web-{EC41638C-CBDE-12EB-DEB3-98B4EA1D2025}" dt="2026-01-13T15:30:07.185" v="71"/>
        <pc:sldMkLst>
          <pc:docMk/>
          <pc:sldMk cId="3605491619" sldId="2196"/>
        </pc:sldMkLst>
        <pc:graphicFrameChg chg="mod modGraphic">
          <ac:chgData name="Niki | Noordwijkse methode" userId="S::niki@noordwijksemethode.nl::c2de0364-2ff1-49e9-aa1f-7ee7b41df33a" providerId="AD" clId="Web-{EC41638C-CBDE-12EB-DEB3-98B4EA1D2025}" dt="2026-01-13T15:30:07.185" v="71"/>
          <ac:graphicFrameMkLst>
            <pc:docMk/>
            <pc:sldMk cId="3605491619" sldId="2196"/>
            <ac:graphicFrameMk id="4" creationId="{D8803D90-7CD8-4E33-82F9-B04229AF7E0C}"/>
          </ac:graphicFrameMkLst>
        </pc:graphicFrameChg>
      </pc:sldChg>
      <pc:sldChg chg="modSp">
        <pc:chgData name="Niki | Noordwijkse methode" userId="S::niki@noordwijksemethode.nl::c2de0364-2ff1-49e9-aa1f-7ee7b41df33a" providerId="AD" clId="Web-{EC41638C-CBDE-12EB-DEB3-98B4EA1D2025}" dt="2026-01-13T15:46:37.996" v="217"/>
        <pc:sldMkLst>
          <pc:docMk/>
          <pc:sldMk cId="2137310909" sldId="2197"/>
        </pc:sldMkLst>
        <pc:graphicFrameChg chg="mod modGraphic">
          <ac:chgData name="Niki | Noordwijkse methode" userId="S::niki@noordwijksemethode.nl::c2de0364-2ff1-49e9-aa1f-7ee7b41df33a" providerId="AD" clId="Web-{EC41638C-CBDE-12EB-DEB3-98B4EA1D2025}" dt="2026-01-13T15:46:37.996" v="217"/>
          <ac:graphicFrameMkLst>
            <pc:docMk/>
            <pc:sldMk cId="2137310909" sldId="2197"/>
            <ac:graphicFrameMk id="4" creationId="{D8803D90-7CD8-4E33-82F9-B04229AF7E0C}"/>
          </ac:graphicFrameMkLst>
        </pc:graphicFrameChg>
      </pc:sldChg>
    </pc:docChg>
  </pc:docChgLst>
  <pc:docChgLst>
    <pc:chgData name="Niki | Noordwijkse methode" userId="S::niki@noordwijksemethode.nl::c2de0364-2ff1-49e9-aa1f-7ee7b41df33a" providerId="AD" clId="Web-{496F5791-820F-2A6C-36E4-63B8184B4720}"/>
    <pc:docChg chg="modSld">
      <pc:chgData name="Niki | Noordwijkse methode" userId="S::niki@noordwijksemethode.nl::c2de0364-2ff1-49e9-aa1f-7ee7b41df33a" providerId="AD" clId="Web-{496F5791-820F-2A6C-36E4-63B8184B4720}" dt="2026-01-14T14:02:34.412" v="21"/>
      <pc:docMkLst>
        <pc:docMk/>
      </pc:docMkLst>
      <pc:sldChg chg="modSp">
        <pc:chgData name="Niki | Noordwijkse methode" userId="S::niki@noordwijksemethode.nl::c2de0364-2ff1-49e9-aa1f-7ee7b41df33a" providerId="AD" clId="Web-{496F5791-820F-2A6C-36E4-63B8184B4720}" dt="2026-01-14T14:02:34.412" v="21"/>
        <pc:sldMkLst>
          <pc:docMk/>
          <pc:sldMk cId="1009245156" sldId="1332"/>
        </pc:sldMkLst>
        <pc:graphicFrameChg chg="mod modGraphic">
          <ac:chgData name="Niki | Noordwijkse methode" userId="S::niki@noordwijksemethode.nl::c2de0364-2ff1-49e9-aa1f-7ee7b41df33a" providerId="AD" clId="Web-{496F5791-820F-2A6C-36E4-63B8184B4720}" dt="2026-01-14T14:02:34.412" v="21"/>
          <ac:graphicFrameMkLst>
            <pc:docMk/>
            <pc:sldMk cId="1009245156" sldId="1332"/>
            <ac:graphicFrameMk id="4" creationId="{D8803D90-7CD8-4E33-82F9-B04229AF7E0C}"/>
          </ac:graphicFrameMkLst>
        </pc:graphicFrameChg>
      </pc:sldChg>
      <pc:sldChg chg="modSp">
        <pc:chgData name="Niki | Noordwijkse methode" userId="S::niki@noordwijksemethode.nl::c2de0364-2ff1-49e9-aa1f-7ee7b41df33a" providerId="AD" clId="Web-{496F5791-820F-2A6C-36E4-63B8184B4720}" dt="2026-01-14T14:02:08.365" v="13"/>
        <pc:sldMkLst>
          <pc:docMk/>
          <pc:sldMk cId="2137310909" sldId="2197"/>
        </pc:sldMkLst>
        <pc:graphicFrameChg chg="mod modGraphic">
          <ac:chgData name="Niki | Noordwijkse methode" userId="S::niki@noordwijksemethode.nl::c2de0364-2ff1-49e9-aa1f-7ee7b41df33a" providerId="AD" clId="Web-{496F5791-820F-2A6C-36E4-63B8184B4720}" dt="2026-01-14T14:02:08.365" v="13"/>
          <ac:graphicFrameMkLst>
            <pc:docMk/>
            <pc:sldMk cId="2137310909" sldId="2197"/>
            <ac:graphicFrameMk id="4" creationId="{D8803D90-7CD8-4E33-82F9-B04229AF7E0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14-1-2026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‹nr.›</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QUMygc3_JW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2474832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4001615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F6082-8087-1A4B-F654-791E464959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32C4A5-28E3-A3B9-FD0B-B2DF6A4A6C2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F6E40C4-9345-B8C1-5F19-2D8E2966C08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72E8BFF-87DC-4163-C7AE-190572938476}"/>
              </a:ext>
            </a:extLst>
          </p:cNvPr>
          <p:cNvSpPr>
            <a:spLocks noGrp="1"/>
          </p:cNvSpPr>
          <p:nvPr>
            <p:ph type="sldNum" sz="quarter" idx="5"/>
          </p:nvPr>
        </p:nvSpPr>
        <p:spPr/>
        <p:txBody>
          <a:bodyPr/>
          <a:lstStyle/>
          <a:p>
            <a:fld id="{14B9C266-6BA2-43B1-BFBA-7C3D359042D9}" type="slidenum">
              <a:rPr lang="nl-NL" smtClean="0"/>
              <a:t>8</a:t>
            </a:fld>
            <a:endParaRPr lang="nl-NL"/>
          </a:p>
        </p:txBody>
      </p:sp>
    </p:spTree>
    <p:extLst>
      <p:ext uri="{BB962C8B-B14F-4D97-AF65-F5344CB8AC3E}">
        <p14:creationId xmlns:p14="http://schemas.microsoft.com/office/powerpoint/2010/main" val="130332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dirty="0"/>
              <a:t>Lees de tekst voor:</a:t>
            </a:r>
          </a:p>
          <a:p>
            <a:pPr algn="l"/>
            <a:endParaRPr lang="nl-NL" dirty="0"/>
          </a:p>
          <a:p>
            <a:pPr algn="l"/>
            <a:r>
              <a:rPr lang="nl-NL" sz="1200" b="0" i="0" u="none" strike="noStrike" kern="1200" dirty="0">
                <a:solidFill>
                  <a:schemeClr val="tx1"/>
                </a:solidFill>
                <a:effectLst/>
                <a:latin typeface="Kermit" panose="020F0503040000060003" pitchFamily="34" charset="0"/>
                <a:ea typeface="+mn-ea"/>
                <a:cs typeface="+mn-cs"/>
              </a:rPr>
              <a:t>Hallo kinderen, </a:t>
            </a:r>
          </a:p>
          <a:p>
            <a:pPr algn="l"/>
            <a:endParaRPr lang="nl-NL" sz="1200" dirty="0">
              <a:latin typeface="Kermit" panose="020F0503040000060003" pitchFamily="34" charset="0"/>
            </a:endParaRPr>
          </a:p>
          <a:p>
            <a:pPr algn="l"/>
            <a:r>
              <a:rPr lang="nl-NL" dirty="0"/>
              <a:t>Sinds het kouder is geworden, zit ik vaker binnen bij de kachel. Ik beweeg niet zoveel meer. En ik merk het meteen: mijn rug doet pijn, mijn benen voelen slap en ik ben snel moe. Zou dat komen doordat ik minder beweeg? Wat gebeurt er eigenlijk in mijn lichaam als ik ren, spring of dans? En waarom voel ik me dan vaak beter?</a:t>
            </a:r>
            <a:endParaRPr lang="nl-NL" sz="1200" dirty="0">
              <a:latin typeface="Kermit" panose="020F0503040000060003" pitchFamily="34" charset="0"/>
            </a:endParaRP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12</a:t>
            </a:fld>
            <a:endParaRPr lang="nl-NL"/>
          </a:p>
        </p:txBody>
      </p:sp>
    </p:spTree>
    <p:extLst>
      <p:ext uri="{BB962C8B-B14F-4D97-AF65-F5344CB8AC3E}">
        <p14:creationId xmlns:p14="http://schemas.microsoft.com/office/powerpoint/2010/main" val="3050834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FA1A4-7F36-2F5D-4235-28E32AC8300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5CEC06-7179-E8BE-9B67-5FCB64580A7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7720E66-063D-C385-14F2-0FAA66BBF09B}"/>
              </a:ext>
            </a:extLst>
          </p:cNvPr>
          <p:cNvSpPr>
            <a:spLocks noGrp="1"/>
          </p:cNvSpPr>
          <p:nvPr>
            <p:ph type="body" idx="1"/>
          </p:nvPr>
        </p:nvSpPr>
        <p:spPr/>
        <p:txBody>
          <a:bodyPr/>
          <a:lstStyle/>
          <a:p>
            <a:r>
              <a:rPr lang="nl-NL" dirty="0"/>
              <a:t>De bingokaarten zijn te vinden in het inspiratieboekje. Gebruik de bingokaart met de afbeeldingen</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Of doe het dansje: </a:t>
            </a:r>
            <a:r>
              <a:rPr lang="nl-NL" sz="1200" dirty="0">
                <a:latin typeface="American Typewriter" panose="02090604020004020304"/>
              </a:rPr>
              <a:t>Zing en dans mee met Kinderen voor Kinderen - Bewegen is Gezond: </a:t>
            </a:r>
            <a:r>
              <a:rPr lang="nl-NL" sz="1200" dirty="0">
                <a:latin typeface="American Typewriter" panose="02090604020004020304"/>
                <a:hlinkClick r:id="rId3"/>
              </a:rPr>
              <a:t>https://www.youtube.com/watch?v=QUMygc3_JWA</a:t>
            </a:r>
            <a:r>
              <a:rPr lang="nl-NL" sz="1200" dirty="0">
                <a:latin typeface="American Typewriter" panose="02090604020004020304"/>
              </a:rPr>
              <a:t>  (3.12)</a:t>
            </a:r>
          </a:p>
          <a:p>
            <a:endParaRPr lang="nl-NL" dirty="0"/>
          </a:p>
        </p:txBody>
      </p:sp>
      <p:sp>
        <p:nvSpPr>
          <p:cNvPr id="4" name="Tijdelijke aanduiding voor dianummer 3">
            <a:extLst>
              <a:ext uri="{FF2B5EF4-FFF2-40B4-BE49-F238E27FC236}">
                <a16:creationId xmlns:a16="http://schemas.microsoft.com/office/drawing/2014/main" id="{BB245DA0-A611-1122-E0CF-91D833377B93}"/>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3364423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CC873-F0F5-CBB0-A1C7-1F4878E77F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C73AAD-6345-FF5B-A2F6-A3D81FEA12D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2A4EF4B-1F35-1C45-D97E-43EBABBBFF42}"/>
              </a:ext>
            </a:extLst>
          </p:cNvPr>
          <p:cNvSpPr>
            <a:spLocks noGrp="1"/>
          </p:cNvSpPr>
          <p:nvPr>
            <p:ph type="body" idx="1"/>
          </p:nvPr>
        </p:nvSpPr>
        <p:spPr/>
        <p:txBody>
          <a:bodyPr/>
          <a:lstStyle/>
          <a:p>
            <a:r>
              <a:rPr lang="nl-NL" dirty="0"/>
              <a:t>Geef </a:t>
            </a:r>
          </a:p>
        </p:txBody>
      </p:sp>
      <p:sp>
        <p:nvSpPr>
          <p:cNvPr id="4" name="Tijdelijke aanduiding voor dianummer 3">
            <a:extLst>
              <a:ext uri="{FF2B5EF4-FFF2-40B4-BE49-F238E27FC236}">
                <a16:creationId xmlns:a16="http://schemas.microsoft.com/office/drawing/2014/main" id="{ED4F0607-A8D3-9FA5-2B18-922697398A96}"/>
              </a:ext>
            </a:extLst>
          </p:cNvPr>
          <p:cNvSpPr>
            <a:spLocks noGrp="1"/>
          </p:cNvSpPr>
          <p:nvPr>
            <p:ph type="sldNum" sz="quarter" idx="5"/>
          </p:nvPr>
        </p:nvSpPr>
        <p:spPr/>
        <p:txBody>
          <a:bodyPr/>
          <a:lstStyle/>
          <a:p>
            <a:fld id="{046B0619-5E7D-4043-9E64-AB5674A10325}" type="slidenum">
              <a:rPr lang="nl-NL" smtClean="0"/>
              <a:t>15</a:t>
            </a:fld>
            <a:endParaRPr lang="nl-NL"/>
          </a:p>
        </p:txBody>
      </p:sp>
    </p:spTree>
    <p:extLst>
      <p:ext uri="{BB962C8B-B14F-4D97-AF65-F5344CB8AC3E}">
        <p14:creationId xmlns:p14="http://schemas.microsoft.com/office/powerpoint/2010/main" val="1156697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5D02D-AD67-F872-1049-70876C1554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F50CEE-E5EB-EF11-3E32-652340B9399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3637D52-4915-645A-2151-C0C4533F0B1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D0C74EA-E1B4-1F49-9796-9A070A26D7AE}"/>
              </a:ext>
            </a:extLst>
          </p:cNvPr>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3472542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dirty="0"/>
          </a:p>
          <a:p>
            <a:pPr marL="0" lvl="0" indent="0">
              <a:buFont typeface="Symbol" panose="05050102010706020507" pitchFamily="18" charset="2"/>
              <a:buNone/>
            </a:pPr>
            <a:r>
              <a:rPr lang="nl-NL" dirty="0"/>
              <a:t>De kinderen kijken naar de plaat. Wat gebeurt er met je lichaam als je gaat sporten. Gebruik de tekst ‘waarom is bewegen goed voor je?’ (bij het </a:t>
            </a:r>
            <a:r>
              <a:rPr lang="nl-NL" dirty="0" err="1"/>
              <a:t>zweeds</a:t>
            </a:r>
            <a:r>
              <a:rPr lang="nl-NL" dirty="0"/>
              <a:t> </a:t>
            </a:r>
            <a:r>
              <a:rPr lang="nl-NL" dirty="0" err="1"/>
              <a:t>renspel</a:t>
            </a:r>
            <a:r>
              <a:rPr lang="nl-NL" dirty="0"/>
              <a:t>) uit het inspiratieboekje als extra uitleg.</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17</a:t>
            </a:fld>
            <a:endParaRPr lang="nl-NL"/>
          </a:p>
        </p:txBody>
      </p:sp>
    </p:spTree>
    <p:extLst>
      <p:ext uri="{BB962C8B-B14F-4D97-AF65-F5344CB8AC3E}">
        <p14:creationId xmlns:p14="http://schemas.microsoft.com/office/powerpoint/2010/main" val="702726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FB10B-7127-BE43-490C-237F10FA498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42CD27-738B-AA7E-0269-D17723A35F5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B1F4FC-2933-E31B-CD41-74BE4FFC25B4}"/>
              </a:ext>
            </a:extLst>
          </p:cNvPr>
          <p:cNvSpPr>
            <a:spLocks noGrp="1"/>
          </p:cNvSpPr>
          <p:nvPr>
            <p:ph type="body" idx="1"/>
          </p:nvPr>
        </p:nvSpPr>
        <p:spPr/>
        <p:txBody>
          <a:bodyPr/>
          <a:lstStyle/>
          <a:p>
            <a:r>
              <a:rPr lang="nl-NL" dirty="0"/>
              <a:t>Speel jullie zelfgemaakte spel met de hele klas! Verdeel de klas in teams.</a:t>
            </a:r>
          </a:p>
        </p:txBody>
      </p:sp>
      <p:sp>
        <p:nvSpPr>
          <p:cNvPr id="4" name="Tijdelijke aanduiding voor dianummer 3">
            <a:extLst>
              <a:ext uri="{FF2B5EF4-FFF2-40B4-BE49-F238E27FC236}">
                <a16:creationId xmlns:a16="http://schemas.microsoft.com/office/drawing/2014/main" id="{99C6B164-95C4-9A21-52DE-346903683E6F}"/>
              </a:ext>
            </a:extLst>
          </p:cNvPr>
          <p:cNvSpPr>
            <a:spLocks noGrp="1"/>
          </p:cNvSpPr>
          <p:nvPr>
            <p:ph type="sldNum" sz="quarter" idx="5"/>
          </p:nvPr>
        </p:nvSpPr>
        <p:spPr/>
        <p:txBody>
          <a:bodyPr/>
          <a:lstStyle/>
          <a:p>
            <a:fld id="{046B0619-5E7D-4043-9E64-AB5674A10325}" type="slidenum">
              <a:rPr lang="nl-NL" smtClean="0"/>
              <a:t>19</a:t>
            </a:fld>
            <a:endParaRPr lang="nl-NL"/>
          </a:p>
        </p:txBody>
      </p:sp>
    </p:spTree>
    <p:extLst>
      <p:ext uri="{BB962C8B-B14F-4D97-AF65-F5344CB8AC3E}">
        <p14:creationId xmlns:p14="http://schemas.microsoft.com/office/powerpoint/2010/main" val="874051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bingokaarten zijn te vinden in het inspiratieboekje</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23</a:t>
            </a:fld>
            <a:endParaRPr lang="nl-NL"/>
          </a:p>
        </p:txBody>
      </p:sp>
    </p:spTree>
    <p:extLst>
      <p:ext uri="{BB962C8B-B14F-4D97-AF65-F5344CB8AC3E}">
        <p14:creationId xmlns:p14="http://schemas.microsoft.com/office/powerpoint/2010/main" val="942800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C350C-EB5F-E3B0-3F8F-C708BBEF36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C7217F0-9F95-FA9D-86EC-F8BD5920200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650555-701D-E02E-C9E2-A9F3CD0AD23F}"/>
              </a:ext>
            </a:extLst>
          </p:cNvPr>
          <p:cNvSpPr>
            <a:spLocks noGrp="1"/>
          </p:cNvSpPr>
          <p:nvPr>
            <p:ph type="body" idx="1"/>
          </p:nvPr>
        </p:nvSpPr>
        <p:spPr/>
        <p:txBody>
          <a:bodyPr/>
          <a:lstStyle/>
          <a:p>
            <a:r>
              <a:rPr lang="nl-NL" dirty="0"/>
              <a:t>Geef </a:t>
            </a:r>
          </a:p>
        </p:txBody>
      </p:sp>
      <p:sp>
        <p:nvSpPr>
          <p:cNvPr id="4" name="Tijdelijke aanduiding voor dianummer 3">
            <a:extLst>
              <a:ext uri="{FF2B5EF4-FFF2-40B4-BE49-F238E27FC236}">
                <a16:creationId xmlns:a16="http://schemas.microsoft.com/office/drawing/2014/main" id="{E054D1E5-8372-BB6D-C2B4-4C3373A0ACD3}"/>
              </a:ext>
            </a:extLst>
          </p:cNvPr>
          <p:cNvSpPr>
            <a:spLocks noGrp="1"/>
          </p:cNvSpPr>
          <p:nvPr>
            <p:ph type="sldNum" sz="quarter" idx="5"/>
          </p:nvPr>
        </p:nvSpPr>
        <p:spPr/>
        <p:txBody>
          <a:bodyPr/>
          <a:lstStyle/>
          <a:p>
            <a:fld id="{046B0619-5E7D-4043-9E64-AB5674A10325}" type="slidenum">
              <a:rPr lang="nl-NL" smtClean="0"/>
              <a:t>24</a:t>
            </a:fld>
            <a:endParaRPr lang="nl-NL"/>
          </a:p>
        </p:txBody>
      </p:sp>
    </p:spTree>
    <p:extLst>
      <p:ext uri="{BB962C8B-B14F-4D97-AF65-F5344CB8AC3E}">
        <p14:creationId xmlns:p14="http://schemas.microsoft.com/office/powerpoint/2010/main" val="4058364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60733-4BB4-4B3F-5144-0FC21723931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9B3CE9-073F-1C85-6465-09909305F5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0BA163-0E7D-01D7-335A-DA7657B8E773}"/>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9F43199-7D31-81EE-A8E4-93A1FAFF0ACA}"/>
              </a:ext>
            </a:extLst>
          </p:cNvPr>
          <p:cNvSpPr>
            <a:spLocks noGrp="1"/>
          </p:cNvSpPr>
          <p:nvPr>
            <p:ph type="sldNum" sz="quarter" idx="5"/>
          </p:nvPr>
        </p:nvSpPr>
        <p:spPr/>
        <p:txBody>
          <a:bodyPr/>
          <a:lstStyle/>
          <a:p>
            <a:fld id="{046B0619-5E7D-4043-9E64-AB5674A10325}" type="slidenum">
              <a:rPr lang="nl-NL" smtClean="0"/>
              <a:t>25</a:t>
            </a:fld>
            <a:endParaRPr lang="nl-NL"/>
          </a:p>
        </p:txBody>
      </p:sp>
    </p:spTree>
    <p:extLst>
      <p:ext uri="{BB962C8B-B14F-4D97-AF65-F5344CB8AC3E}">
        <p14:creationId xmlns:p14="http://schemas.microsoft.com/office/powerpoint/2010/main" val="1451102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dirty="0" err="1"/>
              <a:t>https</a:t>
            </a:r>
            <a:r>
              <a:rPr lang="nl-NL" dirty="0"/>
              <a:t>://</a:t>
            </a:r>
            <a:r>
              <a:rPr lang="nl-NL" dirty="0" err="1"/>
              <a:t>www.youtube.com</a:t>
            </a:r>
            <a:r>
              <a:rPr lang="nl-NL" dirty="0"/>
              <a:t>/</a:t>
            </a:r>
            <a:r>
              <a:rPr lang="nl-NL" dirty="0" err="1"/>
              <a:t>watch?v</a:t>
            </a:r>
            <a:r>
              <a:rPr lang="nl-NL" dirty="0"/>
              <a:t>=5Ezpuec_AS4 (2:24)</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 </a:t>
            </a:r>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26</a:t>
            </a:fld>
            <a:endParaRPr lang="nl-NL"/>
          </a:p>
        </p:txBody>
      </p:sp>
    </p:spTree>
    <p:extLst>
      <p:ext uri="{BB962C8B-B14F-4D97-AF65-F5344CB8AC3E}">
        <p14:creationId xmlns:p14="http://schemas.microsoft.com/office/powerpoint/2010/main" val="3430575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dirty="0" err="1"/>
              <a:t>https</a:t>
            </a:r>
            <a:r>
              <a:rPr lang="nl-NL" dirty="0"/>
              <a:t>://</a:t>
            </a:r>
            <a:r>
              <a:rPr lang="nl-NL" dirty="0" err="1"/>
              <a:t>www.youtube.com</a:t>
            </a:r>
            <a:r>
              <a:rPr lang="nl-NL" dirty="0"/>
              <a:t>/</a:t>
            </a:r>
            <a:r>
              <a:rPr lang="nl-NL" dirty="0" err="1"/>
              <a:t>watch?v</a:t>
            </a:r>
            <a:r>
              <a:rPr lang="nl-NL" dirty="0"/>
              <a:t>=5Ezpuec_AS4 (2:24)</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 </a:t>
            </a:r>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27</a:t>
            </a:fld>
            <a:endParaRPr lang="nl-NL"/>
          </a:p>
        </p:txBody>
      </p:sp>
    </p:spTree>
    <p:extLst>
      <p:ext uri="{BB962C8B-B14F-4D97-AF65-F5344CB8AC3E}">
        <p14:creationId xmlns:p14="http://schemas.microsoft.com/office/powerpoint/2010/main" val="587318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dirty="0" err="1"/>
              <a:t>https</a:t>
            </a:r>
            <a:r>
              <a:rPr lang="nl-NL" dirty="0"/>
              <a:t>://</a:t>
            </a:r>
            <a:r>
              <a:rPr lang="nl-NL" dirty="0" err="1"/>
              <a:t>www.youtube.com</a:t>
            </a:r>
            <a:r>
              <a:rPr lang="nl-NL" dirty="0"/>
              <a:t>/</a:t>
            </a:r>
            <a:r>
              <a:rPr lang="nl-NL" dirty="0" err="1"/>
              <a:t>watch?v</a:t>
            </a:r>
            <a:r>
              <a:rPr lang="nl-NL" dirty="0"/>
              <a:t>=5Ezpuec_AS4 (2:24)</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Alle materialen voor dit spel zijn te vinden in het inspiratieboekje</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Als een groepje de vragen heeft ingevuld, kun je het groepje een nakijkblad geven. Ze kunnen dan zelf hun antwoorden controleren</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 </a:t>
            </a:r>
            <a:r>
              <a:rPr lang="nl-NL" b="1" dirty="0"/>
              <a:t>De antwoorden: </a:t>
            </a:r>
          </a:p>
          <a:p>
            <a:pPr marL="0" lvl="0" indent="0">
              <a:buFont typeface="Symbol" panose="05050102010706020507" pitchFamily="18" charset="2"/>
              <a:buNone/>
            </a:pPr>
            <a:endParaRPr lang="nl-NL" b="1" dirty="0"/>
          </a:p>
          <a:p>
            <a:pPr marL="228600" lvl="0" indent="-228600">
              <a:buFont typeface="+mj-lt"/>
              <a:buAutoNum type="arabicPeriod"/>
            </a:pPr>
            <a:r>
              <a:rPr lang="nl-NL" dirty="0"/>
              <a:t>Het gaat sneller kloppen en wordt sterker.</a:t>
            </a:r>
          </a:p>
          <a:p>
            <a:pPr marL="228600" lvl="0" indent="-228600">
              <a:buFont typeface="+mj-lt"/>
              <a:buAutoNum type="arabicPeriod"/>
            </a:pPr>
            <a:r>
              <a:rPr lang="nl-NL" dirty="0"/>
              <a:t>Je gaat dieper ademen en je bloed pompt meer zuurstof rond.</a:t>
            </a:r>
          </a:p>
          <a:p>
            <a:pPr marL="228600" lvl="0" indent="-228600">
              <a:buFont typeface="+mj-lt"/>
              <a:buAutoNum type="arabicPeriod"/>
            </a:pPr>
            <a:r>
              <a:rPr lang="nl-NL" dirty="0"/>
              <a:t>Blij en ontspannen.</a:t>
            </a:r>
          </a:p>
          <a:p>
            <a:pPr marL="228600" lvl="0" indent="-228600">
              <a:buFont typeface="+mj-lt"/>
              <a:buAutoNum type="arabicPeriod"/>
            </a:pPr>
            <a:r>
              <a:rPr lang="nl-NL" dirty="0"/>
              <a:t>Omdat je hersenen dan beter werken door de zuurstof en stofjes die vrijkomen.</a:t>
            </a:r>
          </a:p>
          <a:p>
            <a:pPr marL="228600" lvl="0" indent="-228600">
              <a:buFont typeface="+mj-lt"/>
              <a:buAutoNum type="arabicPeriod"/>
            </a:pPr>
            <a:r>
              <a:rPr lang="nl-NL" dirty="0"/>
              <a:t>Ze worden sterker.</a:t>
            </a:r>
          </a:p>
          <a:p>
            <a:pPr marL="228600" lvl="0" indent="-228600">
              <a:buFont typeface="+mj-lt"/>
              <a:buAutoNum type="arabicPeriod"/>
            </a:pPr>
            <a:r>
              <a:rPr lang="nl-NL" dirty="0"/>
              <a:t>Zweten.</a:t>
            </a:r>
          </a:p>
          <a:p>
            <a:pPr marL="228600" lvl="0" indent="-228600">
              <a:buFont typeface="+mj-lt"/>
              <a:buAutoNum type="arabicPeriod"/>
            </a:pPr>
            <a:r>
              <a:rPr lang="nl-NL" dirty="0"/>
              <a:t>Ze worden gebruikt als energie (vet wordt verbrand).</a:t>
            </a:r>
          </a:p>
          <a:p>
            <a:pPr marL="228600" lvl="0" indent="-228600">
              <a:buFont typeface="+mj-lt"/>
              <a:buAutoNum type="arabicPeriod"/>
            </a:pPr>
            <a:r>
              <a:rPr lang="nl-NL" dirty="0"/>
              <a:t>Je lichaam wordt moe op een gezonde manier, daardoor slaap je beter.</a:t>
            </a:r>
          </a:p>
          <a:p>
            <a:pPr marL="228600" lvl="0" indent="-228600">
              <a:buFont typeface="+mj-lt"/>
              <a:buAutoNum type="arabicPeriod"/>
            </a:pPr>
            <a:r>
              <a:rPr lang="nl-NL" dirty="0"/>
              <a:t>Een spier.</a:t>
            </a:r>
          </a:p>
          <a:p>
            <a:pPr marL="228600" lvl="0" indent="-228600">
              <a:buFont typeface="+mj-lt"/>
              <a:buAutoNum type="arabicPeriod"/>
            </a:pPr>
            <a:r>
              <a:rPr lang="nl-NL" dirty="0"/>
              <a:t>2 keer per week.</a:t>
            </a:r>
          </a:p>
          <a:p>
            <a:pPr marL="228600" lvl="0" indent="-228600">
              <a:buFont typeface="+mj-lt"/>
              <a:buAutoNum type="arabicPeriod"/>
            </a:pPr>
            <a:r>
              <a:rPr lang="nl-NL" dirty="0"/>
              <a:t>Hoe lang je kunt bewegen zonder moe te worden.</a:t>
            </a:r>
          </a:p>
          <a:p>
            <a:pPr marL="228600" lvl="0" indent="-228600">
              <a:buFont typeface="+mj-lt"/>
              <a:buAutoNum type="arabicPeriod"/>
            </a:pPr>
            <a:r>
              <a:rPr lang="nl-NL" dirty="0"/>
              <a:t>Bijvoorbeeld: slapen en concentreren. (Andere combinaties mogen ook)</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28</a:t>
            </a:fld>
            <a:endParaRPr lang="nl-NL"/>
          </a:p>
        </p:txBody>
      </p:sp>
    </p:spTree>
    <p:extLst>
      <p:ext uri="{BB962C8B-B14F-4D97-AF65-F5344CB8AC3E}">
        <p14:creationId xmlns:p14="http://schemas.microsoft.com/office/powerpoint/2010/main" val="3165496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het inspiratieboekje vind je een template voor het beweegvakje en voor het vraagvakje.</a:t>
            </a:r>
          </a:p>
          <a:p>
            <a:endParaRPr lang="nl-NL" dirty="0"/>
          </a:p>
          <a:p>
            <a:r>
              <a:rPr lang="nl-NL" dirty="0"/>
              <a:t>TIP: hang het spel als het klaar is ergens op! Je kunt dan ook een keer een dobbel gooien en een opdracht uitvoeren als </a:t>
            </a:r>
            <a:r>
              <a:rPr lang="nl-NL" dirty="0" err="1"/>
              <a:t>energizer</a:t>
            </a:r>
            <a:r>
              <a:rPr lang="nl-NL" dirty="0"/>
              <a:t> voor </a:t>
            </a:r>
            <a:r>
              <a:rPr lang="nl-NL"/>
              <a:t>een andere les.</a:t>
            </a:r>
            <a:endParaRPr lang="nl-NL" dirty="0"/>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29</a:t>
            </a:fld>
            <a:endParaRPr lang="nl-NL"/>
          </a:p>
        </p:txBody>
      </p:sp>
    </p:spTree>
    <p:extLst>
      <p:ext uri="{BB962C8B-B14F-4D97-AF65-F5344CB8AC3E}">
        <p14:creationId xmlns:p14="http://schemas.microsoft.com/office/powerpoint/2010/main" val="2416359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Speel jullie zelfgemaakte spel met de hele klas! Verdeel de klas in teams. Welke opdrachten waren goed uit te voeren? Geef elkaar tips en tops.</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30</a:t>
            </a:fld>
            <a:endParaRPr lang="nl-NL"/>
          </a:p>
        </p:txBody>
      </p:sp>
    </p:spTree>
    <p:extLst>
      <p:ext uri="{BB962C8B-B14F-4D97-AF65-F5344CB8AC3E}">
        <p14:creationId xmlns:p14="http://schemas.microsoft.com/office/powerpoint/2010/main" val="2115111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https://nos.nl/video/2515351-erik-scherder-buitenspelen-maakt-nieuwe-verbindingen-aan-in-de-hersenen</a:t>
            </a:r>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34</a:t>
            </a:fld>
            <a:endParaRPr lang="nl-NL"/>
          </a:p>
        </p:txBody>
      </p:sp>
    </p:spTree>
    <p:extLst>
      <p:ext uri="{BB962C8B-B14F-4D97-AF65-F5344CB8AC3E}">
        <p14:creationId xmlns:p14="http://schemas.microsoft.com/office/powerpoint/2010/main" val="3879135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6CEB-DE97-836C-AF96-8A2956431B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A88057-8AAD-9EEC-6012-4D78AF7E99C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AE4C076-90BB-4C78-EB6D-F137FD2281C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A14C87A-9C2F-9FAD-625B-E0D17E940E36}"/>
              </a:ext>
            </a:extLst>
          </p:cNvPr>
          <p:cNvSpPr>
            <a:spLocks noGrp="1"/>
          </p:cNvSpPr>
          <p:nvPr>
            <p:ph type="sldNum" sz="quarter" idx="5"/>
          </p:nvPr>
        </p:nvSpPr>
        <p:spPr/>
        <p:txBody>
          <a:bodyPr/>
          <a:lstStyle/>
          <a:p>
            <a:fld id="{046B0619-5E7D-4043-9E64-AB5674A10325}" type="slidenum">
              <a:rPr lang="nl-NL" smtClean="0"/>
              <a:t>35</a:t>
            </a:fld>
            <a:endParaRPr lang="nl-NL"/>
          </a:p>
        </p:txBody>
      </p:sp>
    </p:spTree>
    <p:extLst>
      <p:ext uri="{BB962C8B-B14F-4D97-AF65-F5344CB8AC3E}">
        <p14:creationId xmlns:p14="http://schemas.microsoft.com/office/powerpoint/2010/main" val="453573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36</a:t>
            </a:fld>
            <a:endParaRPr lang="nl-NL"/>
          </a:p>
        </p:txBody>
      </p:sp>
    </p:spTree>
    <p:extLst>
      <p:ext uri="{BB962C8B-B14F-4D97-AF65-F5344CB8AC3E}">
        <p14:creationId xmlns:p14="http://schemas.microsoft.com/office/powerpoint/2010/main" val="3922438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1EBB0-36C8-20E6-BA7F-3D4CB2C8BAF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40C5F4D-6515-31A4-05C1-9FE77C19D19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7CC184A-2C29-B6E1-8D01-7310BD549EE0}"/>
              </a:ext>
            </a:extLst>
          </p:cNvPr>
          <p:cNvSpPr>
            <a:spLocks noGrp="1"/>
          </p:cNvSpPr>
          <p:nvPr>
            <p:ph type="body" idx="1"/>
          </p:nvPr>
        </p:nvSpPr>
        <p:spPr/>
        <p:txBody>
          <a:bodyPr/>
          <a:lstStyle/>
          <a:p>
            <a:pPr marL="0" lvl="0" indent="0">
              <a:buFont typeface="Symbol" panose="05050102010706020507" pitchFamily="18" charset="2"/>
              <a:buNone/>
            </a:pPr>
            <a:r>
              <a:rPr lang="nl-NL" dirty="0" err="1"/>
              <a:t>https</a:t>
            </a:r>
            <a:r>
              <a:rPr lang="nl-NL" dirty="0"/>
              <a:t>://</a:t>
            </a:r>
            <a:r>
              <a:rPr lang="nl-NL" dirty="0" err="1"/>
              <a:t>www.youtube.com</a:t>
            </a:r>
            <a:r>
              <a:rPr lang="nl-NL" dirty="0"/>
              <a:t>/</a:t>
            </a:r>
            <a:r>
              <a:rPr lang="nl-NL" dirty="0" err="1"/>
              <a:t>watch?v</a:t>
            </a:r>
            <a:r>
              <a:rPr lang="nl-NL" dirty="0"/>
              <a:t>=5Ezpuec_AS4 (2:24)</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Alle materialen voor dit spel zijn te vinden in het inspiratieboekje</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Als een groepje de vragen heeft ingevuld, kun je het groepje een nakijkblad geven. Ze kunnen dan zelf hun antwoorden controleren</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 </a:t>
            </a:r>
            <a:r>
              <a:rPr lang="nl-NL" b="1" dirty="0"/>
              <a:t>De antwoorden: </a:t>
            </a:r>
          </a:p>
          <a:p>
            <a:pPr marL="0" lvl="0" indent="0">
              <a:buFont typeface="Symbol" panose="05050102010706020507" pitchFamily="18" charset="2"/>
              <a:buNone/>
            </a:pPr>
            <a:endParaRPr lang="nl-NL" b="1" dirty="0"/>
          </a:p>
          <a:p>
            <a:pPr marL="228600" lvl="0" indent="-228600">
              <a:buFont typeface="+mj-lt"/>
              <a:buAutoNum type="arabicPeriod"/>
            </a:pPr>
            <a:r>
              <a:rPr lang="nl-NL" dirty="0"/>
              <a:t>Het gaat sneller kloppen en wordt sterker.</a:t>
            </a:r>
          </a:p>
          <a:p>
            <a:pPr marL="228600" lvl="0" indent="-228600">
              <a:buFont typeface="+mj-lt"/>
              <a:buAutoNum type="arabicPeriod"/>
            </a:pPr>
            <a:r>
              <a:rPr lang="nl-NL" dirty="0"/>
              <a:t>Je gaat dieper ademen en je bloed pompt meer zuurstof rond.</a:t>
            </a:r>
          </a:p>
          <a:p>
            <a:pPr marL="228600" lvl="0" indent="-228600">
              <a:buFont typeface="+mj-lt"/>
              <a:buAutoNum type="arabicPeriod"/>
            </a:pPr>
            <a:r>
              <a:rPr lang="nl-NL" dirty="0"/>
              <a:t>Blij en ontspannen.</a:t>
            </a:r>
          </a:p>
          <a:p>
            <a:pPr marL="228600" lvl="0" indent="-228600">
              <a:buFont typeface="+mj-lt"/>
              <a:buAutoNum type="arabicPeriod"/>
            </a:pPr>
            <a:r>
              <a:rPr lang="nl-NL" dirty="0"/>
              <a:t>Omdat je hersenen dan beter werken door de zuurstof en stofjes die vrijkomen.</a:t>
            </a:r>
          </a:p>
          <a:p>
            <a:pPr marL="228600" lvl="0" indent="-228600">
              <a:buFont typeface="+mj-lt"/>
              <a:buAutoNum type="arabicPeriod"/>
            </a:pPr>
            <a:r>
              <a:rPr lang="nl-NL" dirty="0"/>
              <a:t>Ze worden sterker.</a:t>
            </a:r>
          </a:p>
          <a:p>
            <a:pPr marL="228600" lvl="0" indent="-228600">
              <a:buFont typeface="+mj-lt"/>
              <a:buAutoNum type="arabicPeriod"/>
            </a:pPr>
            <a:r>
              <a:rPr lang="nl-NL" dirty="0"/>
              <a:t>Zweten.</a:t>
            </a:r>
          </a:p>
          <a:p>
            <a:pPr marL="228600" lvl="0" indent="-228600">
              <a:buFont typeface="+mj-lt"/>
              <a:buAutoNum type="arabicPeriod"/>
            </a:pPr>
            <a:r>
              <a:rPr lang="nl-NL" dirty="0"/>
              <a:t>Ze worden gebruikt als energie (vet wordt verbrand).</a:t>
            </a:r>
          </a:p>
          <a:p>
            <a:pPr marL="228600" lvl="0" indent="-228600">
              <a:buFont typeface="+mj-lt"/>
              <a:buAutoNum type="arabicPeriod"/>
            </a:pPr>
            <a:r>
              <a:rPr lang="nl-NL" dirty="0"/>
              <a:t>Je lichaam wordt moe op een gezonde manier, daardoor slaap je beter.</a:t>
            </a:r>
          </a:p>
          <a:p>
            <a:pPr marL="228600" lvl="0" indent="-228600">
              <a:buFont typeface="+mj-lt"/>
              <a:buAutoNum type="arabicPeriod"/>
            </a:pPr>
            <a:r>
              <a:rPr lang="nl-NL" dirty="0"/>
              <a:t>Een spier.</a:t>
            </a:r>
          </a:p>
          <a:p>
            <a:pPr marL="228600" lvl="0" indent="-228600">
              <a:buFont typeface="+mj-lt"/>
              <a:buAutoNum type="arabicPeriod"/>
            </a:pPr>
            <a:r>
              <a:rPr lang="nl-NL" dirty="0"/>
              <a:t>2 keer per week.</a:t>
            </a:r>
          </a:p>
          <a:p>
            <a:pPr marL="228600" lvl="0" indent="-228600">
              <a:buFont typeface="+mj-lt"/>
              <a:buAutoNum type="arabicPeriod"/>
            </a:pPr>
            <a:r>
              <a:rPr lang="nl-NL" dirty="0"/>
              <a:t>Hoe lang je kunt bewegen zonder moe te worden.</a:t>
            </a:r>
          </a:p>
          <a:p>
            <a:pPr marL="228600" lvl="0" indent="-228600">
              <a:buFont typeface="+mj-lt"/>
              <a:buAutoNum type="arabicPeriod"/>
            </a:pPr>
            <a:r>
              <a:rPr lang="nl-NL" dirty="0"/>
              <a:t>Bijvoorbeeld: slapen en concentreren. (Andere combinaties mogen ook)</a:t>
            </a:r>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662FC87D-30C4-69E7-F6F6-17828A39533B}"/>
              </a:ext>
            </a:extLst>
          </p:cNvPr>
          <p:cNvSpPr>
            <a:spLocks noGrp="1"/>
          </p:cNvSpPr>
          <p:nvPr>
            <p:ph type="sldNum" sz="quarter" idx="5"/>
          </p:nvPr>
        </p:nvSpPr>
        <p:spPr/>
        <p:txBody>
          <a:bodyPr/>
          <a:lstStyle/>
          <a:p>
            <a:fld id="{046B0619-5E7D-4043-9E64-AB5674A10325}" type="slidenum">
              <a:rPr lang="nl-NL" smtClean="0"/>
              <a:t>37</a:t>
            </a:fld>
            <a:endParaRPr lang="nl-NL"/>
          </a:p>
        </p:txBody>
      </p:sp>
    </p:spTree>
    <p:extLst>
      <p:ext uri="{BB962C8B-B14F-4D97-AF65-F5344CB8AC3E}">
        <p14:creationId xmlns:p14="http://schemas.microsoft.com/office/powerpoint/2010/main" val="15341756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Tip: maak als leerkracht een gratis account aan in Scratch. Je kunt nu leerlingen toevoegen. </a:t>
            </a:r>
          </a:p>
          <a:p>
            <a:endParaRPr lang="nl-NL" dirty="0"/>
          </a:p>
          <a:p>
            <a:r>
              <a:rPr lang="nl-NL" dirty="0"/>
              <a:t>‘De basis van Scratch’ instructievideo: https://www.youtube.com/watch?v=avAjHXsYAE0</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39</a:t>
            </a:fld>
            <a:endParaRPr lang="nl-NL"/>
          </a:p>
        </p:txBody>
      </p:sp>
    </p:spTree>
    <p:extLst>
      <p:ext uri="{BB962C8B-B14F-4D97-AF65-F5344CB8AC3E}">
        <p14:creationId xmlns:p14="http://schemas.microsoft.com/office/powerpoint/2010/main" val="4151840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7479C-D135-B565-1FE2-0906879F98E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7FFDD37-C837-A18A-75A3-9664A5EBC36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12E5B0-263A-27EA-A362-BD14C61D322B}"/>
              </a:ext>
            </a:extLst>
          </p:cNvPr>
          <p:cNvSpPr>
            <a:spLocks noGrp="1"/>
          </p:cNvSpPr>
          <p:nvPr>
            <p:ph type="body" idx="1"/>
          </p:nvPr>
        </p:nvSpPr>
        <p:spPr/>
        <p:txBody>
          <a:bodyPr/>
          <a:lstStyle/>
          <a:p>
            <a:r>
              <a:rPr lang="nl-NL" dirty="0"/>
              <a:t>Jullie spelen elkaars zelfgemaakte spellen! Geef elkaar tips en tops. </a:t>
            </a:r>
          </a:p>
        </p:txBody>
      </p:sp>
      <p:sp>
        <p:nvSpPr>
          <p:cNvPr id="4" name="Tijdelijke aanduiding voor dianummer 3">
            <a:extLst>
              <a:ext uri="{FF2B5EF4-FFF2-40B4-BE49-F238E27FC236}">
                <a16:creationId xmlns:a16="http://schemas.microsoft.com/office/drawing/2014/main" id="{F9301609-A952-DF26-CABA-326F2C92F513}"/>
              </a:ext>
            </a:extLst>
          </p:cNvPr>
          <p:cNvSpPr>
            <a:spLocks noGrp="1"/>
          </p:cNvSpPr>
          <p:nvPr>
            <p:ph type="sldNum" sz="quarter" idx="5"/>
          </p:nvPr>
        </p:nvSpPr>
        <p:spPr/>
        <p:txBody>
          <a:bodyPr/>
          <a:lstStyle/>
          <a:p>
            <a:fld id="{046B0619-5E7D-4043-9E64-AB5674A10325}" type="slidenum">
              <a:rPr lang="nl-NL" smtClean="0"/>
              <a:t>40</a:t>
            </a:fld>
            <a:endParaRPr lang="nl-NL"/>
          </a:p>
        </p:txBody>
      </p:sp>
    </p:spTree>
    <p:extLst>
      <p:ext uri="{BB962C8B-B14F-4D97-AF65-F5344CB8AC3E}">
        <p14:creationId xmlns:p14="http://schemas.microsoft.com/office/powerpoint/2010/main" val="3767206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14-1-2026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‹nr.›</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onderwijskennis.nl/kennisbank/bewegen-en-leren-in-het-primair-onderwijs"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ideo" Target="https://www.youtube.com/embed/5Ezpuec_AS4?feature=oembed" TargetMode="External"/><Relationship Id="rId5" Type="http://schemas.openxmlformats.org/officeDocument/2006/relationships/image" Target="../media/image27.jpe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ideo" Target="https://www.youtube.com/embed/5Ezpuec_AS4?feature=oembed" TargetMode="External"/><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9.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5" name="Afbeelding 4" descr="Afbeelding met persoon, kleding, meisje, jongen&#10;&#10;Door AI gegenereerde inhoud is mogelijk onjuist.">
            <a:extLst>
              <a:ext uri="{FF2B5EF4-FFF2-40B4-BE49-F238E27FC236}">
                <a16:creationId xmlns:a16="http://schemas.microsoft.com/office/drawing/2014/main" id="{3AAD7000-2059-34E2-A147-78B64445A6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4753" name="Rectangle 3">
            <a:extLst>
              <a:ext uri="{FF2B5EF4-FFF2-40B4-BE49-F238E27FC236}">
                <a16:creationId xmlns:a16="http://schemas.microsoft.com/office/drawing/2014/main" id="{2BB90728-10F5-6DA6-0E86-054BDD7412E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DAF0074-37E7-51DA-9CBB-32C3E9A358F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05C8567-1D0A-292F-7797-A02A5771B55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94DD32A1-9EFB-CAD9-E7F0-3CF9280F1CE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E88C22FD-3397-5A64-8B51-38F5A4C45904}"/>
              </a:ext>
            </a:extLst>
          </p:cNvPr>
          <p:cNvSpPr>
            <a:spLocks noChangeArrowheads="1"/>
          </p:cNvSpPr>
          <p:nvPr/>
        </p:nvSpPr>
        <p:spPr bwMode="auto">
          <a:xfrm>
            <a:off x="0" y="5486460"/>
            <a:ext cx="12192000" cy="461665"/>
          </a:xfrm>
          <a:prstGeom prst="rect">
            <a:avLst/>
          </a:prstGeom>
          <a:solidFill>
            <a:schemeClr val="bg1">
              <a:alpha val="57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nl-NL" altLang="nl-NL" sz="2400" b="1" dirty="0">
                <a:solidFill>
                  <a:srgbClr val="E16C7F"/>
                </a:solidFill>
                <a:latin typeface="Kermit" panose="020F0503040000060003" pitchFamily="34" charset="0"/>
              </a:rPr>
              <a:t>Les 1: Bewegen is gezond</a:t>
            </a:r>
            <a:endParaRPr kumimoji="0" lang="nl-NL" altLang="nl-NL" sz="2400" b="1" i="0" u="none" strike="noStrike" cap="none" normalizeH="0" baseline="0" dirty="0">
              <a:ln>
                <a:noFill/>
              </a:ln>
              <a:solidFill>
                <a:srgbClr val="E16C7F"/>
              </a:solidFill>
              <a:effectLst/>
              <a:latin typeface="Kermit" panose="020F0503040000060003" pitchFamily="34" charset="0"/>
            </a:endParaRPr>
          </a:p>
        </p:txBody>
      </p:sp>
      <p:sp>
        <p:nvSpPr>
          <p:cNvPr id="7" name="Tekstvak 6">
            <a:extLst>
              <a:ext uri="{FF2B5EF4-FFF2-40B4-BE49-F238E27FC236}">
                <a16:creationId xmlns:a16="http://schemas.microsoft.com/office/drawing/2014/main" id="{817A5C2E-3EFF-353C-C107-4B9B7DFD8A77}"/>
              </a:ext>
            </a:extLst>
          </p:cNvPr>
          <p:cNvSpPr txBox="1"/>
          <p:nvPr/>
        </p:nvSpPr>
        <p:spPr>
          <a:xfrm>
            <a:off x="0" y="4234727"/>
            <a:ext cx="12192000" cy="954107"/>
          </a:xfrm>
          <a:prstGeom prst="rect">
            <a:avLst/>
          </a:prstGeom>
          <a:solidFill>
            <a:schemeClr val="bg1">
              <a:alpha val="79000"/>
            </a:schemeClr>
          </a:solidFill>
        </p:spPr>
        <p:txBody>
          <a:bodyPr wrap="square" lIns="91440" tIns="45720" rIns="91440" bIns="45720" anchor="t">
            <a:spAutoFit/>
          </a:bodyPr>
          <a:lstStyle/>
          <a:p>
            <a:pPr algn="ctr"/>
            <a:r>
              <a:rPr lang="nl-NL" sz="2800" dirty="0">
                <a:solidFill>
                  <a:srgbClr val="E16C7F"/>
                </a:solidFill>
                <a:latin typeface="Kermit" panose="020F0503040000060003" pitchFamily="34" charset="0"/>
              </a:rPr>
              <a:t>Uitgewerkte lessen thema Voeding en Gezondheid</a:t>
            </a:r>
          </a:p>
          <a:p>
            <a:pPr algn="ctr"/>
            <a:r>
              <a:rPr lang="nl-NL" sz="2800" dirty="0">
                <a:solidFill>
                  <a:srgbClr val="E16C7F"/>
                </a:solidFill>
                <a:latin typeface="Kermit" panose="020F0503040000060003" pitchFamily="34" charset="0"/>
              </a:rPr>
              <a:t>Atelier Beweging</a:t>
            </a:r>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0153" y="6084095"/>
            <a:ext cx="1831694" cy="633766"/>
          </a:xfrm>
          <a:prstGeom prst="rect">
            <a:avLst/>
          </a:prstGeom>
        </p:spPr>
      </p:pic>
    </p:spTree>
    <p:extLst>
      <p:ext uri="{BB962C8B-B14F-4D97-AF65-F5344CB8AC3E}">
        <p14:creationId xmlns:p14="http://schemas.microsoft.com/office/powerpoint/2010/main" val="4047129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622660" y="24082"/>
            <a:ext cx="8946680" cy="646331"/>
          </a:xfrm>
          <a:prstGeom prst="rect">
            <a:avLst/>
          </a:prstGeom>
          <a:noFill/>
        </p:spPr>
        <p:txBody>
          <a:bodyPr wrap="none" rtlCol="0">
            <a:spAutoFit/>
          </a:bodyPr>
          <a:lstStyle/>
          <a:p>
            <a:r>
              <a:rPr lang="nl-NL" sz="3600" dirty="0">
                <a:solidFill>
                  <a:srgbClr val="E16C7F"/>
                </a:solidFill>
                <a:latin typeface="Kermit" panose="020F0503040000060003" pitchFamily="34" charset="0"/>
              </a:rPr>
              <a:t>Opbouw van de uitgewerkte </a:t>
            </a:r>
            <a:r>
              <a:rPr lang="nl-NL" sz="3600" dirty="0" err="1">
                <a:solidFill>
                  <a:srgbClr val="E16C7F"/>
                </a:solidFill>
                <a:latin typeface="Kermit" panose="020F0503040000060003" pitchFamily="34" charset="0"/>
              </a:rPr>
              <a:t>voorbeeldles</a:t>
            </a:r>
            <a:endParaRPr lang="nl-NL" sz="3600" dirty="0">
              <a:solidFill>
                <a:srgbClr val="E16C7F"/>
              </a:solidFill>
              <a:latin typeface="Kermit" panose="020F0503040000060003" pitchFamily="34" charset="0"/>
            </a:endParaRP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dirty="0">
              <a:effectLst/>
              <a:latin typeface="Kermit" panose="020F0503040000060003" pitchFamily="34" charset="0"/>
              <a:ea typeface="Cutive"/>
              <a:cs typeface="Cutive"/>
            </a:endParaRPr>
          </a:p>
          <a:p>
            <a:r>
              <a:rPr lang="nl-NL" sz="2000" dirty="0">
                <a:solidFill>
                  <a:srgbClr val="F66BAF"/>
                </a:solidFill>
                <a:effectLst/>
                <a:latin typeface="Kermit" panose="020F0503040000060003" pitchFamily="34" charset="0"/>
                <a:ea typeface="Cutive"/>
                <a:cs typeface="Cutive"/>
              </a:rPr>
              <a:t> </a:t>
            </a:r>
            <a:endParaRPr lang="nl-NL" sz="20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dirty="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034883" y="932932"/>
            <a:ext cx="10434871"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Onderstaande lessen zijn in </a:t>
            </a:r>
            <a:r>
              <a:rPr lang="nl-NL" altLang="nl-NL" dirty="0">
                <a:latin typeface="Kermit" panose="020F0503040000060003" pitchFamily="34" charset="0"/>
              </a:rPr>
              <a:t>dit atelier </a:t>
            </a:r>
            <a:r>
              <a:rPr kumimoji="0" lang="nl-NL" altLang="nl-NL" sz="1800" b="0" i="0" u="none" strike="noStrike" cap="none" normalizeH="0" baseline="0" dirty="0">
                <a:ln>
                  <a:noFill/>
                </a:ln>
                <a:solidFill>
                  <a:schemeClr val="tx1"/>
                </a:solidFill>
                <a:effectLst/>
                <a:latin typeface="Kermit" panose="020F0503040000060003" pitchFamily="34" charset="0"/>
              </a:rPr>
              <a:t>te vinden: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nl-NL" altLang="nl-NL" sz="1800" b="0" i="0" u="none" strike="noStrike" cap="none" normalizeH="0" baseline="0" dirty="0">
                <a:ln>
                  <a:noFill/>
                </a:ln>
                <a:solidFill>
                  <a:schemeClr val="tx1"/>
                </a:solidFill>
                <a:effectLst/>
                <a:latin typeface="Kermit" panose="020F0503040000060003" pitchFamily="34" charset="0"/>
              </a:rPr>
              <a:t>Les 1: Beweging</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dirty="0">
                <a:latin typeface="Kermit" panose="020F0503040000060003" pitchFamily="34" charset="0"/>
              </a:rPr>
              <a:t>Les 2: Bloedsomloop</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dirty="0">
                <a:latin typeface="Kermit" panose="020F0503040000060003" pitchFamily="34" charset="0"/>
              </a:rPr>
              <a:t>Les 3: Botten en Spieren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dirty="0">
                <a:latin typeface="Kermit" panose="020F0503040000060003" pitchFamily="34" charset="0"/>
              </a:rPr>
              <a:t>Les 4: Olympische Winterspelen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dirty="0" err="1">
                <a:latin typeface="Kermit" panose="020F0503040000060003" pitchFamily="34" charset="0"/>
              </a:rPr>
              <a:t>Onderzoeksles</a:t>
            </a:r>
            <a:endParaRPr lang="nl-NL" altLang="nl-NL" dirty="0">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r>
              <a:rPr lang="nl-NL" altLang="nl-NL" dirty="0">
                <a:latin typeface="Kermit"/>
              </a:rPr>
              <a:t>We raden aan om altijd minimaal één </a:t>
            </a:r>
            <a:r>
              <a:rPr lang="nl-NL" altLang="nl-NL" dirty="0" err="1">
                <a:latin typeface="Kermit"/>
              </a:rPr>
              <a:t>onderzoeksles</a:t>
            </a:r>
            <a:r>
              <a:rPr lang="nl-NL" altLang="nl-NL" dirty="0">
                <a:latin typeface="Kermit"/>
              </a:rPr>
              <a:t> in te plannen, zodat de kinderen zelf de diepte in kunnen gaan met een onderwerp waar zij blij van worden.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dirty="0">
              <a:latin typeface="Kermit" panose="020F0503040000060003" pitchFamily="34" charset="0"/>
            </a:endParaRPr>
          </a:p>
          <a:p>
            <a:pPr eaLnBrk="0" fontAlgn="base" hangingPunct="0">
              <a:spcBef>
                <a:spcPct val="0"/>
              </a:spcBef>
              <a:spcAft>
                <a:spcPct val="0"/>
              </a:spcAft>
            </a:pPr>
            <a:r>
              <a:rPr lang="nl-NL" altLang="nl-NL" dirty="0">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eaLnBrk="0" fontAlgn="base" hangingPunct="0">
              <a:spcBef>
                <a:spcPct val="0"/>
              </a:spcBef>
              <a:spcAft>
                <a:spcPct val="0"/>
              </a:spcAft>
            </a:pPr>
            <a:r>
              <a:rPr lang="nl-NL" altLang="nl-NL" dirty="0">
                <a:latin typeface="Kermit"/>
              </a:rPr>
              <a:t>Voorbeeld als je ruimte hebt voor vier lessen in het komende thema: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Les 1: Beweging</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Les 2: Bloedsomloop</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dirty="0">
                <a:ln>
                  <a:noFill/>
                </a:ln>
                <a:solidFill>
                  <a:schemeClr val="tx1"/>
                </a:solidFill>
                <a:effectLst/>
                <a:latin typeface="Kermit" panose="020F0503040000060003" pitchFamily="34" charset="0"/>
              </a:rPr>
              <a:t>Les 3: Botten en Spieren</a:t>
            </a:r>
          </a:p>
          <a:p>
            <a:pPr marL="0" marR="0" lvl="0" indent="0" algn="l" defTabSz="914400" rtl="0" eaLnBrk="0" fontAlgn="base" latinLnBrk="0" hangingPunct="0">
              <a:lnSpc>
                <a:spcPct val="100000"/>
              </a:lnSpc>
              <a:spcBef>
                <a:spcPct val="0"/>
              </a:spcBef>
              <a:spcAft>
                <a:spcPct val="0"/>
              </a:spcAft>
              <a:buClrTx/>
              <a:buSzTx/>
              <a:buFontTx/>
              <a:buNone/>
              <a:tabLst/>
            </a:pPr>
            <a:r>
              <a:rPr lang="nl-NL" altLang="nl-NL" dirty="0">
                <a:latin typeface="Kermit" panose="020F0503040000060003" pitchFamily="34" charset="0"/>
              </a:rPr>
              <a:t>Les 4: </a:t>
            </a:r>
            <a:r>
              <a:rPr lang="nl-NL" altLang="nl-NL" dirty="0" err="1">
                <a:latin typeface="Kermit" panose="020F0503040000060003" pitchFamily="34" charset="0"/>
              </a:rPr>
              <a:t>Onderzoeksles</a:t>
            </a:r>
            <a:endParaRPr kumimoji="0" lang="nl-NL" altLang="nl-NL" sz="1800" b="0" i="0" u="none" strike="noStrike" cap="none" normalizeH="0" baseline="0" dirty="0">
              <a:ln>
                <a:noFill/>
              </a:ln>
              <a:solidFill>
                <a:schemeClr val="tx1"/>
              </a:solidFill>
              <a:effectLst/>
              <a:latin typeface="Kermit" panose="020F0503040000060003" pitchFamily="34"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153375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A70BC-FF24-362E-4737-15041B464DC5}"/>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6B2C85FE-B7E8-7CB2-EEE5-43359173E63F}"/>
              </a:ext>
            </a:extLst>
          </p:cNvPr>
          <p:cNvSpPr txBox="1"/>
          <p:nvPr/>
        </p:nvSpPr>
        <p:spPr>
          <a:xfrm>
            <a:off x="126617" y="0"/>
            <a:ext cx="11934756"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ea typeface="American Typewriter" charset="0"/>
                <a:cs typeface="American Typewriter" charset="0"/>
              </a:rPr>
              <a:t>Burgerschapsdoelen</a:t>
            </a:r>
          </a:p>
        </p:txBody>
      </p:sp>
      <p:pic>
        <p:nvPicPr>
          <p:cNvPr id="2" name="Afbeelding 1" descr="Afbeelding met Lettertype, Graphics, rood, tekst&#10;&#10;Automatisch gegenereerde beschrijving">
            <a:extLst>
              <a:ext uri="{FF2B5EF4-FFF2-40B4-BE49-F238E27FC236}">
                <a16:creationId xmlns:a16="http://schemas.microsoft.com/office/drawing/2014/main" id="{701A6D88-8F66-E5F6-E8B3-0B8D24C12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31F1410F-AD99-C36F-E60D-FA4242BAE1BE}"/>
              </a:ext>
            </a:extLst>
          </p:cNvPr>
          <p:cNvSpPr txBox="1"/>
          <p:nvPr/>
        </p:nvSpPr>
        <p:spPr>
          <a:xfrm>
            <a:off x="568987" y="1292661"/>
            <a:ext cx="10922000" cy="4832092"/>
          </a:xfrm>
          <a:prstGeom prst="rect">
            <a:avLst/>
          </a:prstGeom>
          <a:noFill/>
        </p:spPr>
        <p:txBody>
          <a:bodyPr wrap="square">
            <a:spAutoFit/>
          </a:bodyPr>
          <a:lstStyle/>
          <a:p>
            <a:r>
              <a:rPr lang="nl-NL" b="1" dirty="0">
                <a:latin typeface="Kermit" panose="020F0503040000060003" pitchFamily="34" charset="0"/>
              </a:rPr>
              <a:t>Kerndoel 1: Schoolcultuur</a:t>
            </a:r>
            <a:br>
              <a:rPr lang="nl-NL" b="1" dirty="0">
                <a:latin typeface="Kermit" panose="020F0503040000060003" pitchFamily="34" charset="0"/>
              </a:rPr>
            </a:br>
            <a:r>
              <a:rPr lang="nl-NL" dirty="0">
                <a:latin typeface="Kermit" panose="020F0503040000060003" pitchFamily="34" charset="0"/>
              </a:rPr>
              <a:t>Leerlingen bouwen samen aan een spel, waarbij ze rekening houden met elkaars ideeën, overleggen en samenwerken in een open en veilige sfeer.</a:t>
            </a:r>
            <a:br>
              <a:rPr lang="nl-NL" dirty="0">
                <a:latin typeface="Kermit" panose="020F0503040000060003" pitchFamily="34" charset="0"/>
              </a:rPr>
            </a:br>
            <a:r>
              <a:rPr lang="nl-NL" i="1" dirty="0">
                <a:latin typeface="Kermit" panose="020F0503040000060003" pitchFamily="34" charset="0"/>
              </a:rPr>
              <a:t>Ik kan samenwerken met anderen en rekening houden met verschillende meningen tijdens een gezamenlijke opdracht.</a:t>
            </a:r>
          </a:p>
          <a:p>
            <a:endParaRPr lang="nl-NL" i="1" dirty="0">
              <a:latin typeface="Kermit" panose="020F0503040000060003" pitchFamily="34" charset="0"/>
            </a:endParaRPr>
          </a:p>
          <a:p>
            <a:r>
              <a:rPr lang="nl-NL" b="1" dirty="0">
                <a:latin typeface="Kermit" panose="020F0503040000060003" pitchFamily="34" charset="0"/>
              </a:rPr>
              <a:t>Kerndoel 4: Maatschappelijke betrokkenheid</a:t>
            </a:r>
            <a:br>
              <a:rPr lang="nl-NL" dirty="0">
                <a:latin typeface="Kermit" panose="020F0503040000060003" pitchFamily="34" charset="0"/>
              </a:rPr>
            </a:br>
            <a:r>
              <a:rPr lang="nl-NL" dirty="0">
                <a:latin typeface="Kermit" panose="020F0503040000060003" pitchFamily="34" charset="0"/>
              </a:rPr>
              <a:t>Door te leren over gezond gedrag en dit spelenderwijs te delen met anderen, ontdekken leerlingen hoe zij kunnen bijdragen aan de gezondheid van hun klas of school.</a:t>
            </a:r>
            <a:br>
              <a:rPr lang="nl-NL" dirty="0">
                <a:latin typeface="Kermit" panose="020F0503040000060003" pitchFamily="34" charset="0"/>
              </a:rPr>
            </a:br>
            <a:r>
              <a:rPr lang="nl-NL" i="1" dirty="0">
                <a:latin typeface="Kermit" panose="020F0503040000060003" pitchFamily="34" charset="0"/>
              </a:rPr>
              <a:t>Ik kan uitleggen hoe mijn spel anderen helpt om meer te bewegen en gezond te blijven.</a:t>
            </a:r>
          </a:p>
          <a:p>
            <a:endParaRPr lang="nl-NL" dirty="0">
              <a:latin typeface="Kermit" panose="020F0503040000060003" pitchFamily="34" charset="0"/>
            </a:endParaRPr>
          </a:p>
          <a:p>
            <a:r>
              <a:rPr lang="nl-NL" b="1" dirty="0">
                <a:latin typeface="Kermit" panose="020F0503040000060003" pitchFamily="34" charset="0"/>
              </a:rPr>
              <a:t>Kerndoel 5 – Democratische betrokkenheid</a:t>
            </a:r>
            <a:br>
              <a:rPr lang="nl-NL" dirty="0">
                <a:latin typeface="Kermit" panose="020F0503040000060003" pitchFamily="34" charset="0"/>
              </a:rPr>
            </a:br>
            <a:r>
              <a:rPr lang="nl-NL" i="1" dirty="0">
                <a:latin typeface="Kermit" panose="020F0503040000060003" pitchFamily="34" charset="0"/>
              </a:rPr>
              <a:t>Bij het ontwerpen van een gezamenlijk spel moeten leerlingen afspraken maken, keuzes onderbouwen en soms stemmen of overleggen over spelregels.</a:t>
            </a:r>
          </a:p>
          <a:p>
            <a:r>
              <a:rPr lang="nl-NL" dirty="0">
                <a:latin typeface="Kermit" panose="020F0503040000060003" pitchFamily="34" charset="0"/>
              </a:rPr>
              <a:t>Ik kan samen met anderen besluiten nemen over regels en ideeën in ons spel, zodat iedereen mee kan doen.</a:t>
            </a:r>
          </a:p>
          <a:p>
            <a:pPr algn="l"/>
            <a:endParaRPr lang="nl-NL" sz="2000" b="1" dirty="0">
              <a:solidFill>
                <a:srgbClr val="000000"/>
              </a:solidFill>
              <a:latin typeface="Kermit" panose="020F0503040000060003" pitchFamily="34" charset="0"/>
            </a:endParaRPr>
          </a:p>
        </p:txBody>
      </p:sp>
      <p:sp>
        <p:nvSpPr>
          <p:cNvPr id="7" name="Tekstvak 6">
            <a:extLst>
              <a:ext uri="{FF2B5EF4-FFF2-40B4-BE49-F238E27FC236}">
                <a16:creationId xmlns:a16="http://schemas.microsoft.com/office/drawing/2014/main" id="{434C46FA-1CF8-2275-3F94-32EB766E7577}"/>
              </a:ext>
            </a:extLst>
          </p:cNvPr>
          <p:cNvSpPr txBox="1"/>
          <p:nvPr/>
        </p:nvSpPr>
        <p:spPr>
          <a:xfrm>
            <a:off x="3048000" y="492442"/>
            <a:ext cx="6096000" cy="307777"/>
          </a:xfrm>
          <a:prstGeom prst="rect">
            <a:avLst/>
          </a:prstGeom>
          <a:noFill/>
        </p:spPr>
        <p:txBody>
          <a:bodyPr wrap="square">
            <a:spAutoFit/>
          </a:bodyPr>
          <a:lstStyle/>
          <a:p>
            <a:pPr algn="ctr"/>
            <a:r>
              <a:rPr lang="nl-NL" sz="1400" b="0" i="0" u="none" strike="noStrike" dirty="0">
                <a:solidFill>
                  <a:srgbClr val="000000"/>
                </a:solidFill>
                <a:effectLst/>
                <a:latin typeface="Kermit" panose="020F0503040000060003" pitchFamily="34" charset="0"/>
              </a:rPr>
              <a:t>Volgens de kernconceptdoelen van het SLO (2024)</a:t>
            </a:r>
            <a:endParaRPr lang="nl-NL" sz="1400" dirty="0"/>
          </a:p>
        </p:txBody>
      </p:sp>
    </p:spTree>
    <p:extLst>
      <p:ext uri="{BB962C8B-B14F-4D97-AF65-F5344CB8AC3E}">
        <p14:creationId xmlns:p14="http://schemas.microsoft.com/office/powerpoint/2010/main" val="2939775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3C2A-EFD7-F6B3-5124-51A92E98632A}"/>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DEC2BB1-8099-E98F-EAEE-090254AF1317}"/>
              </a:ext>
            </a:extLst>
          </p:cNvPr>
          <p:cNvSpPr txBox="1"/>
          <p:nvPr/>
        </p:nvSpPr>
        <p:spPr>
          <a:xfrm>
            <a:off x="126617" y="45881"/>
            <a:ext cx="11934756" cy="646331"/>
          </a:xfrm>
          <a:prstGeom prst="rect">
            <a:avLst/>
          </a:prstGeom>
          <a:noFill/>
        </p:spPr>
        <p:txBody>
          <a:bodyPr wrap="square" rtlCol="0">
            <a:spAutoFit/>
          </a:bodyPr>
          <a:lstStyle/>
          <a:p>
            <a:pPr algn="ctr"/>
            <a:r>
              <a:rPr lang="nl-NL" sz="3600" dirty="0" err="1">
                <a:solidFill>
                  <a:srgbClr val="E16C7F"/>
                </a:solidFill>
                <a:latin typeface="Kermit" panose="020F0503040000060003" pitchFamily="34" charset="0"/>
                <a:ea typeface="American Typewriter" charset="0"/>
                <a:cs typeface="American Typewriter" charset="0"/>
              </a:rPr>
              <a:t>Sustainable</a:t>
            </a:r>
            <a:r>
              <a:rPr lang="nl-NL" sz="3600" dirty="0">
                <a:solidFill>
                  <a:srgbClr val="E16C7F"/>
                </a:solidFill>
                <a:latin typeface="Kermit" panose="020F0503040000060003" pitchFamily="34" charset="0"/>
                <a:ea typeface="American Typewriter" charset="0"/>
                <a:cs typeface="American Typewriter" charset="0"/>
              </a:rPr>
              <a:t> Development Goals (SDG)</a:t>
            </a:r>
          </a:p>
        </p:txBody>
      </p:sp>
      <p:pic>
        <p:nvPicPr>
          <p:cNvPr id="2" name="Afbeelding 1" descr="Afbeelding met Lettertype, Graphics, rood, tekst&#10;&#10;Automatisch gegenereerde beschrijving">
            <a:extLst>
              <a:ext uri="{FF2B5EF4-FFF2-40B4-BE49-F238E27FC236}">
                <a16:creationId xmlns:a16="http://schemas.microsoft.com/office/drawing/2014/main" id="{D0D4B3C1-18EB-CEC2-D48E-1CD2F110A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F29E9F06-6314-2C2B-D24E-9552E11001E3}"/>
              </a:ext>
            </a:extLst>
          </p:cNvPr>
          <p:cNvSpPr txBox="1"/>
          <p:nvPr/>
        </p:nvSpPr>
        <p:spPr>
          <a:xfrm>
            <a:off x="1804476" y="972844"/>
            <a:ext cx="9817100" cy="5632311"/>
          </a:xfrm>
          <a:prstGeom prst="rect">
            <a:avLst/>
          </a:prstGeom>
          <a:noFill/>
        </p:spPr>
        <p:txBody>
          <a:bodyPr wrap="square">
            <a:spAutoFit/>
          </a:bodyPr>
          <a:lstStyle/>
          <a:p>
            <a:r>
              <a:rPr lang="nl-NL" b="1" dirty="0">
                <a:solidFill>
                  <a:srgbClr val="000000"/>
                </a:solidFill>
                <a:latin typeface="Kermit" panose="020F0503040000060003" pitchFamily="34" charset="0"/>
              </a:rPr>
              <a:t>SDG 3 – Goede gezondheid en welzijn</a:t>
            </a:r>
            <a:br>
              <a:rPr lang="nl-NL" b="1" dirty="0">
                <a:solidFill>
                  <a:srgbClr val="000000"/>
                </a:solidFill>
                <a:latin typeface="Kermit" panose="020F0503040000060003" pitchFamily="34" charset="0"/>
              </a:rPr>
            </a:br>
            <a:r>
              <a:rPr lang="nl-NL" dirty="0">
                <a:solidFill>
                  <a:srgbClr val="000000"/>
                </a:solidFill>
                <a:latin typeface="Kermit" panose="020F0503040000060003" pitchFamily="34" charset="0"/>
              </a:rPr>
              <a:t>De les en het spel gaan over het belang van dagelijks bewegen voor een gezond lichaam en een gezond hoofd.</a:t>
            </a:r>
            <a:br>
              <a:rPr lang="nl-NL" dirty="0">
                <a:solidFill>
                  <a:srgbClr val="000000"/>
                </a:solidFill>
                <a:latin typeface="Kermit" panose="020F0503040000060003" pitchFamily="34" charset="0"/>
              </a:rPr>
            </a:br>
            <a:r>
              <a:rPr lang="nl-NL" i="1" dirty="0">
                <a:solidFill>
                  <a:srgbClr val="000000"/>
                </a:solidFill>
                <a:latin typeface="Kermit" panose="020F0503040000060003" pitchFamily="34" charset="0"/>
              </a:rPr>
              <a:t>Ik kan uitleggen waarom bewegen goed is voor mijn gezondheid en ik kan anderen helpen om meer te bewegen.</a:t>
            </a:r>
            <a:br>
              <a:rPr lang="nl-NL" dirty="0">
                <a:solidFill>
                  <a:srgbClr val="000000"/>
                </a:solidFill>
                <a:latin typeface="Kermit" panose="020F0503040000060003" pitchFamily="34" charset="0"/>
              </a:rPr>
            </a:br>
            <a:endParaRPr lang="nl-NL" b="0" i="0" u="none" strike="noStrike" dirty="0">
              <a:solidFill>
                <a:srgbClr val="000000"/>
              </a:solidFill>
              <a:effectLst/>
              <a:latin typeface="Kermit" panose="020F0503040000060003" pitchFamily="34" charset="0"/>
            </a:endParaRPr>
          </a:p>
          <a:p>
            <a:pPr algn="l"/>
            <a:r>
              <a:rPr lang="nl-NL" b="1" i="0" u="none" strike="noStrike" dirty="0">
                <a:solidFill>
                  <a:srgbClr val="000000"/>
                </a:solidFill>
                <a:effectLst/>
                <a:latin typeface="Kermit" panose="020F0503040000060003" pitchFamily="34" charset="0"/>
              </a:rPr>
              <a:t>SDG </a:t>
            </a:r>
            <a:r>
              <a:rPr lang="nl-NL" b="1" dirty="0">
                <a:solidFill>
                  <a:srgbClr val="000000"/>
                </a:solidFill>
                <a:latin typeface="Kermit" panose="020F0503040000060003" pitchFamily="34" charset="0"/>
              </a:rPr>
              <a:t>4 - Kwaliteitsonderwijs</a:t>
            </a:r>
            <a:endParaRPr lang="nl-NL" i="0" u="none" strike="noStrike" dirty="0">
              <a:solidFill>
                <a:srgbClr val="000000"/>
              </a:solidFill>
              <a:effectLst/>
              <a:latin typeface="Kermit" panose="020F0503040000060003" pitchFamily="34" charset="0"/>
            </a:endParaRPr>
          </a:p>
          <a:p>
            <a:pPr algn="l"/>
            <a:r>
              <a:rPr lang="nl-NL" dirty="0">
                <a:latin typeface="Kermit" panose="020F0503040000060003" pitchFamily="34" charset="0"/>
              </a:rPr>
              <a:t>Leerlingen leren op een actieve en creatieve manier over gezondheid en geven hun kennis door via een eigen ontworpen spel.</a:t>
            </a:r>
            <a:br>
              <a:rPr lang="nl-NL" dirty="0">
                <a:latin typeface="Kermit" panose="020F0503040000060003" pitchFamily="34" charset="0"/>
              </a:rPr>
            </a:br>
            <a:r>
              <a:rPr lang="nl-NL" i="1" dirty="0">
                <a:latin typeface="Kermit" panose="020F0503040000060003" pitchFamily="34" charset="0"/>
              </a:rPr>
              <a:t>Ik kan op een duidelijke manier aan anderen uitleggen wat ik geleerd heb over gezond bewegen.</a:t>
            </a:r>
          </a:p>
          <a:p>
            <a:pPr algn="l"/>
            <a:endParaRPr lang="nl-NL" i="1" dirty="0">
              <a:latin typeface="Kermit" panose="020F0503040000060003" pitchFamily="34" charset="0"/>
            </a:endParaRPr>
          </a:p>
          <a:p>
            <a:pPr algn="l"/>
            <a:r>
              <a:rPr lang="nl-NL" b="1" dirty="0">
                <a:latin typeface="Kermit" panose="020F0503040000060003" pitchFamily="34" charset="0"/>
              </a:rPr>
              <a:t>SDG 10: Ongelijkheid verminderen</a:t>
            </a:r>
            <a:br>
              <a:rPr lang="nl-NL" b="1" dirty="0">
                <a:latin typeface="Kermit" panose="020F0503040000060003" pitchFamily="34" charset="0"/>
              </a:rPr>
            </a:br>
            <a:r>
              <a:rPr lang="nl-NL" dirty="0">
                <a:latin typeface="Kermit" panose="020F0503040000060003" pitchFamily="34" charset="0"/>
              </a:rPr>
              <a:t>Bij het ontwerpen van het spel denken leerlingen na over hoe iedereen mee kan doen, ook kinderen die anders bewegen of extra hulp nodig hebben.</a:t>
            </a:r>
          </a:p>
          <a:p>
            <a:pPr algn="l"/>
            <a:r>
              <a:rPr lang="nl-NL" i="1" dirty="0">
                <a:latin typeface="Kermit" panose="020F0503040000060003" pitchFamily="34" charset="0"/>
              </a:rPr>
              <a:t>Ik kan bij het maken van mijn spel rekening houden met wat andere kinderen wel of niet kunnen.</a:t>
            </a:r>
          </a:p>
          <a:p>
            <a:pPr algn="l"/>
            <a:br>
              <a:rPr lang="nl-NL" dirty="0">
                <a:latin typeface="Kermit" panose="020F0503040000060003" pitchFamily="34" charset="0"/>
              </a:rPr>
            </a:br>
            <a:r>
              <a:rPr lang="nl-NL" b="1" dirty="0">
                <a:solidFill>
                  <a:srgbClr val="000000"/>
                </a:solidFill>
                <a:latin typeface="Kermit" panose="020F0503040000060003" pitchFamily="34" charset="0"/>
              </a:rPr>
              <a:t>SDG 17 – Partnerschappen om doelstellingen te bereiken</a:t>
            </a:r>
            <a:br>
              <a:rPr lang="nl-NL" b="1" dirty="0">
                <a:solidFill>
                  <a:srgbClr val="000000"/>
                </a:solidFill>
                <a:latin typeface="Kermit" panose="020F0503040000060003" pitchFamily="34" charset="0"/>
              </a:rPr>
            </a:br>
            <a:r>
              <a:rPr lang="nl-NL" dirty="0">
                <a:solidFill>
                  <a:srgbClr val="000000"/>
                </a:solidFill>
                <a:latin typeface="Kermit" panose="020F0503040000060003" pitchFamily="34" charset="0"/>
              </a:rPr>
              <a:t>Leerlingen werken samen in een groep aan een gemeenschappelijk doel en ervaren dat samenwerken nodig is om iets goed uit te voeren.</a:t>
            </a:r>
            <a:br>
              <a:rPr lang="nl-NL" dirty="0">
                <a:solidFill>
                  <a:srgbClr val="000000"/>
                </a:solidFill>
                <a:latin typeface="Kermit" panose="020F0503040000060003" pitchFamily="34" charset="0"/>
              </a:rPr>
            </a:br>
            <a:r>
              <a:rPr lang="nl-NL" i="1" dirty="0">
                <a:solidFill>
                  <a:srgbClr val="000000"/>
                </a:solidFill>
                <a:latin typeface="Kermit" panose="020F0503040000060003" pitchFamily="34" charset="0"/>
              </a:rPr>
              <a:t>Ik kan samenwerken en mijn rol goed uitvoeren in een groepstaak zoals een toneelstukje.</a:t>
            </a:r>
          </a:p>
        </p:txBody>
      </p:sp>
      <p:sp>
        <p:nvSpPr>
          <p:cNvPr id="10" name="Tekstvak 9">
            <a:extLst>
              <a:ext uri="{FF2B5EF4-FFF2-40B4-BE49-F238E27FC236}">
                <a16:creationId xmlns:a16="http://schemas.microsoft.com/office/drawing/2014/main" id="{3B14382A-C2DF-B6F9-3AAD-FCD3406BD16F}"/>
              </a:ext>
            </a:extLst>
          </p:cNvPr>
          <p:cNvSpPr txBox="1"/>
          <p:nvPr/>
        </p:nvSpPr>
        <p:spPr>
          <a:xfrm>
            <a:off x="3045995" y="538323"/>
            <a:ext cx="6096000" cy="307777"/>
          </a:xfrm>
          <a:prstGeom prst="rect">
            <a:avLst/>
          </a:prstGeom>
          <a:noFill/>
        </p:spPr>
        <p:txBody>
          <a:bodyPr wrap="square">
            <a:spAutoFit/>
          </a:bodyPr>
          <a:lstStyle/>
          <a:p>
            <a:pPr algn="ctr"/>
            <a:r>
              <a:rPr lang="nl-NL" sz="1400" b="0" i="0" u="none" strike="noStrike" dirty="0">
                <a:solidFill>
                  <a:srgbClr val="000000"/>
                </a:solidFill>
                <a:effectLst/>
                <a:latin typeface="Kermit" panose="020F0503040000060003" pitchFamily="34" charset="0"/>
              </a:rPr>
              <a:t>Zoals opgesteld door de Verenigde Naties</a:t>
            </a:r>
            <a:endParaRPr lang="nl-NL" sz="1400" dirty="0"/>
          </a:p>
        </p:txBody>
      </p:sp>
      <p:pic>
        <p:nvPicPr>
          <p:cNvPr id="9" name="Afbeelding 8">
            <a:extLst>
              <a:ext uri="{FF2B5EF4-FFF2-40B4-BE49-F238E27FC236}">
                <a16:creationId xmlns:a16="http://schemas.microsoft.com/office/drawing/2014/main" id="{9776663E-330B-6EDB-93AC-045C8A59437B}"/>
              </a:ext>
            </a:extLst>
          </p:cNvPr>
          <p:cNvPicPr>
            <a:picLocks noChangeAspect="1"/>
          </p:cNvPicPr>
          <p:nvPr/>
        </p:nvPicPr>
        <p:blipFill>
          <a:blip r:embed="rId4"/>
          <a:stretch>
            <a:fillRect/>
          </a:stretch>
        </p:blipFill>
        <p:spPr>
          <a:xfrm>
            <a:off x="644680" y="2668663"/>
            <a:ext cx="720000" cy="720000"/>
          </a:xfrm>
          <a:prstGeom prst="rect">
            <a:avLst/>
          </a:prstGeom>
        </p:spPr>
      </p:pic>
      <p:pic>
        <p:nvPicPr>
          <p:cNvPr id="11" name="Afbeelding 10">
            <a:extLst>
              <a:ext uri="{FF2B5EF4-FFF2-40B4-BE49-F238E27FC236}">
                <a16:creationId xmlns:a16="http://schemas.microsoft.com/office/drawing/2014/main" id="{615B1216-A595-0F63-89F0-A9FAEEC49E12}"/>
              </a:ext>
            </a:extLst>
          </p:cNvPr>
          <p:cNvPicPr>
            <a:picLocks noChangeAspect="1"/>
          </p:cNvPicPr>
          <p:nvPr/>
        </p:nvPicPr>
        <p:blipFill>
          <a:blip r:embed="rId5"/>
          <a:stretch>
            <a:fillRect/>
          </a:stretch>
        </p:blipFill>
        <p:spPr>
          <a:xfrm>
            <a:off x="6089650" y="3429000"/>
            <a:ext cx="12700" cy="0"/>
          </a:xfrm>
          <a:prstGeom prst="rect">
            <a:avLst/>
          </a:prstGeom>
        </p:spPr>
      </p:pic>
      <p:pic>
        <p:nvPicPr>
          <p:cNvPr id="3" name="Afbeelding 2">
            <a:extLst>
              <a:ext uri="{FF2B5EF4-FFF2-40B4-BE49-F238E27FC236}">
                <a16:creationId xmlns:a16="http://schemas.microsoft.com/office/drawing/2014/main" id="{97ACB50E-985E-952B-72F7-33B8A4A8CF4D}"/>
              </a:ext>
            </a:extLst>
          </p:cNvPr>
          <p:cNvPicPr>
            <a:picLocks noChangeAspect="1"/>
          </p:cNvPicPr>
          <p:nvPr/>
        </p:nvPicPr>
        <p:blipFill>
          <a:blip r:embed="rId6"/>
          <a:stretch>
            <a:fillRect/>
          </a:stretch>
        </p:blipFill>
        <p:spPr>
          <a:xfrm>
            <a:off x="644679" y="5462686"/>
            <a:ext cx="719999" cy="719999"/>
          </a:xfrm>
          <a:prstGeom prst="rect">
            <a:avLst/>
          </a:prstGeom>
        </p:spPr>
      </p:pic>
      <p:pic>
        <p:nvPicPr>
          <p:cNvPr id="5" name="Afbeelding 4">
            <a:extLst>
              <a:ext uri="{FF2B5EF4-FFF2-40B4-BE49-F238E27FC236}">
                <a16:creationId xmlns:a16="http://schemas.microsoft.com/office/drawing/2014/main" id="{B25131FC-A99E-9BAE-66F5-C7C1EE9C0481}"/>
              </a:ext>
            </a:extLst>
          </p:cNvPr>
          <p:cNvPicPr>
            <a:picLocks noChangeAspect="1"/>
          </p:cNvPicPr>
          <p:nvPr/>
        </p:nvPicPr>
        <p:blipFill>
          <a:blip r:embed="rId7"/>
          <a:stretch>
            <a:fillRect/>
          </a:stretch>
        </p:blipFill>
        <p:spPr>
          <a:xfrm>
            <a:off x="644680" y="1035314"/>
            <a:ext cx="719999" cy="719999"/>
          </a:xfrm>
          <a:prstGeom prst="rect">
            <a:avLst/>
          </a:prstGeom>
        </p:spPr>
      </p:pic>
      <p:pic>
        <p:nvPicPr>
          <p:cNvPr id="7" name="Afbeelding 6">
            <a:extLst>
              <a:ext uri="{FF2B5EF4-FFF2-40B4-BE49-F238E27FC236}">
                <a16:creationId xmlns:a16="http://schemas.microsoft.com/office/drawing/2014/main" id="{4C1FB116-D8CB-985B-AF42-2B22575B97A7}"/>
              </a:ext>
            </a:extLst>
          </p:cNvPr>
          <p:cNvPicPr>
            <a:picLocks noChangeAspect="1"/>
          </p:cNvPicPr>
          <p:nvPr/>
        </p:nvPicPr>
        <p:blipFill>
          <a:blip r:embed="rId8"/>
          <a:stretch>
            <a:fillRect/>
          </a:stretch>
        </p:blipFill>
        <p:spPr>
          <a:xfrm>
            <a:off x="644680" y="4039585"/>
            <a:ext cx="719999" cy="719999"/>
          </a:xfrm>
          <a:prstGeom prst="rect">
            <a:avLst/>
          </a:prstGeom>
        </p:spPr>
      </p:pic>
    </p:spTree>
    <p:extLst>
      <p:ext uri="{BB962C8B-B14F-4D97-AF65-F5344CB8AC3E}">
        <p14:creationId xmlns:p14="http://schemas.microsoft.com/office/powerpoint/2010/main" val="271088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dirty="0">
                <a:solidFill>
                  <a:srgbClr val="E16C7F"/>
                </a:solidFill>
                <a:latin typeface="Kermit" panose="020F0503040000060003" pitchFamily="34" charset="0"/>
              </a:rPr>
              <a:t>Losse Denkbubbels om te gebruiken bij je les</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12" name="Afbeelding 11">
            <a:extLst>
              <a:ext uri="{FF2B5EF4-FFF2-40B4-BE49-F238E27FC236}">
                <a16:creationId xmlns:a16="http://schemas.microsoft.com/office/drawing/2014/main" id="{701AC72F-8E9E-4003-BF4E-7A8BFEF15634}"/>
              </a:ext>
            </a:extLst>
          </p:cNvPr>
          <p:cNvPicPr/>
          <p:nvPr/>
        </p:nvPicPr>
        <p:blipFill>
          <a:blip r:embed="rId2">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p:nvPr/>
        </p:nvPicPr>
        <p:blipFill>
          <a:blip r:embed="rId3">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p:nvPr/>
        </p:nvPicPr>
        <p:blipFill>
          <a:blip r:embed="rId4">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p:nvPr/>
        </p:nvPicPr>
        <p:blipFill>
          <a:blip r:embed="rId5">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p:nvPr/>
        </p:nvPicPr>
        <p:blipFill>
          <a:blip r:embed="rId6">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p:nvPr/>
        </p:nvPicPr>
        <p:blipFill>
          <a:blip r:embed="rId7">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p:nvPr/>
        </p:nvPicPr>
        <p:blipFill>
          <a:blip r:embed="rId8">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828112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583386" y="24082"/>
            <a:ext cx="9025228" cy="646331"/>
          </a:xfrm>
          <a:prstGeom prst="rect">
            <a:avLst/>
          </a:prstGeom>
          <a:noFill/>
        </p:spPr>
        <p:txBody>
          <a:bodyPr wrap="none" rtlCol="0">
            <a:spAutoFit/>
          </a:bodyPr>
          <a:lstStyle/>
          <a:p>
            <a:r>
              <a:rPr lang="nl-NL" sz="3600" dirty="0">
                <a:solidFill>
                  <a:srgbClr val="E16C7F"/>
                </a:solidFill>
                <a:latin typeface="Kermit" panose="020F0503040000060003" pitchFamily="34" charset="0"/>
              </a:rPr>
              <a:t>Achtergrondinformatie voor de leerkracht</a:t>
            </a: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dirty="0">
              <a:effectLst/>
              <a:latin typeface="Kermit" panose="020F0503040000060003" pitchFamily="34" charset="0"/>
              <a:ea typeface="Cutive"/>
              <a:cs typeface="Cutive"/>
            </a:endParaRPr>
          </a:p>
          <a:p>
            <a:r>
              <a:rPr lang="nl-NL" sz="2000" dirty="0">
                <a:solidFill>
                  <a:srgbClr val="F66BAF"/>
                </a:solidFill>
                <a:effectLst/>
                <a:latin typeface="Kermit" panose="020F0503040000060003" pitchFamily="34" charset="0"/>
                <a:ea typeface="Cutive"/>
                <a:cs typeface="Cutive"/>
              </a:rPr>
              <a:t> </a:t>
            </a:r>
            <a:endParaRPr lang="nl-NL" sz="20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dirty="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155883" y="2831244"/>
            <a:ext cx="1043487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Arial" panose="020B0604020202020204" pitchFamily="34" charset="0"/>
              <a:buChar char="•"/>
            </a:pPr>
            <a:r>
              <a:rPr lang="en-GB" altLang="nl-NL" dirty="0">
                <a:solidFill>
                  <a:schemeClr val="tx1">
                    <a:lumMod val="95000"/>
                    <a:lumOff val="5000"/>
                  </a:schemeClr>
                </a:solidFill>
                <a:latin typeface="Kermit"/>
                <a:hlinkClick r:id="rId2">
                  <a:extLst>
                    <a:ext uri="{A12FA001-AC4F-418D-AE19-62706E023703}">
                      <ahyp:hlinkClr xmlns:ahyp="http://schemas.microsoft.com/office/drawing/2018/hyperlinkcolor" val="tx"/>
                    </a:ext>
                  </a:extLst>
                </a:hlinkClick>
              </a:rPr>
              <a:t>https://www.onderwijskennis.nl/kennisbank/bewegen-en-leren-in-het-primair-onderwijs</a:t>
            </a:r>
          </a:p>
          <a:p>
            <a:pPr lvl="0" eaLnBrk="0" fontAlgn="base" hangingPunct="0">
              <a:spcBef>
                <a:spcPct val="0"/>
              </a:spcBef>
              <a:spcAft>
                <a:spcPct val="0"/>
              </a:spcAft>
            </a:pPr>
            <a:endParaRPr lang="en-GB" altLang="nl-NL" sz="1800" b="0" i="0" u="none" strike="noStrike" cap="none" normalizeH="0" baseline="0" dirty="0">
              <a:ln>
                <a:noFill/>
              </a:ln>
              <a:effectLst/>
              <a:latin typeface="Kermit" panose="020F0503040000060003" pitchFamily="34"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99671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342674"/>
            <a:ext cx="12192000"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Benodigdheden voor dit atelier</a:t>
            </a: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dirty="0">
              <a:effectLst/>
              <a:latin typeface="Kermit" panose="020F0503040000060003" pitchFamily="34" charset="0"/>
              <a:ea typeface="Cutive"/>
              <a:cs typeface="Cutive"/>
            </a:endParaRPr>
          </a:p>
          <a:p>
            <a:r>
              <a:rPr lang="nl-NL" sz="2000" dirty="0">
                <a:solidFill>
                  <a:srgbClr val="F66BAF"/>
                </a:solidFill>
                <a:effectLst/>
                <a:latin typeface="Kermit" panose="020F0503040000060003" pitchFamily="34" charset="0"/>
                <a:ea typeface="Cutive"/>
                <a:cs typeface="Cutive"/>
              </a:rPr>
              <a:t> </a:t>
            </a:r>
            <a:endParaRPr lang="nl-NL" sz="20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dirty="0">
              <a:ln>
                <a:noFill/>
              </a:ln>
              <a:solidFill>
                <a:schemeClr val="tx1"/>
              </a:solidFill>
              <a:effectLst/>
            </a:endParaRPr>
          </a:p>
        </p:txBody>
      </p:sp>
      <p:pic>
        <p:nvPicPr>
          <p:cNvPr id="13" name="Afbeelding 12">
            <a:extLst>
              <a:ext uri="{FF2B5EF4-FFF2-40B4-BE49-F238E27FC236}">
                <a16:creationId xmlns:a16="http://schemas.microsoft.com/office/drawing/2014/main" id="{BD95B1FA-4660-4DD8-AFD2-E87118DA5A8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graphicFrame>
        <p:nvGraphicFramePr>
          <p:cNvPr id="5" name="Tabel 4">
            <a:extLst>
              <a:ext uri="{FF2B5EF4-FFF2-40B4-BE49-F238E27FC236}">
                <a16:creationId xmlns:a16="http://schemas.microsoft.com/office/drawing/2014/main" id="{6A94AA97-78F1-2146-93F1-D3423AA69A76}"/>
              </a:ext>
            </a:extLst>
          </p:cNvPr>
          <p:cNvGraphicFramePr>
            <a:graphicFrameLocks noGrp="1"/>
          </p:cNvGraphicFramePr>
          <p:nvPr>
            <p:extLst>
              <p:ext uri="{D42A27DB-BD31-4B8C-83A1-F6EECF244321}">
                <p14:modId xmlns:p14="http://schemas.microsoft.com/office/powerpoint/2010/main" val="496907321"/>
              </p:ext>
            </p:extLst>
          </p:nvPr>
        </p:nvGraphicFramePr>
        <p:xfrm>
          <a:off x="1115759" y="1336728"/>
          <a:ext cx="9960482" cy="5059680"/>
        </p:xfrm>
        <a:graphic>
          <a:graphicData uri="http://schemas.openxmlformats.org/drawingml/2006/table">
            <a:tbl>
              <a:tblPr firstRow="1" bandRow="1">
                <a:tableStyleId>{5C22544A-7EE6-4342-B048-85BDC9FD1C3A}</a:tableStyleId>
              </a:tblPr>
              <a:tblGrid>
                <a:gridCol w="4980241">
                  <a:extLst>
                    <a:ext uri="{9D8B030D-6E8A-4147-A177-3AD203B41FA5}">
                      <a16:colId xmlns:a16="http://schemas.microsoft.com/office/drawing/2014/main" val="4037365629"/>
                    </a:ext>
                  </a:extLst>
                </a:gridCol>
                <a:gridCol w="4980241">
                  <a:extLst>
                    <a:ext uri="{9D8B030D-6E8A-4147-A177-3AD203B41FA5}">
                      <a16:colId xmlns:a16="http://schemas.microsoft.com/office/drawing/2014/main" val="1165856636"/>
                    </a:ext>
                  </a:extLst>
                </a:gridCol>
              </a:tblGrid>
              <a:tr h="2172157">
                <a:tc>
                  <a:txBody>
                    <a:bodyPr/>
                    <a:lstStyle/>
                    <a:p>
                      <a:r>
                        <a:rPr lang="nl-NL" sz="2000" b="1" dirty="0">
                          <a:solidFill>
                            <a:schemeClr val="tx1"/>
                          </a:solidFill>
                          <a:latin typeface="Kermit" panose="020F0503040000060003" pitchFamily="34" charset="0"/>
                        </a:rPr>
                        <a:t>Les 1:</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Bijlagen horend bij de les</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Stopwatch/timer</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Ruimte in lokaal</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Schoolplein</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Kleurpotloden en stiften</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Papier</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8+: Scratch account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2000" b="1" dirty="0">
                          <a:solidFill>
                            <a:schemeClr val="tx1"/>
                          </a:solidFill>
                          <a:latin typeface="Kermit" panose="020F0503040000060003" pitchFamily="34" charset="0"/>
                        </a:rPr>
                        <a:t>Les 2</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dirty="0">
                          <a:solidFill>
                            <a:schemeClr val="tx1"/>
                          </a:solidFill>
                          <a:latin typeface="Kermit" panose="020F0503040000060003" pitchFamily="34" charset="0"/>
                        </a:rPr>
                        <a:t>Bijlagen horend bij de les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dirty="0">
                          <a:solidFill>
                            <a:schemeClr val="tx1"/>
                          </a:solidFill>
                          <a:latin typeface="Kermit" panose="020F0503040000060003" pitchFamily="34" charset="0"/>
                        </a:rPr>
                        <a:t>Bordjes schijf van vijf</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dirty="0">
                          <a:solidFill>
                            <a:schemeClr val="tx1"/>
                          </a:solidFill>
                          <a:latin typeface="Kermit" panose="020F0503040000060003" pitchFamily="34" charset="0"/>
                        </a:rPr>
                        <a:t>Papiertjes in de kleuren van de schijf van vijf</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dirty="0">
                          <a:solidFill>
                            <a:schemeClr val="tx1"/>
                          </a:solidFill>
                          <a:latin typeface="Kermit" panose="020F0503040000060003" pitchFamily="34" charset="0"/>
                        </a:rPr>
                        <a:t>A3 voor menukaart</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800" b="0" dirty="0">
                          <a:solidFill>
                            <a:schemeClr val="tx1"/>
                          </a:solidFill>
                          <a:latin typeface="Kermit" panose="020F0503040000060003" pitchFamily="34" charset="0"/>
                        </a:rPr>
                        <a:t>Potloden of stiften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2000" b="1" dirty="0">
                        <a:solidFill>
                          <a:schemeClr val="tx1"/>
                        </a:solidFill>
                        <a:latin typeface="Kermit" panose="020F05030400000600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577980"/>
                  </a:ext>
                </a:extLst>
              </a:tr>
              <a:tr h="2012386">
                <a:tc>
                  <a:txBody>
                    <a:bodyPr/>
                    <a:lstStyle/>
                    <a:p>
                      <a:r>
                        <a:rPr lang="nl-NL" sz="2000" b="1" dirty="0">
                          <a:solidFill>
                            <a:schemeClr val="tx1"/>
                          </a:solidFill>
                          <a:latin typeface="Kermit" panose="020F0503040000060003" pitchFamily="34" charset="0"/>
                        </a:rPr>
                        <a:t>Les 3</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Bijlagen horend bij de les </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Producten op de boodschappenlijst</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Pen en papier</a:t>
                      </a:r>
                    </a:p>
                    <a:p>
                      <a:pPr marL="285750" indent="-285750">
                        <a:buFont typeface="Arial" panose="020B0604020202020204" pitchFamily="34" charset="0"/>
                        <a:buChar char="•"/>
                      </a:pPr>
                      <a:r>
                        <a:rPr lang="nl-NL" sz="2000" b="0" dirty="0" err="1">
                          <a:solidFill>
                            <a:schemeClr val="tx1"/>
                          </a:solidFill>
                          <a:latin typeface="Kermit" panose="020F0503040000060003" pitchFamily="34" charset="0"/>
                        </a:rPr>
                        <a:t>TikTok</a:t>
                      </a:r>
                      <a:r>
                        <a:rPr lang="nl-NL" sz="2000" b="0" dirty="0">
                          <a:solidFill>
                            <a:schemeClr val="tx1"/>
                          </a:solidFill>
                          <a:latin typeface="Kermit" panose="020F0503040000060003" pitchFamily="34" charset="0"/>
                        </a:rPr>
                        <a:t> of een ander </a:t>
                      </a:r>
                      <a:r>
                        <a:rPr lang="nl-NL" sz="2000" b="0" dirty="0" err="1">
                          <a:solidFill>
                            <a:schemeClr val="tx1"/>
                          </a:solidFill>
                          <a:latin typeface="Kermit" panose="020F0503040000060003" pitchFamily="34" charset="0"/>
                        </a:rPr>
                        <a:t>edit</a:t>
                      </a:r>
                      <a:r>
                        <a:rPr lang="nl-NL" sz="2000" b="0" dirty="0">
                          <a:solidFill>
                            <a:schemeClr val="tx1"/>
                          </a:solidFill>
                          <a:latin typeface="Kermit" panose="020F0503040000060003" pitchFamily="34" charset="0"/>
                        </a:rPr>
                        <a:t> programma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2000" b="0" dirty="0">
                          <a:solidFill>
                            <a:schemeClr val="tx1"/>
                          </a:solidFill>
                          <a:latin typeface="Kermit" panose="020F0503040000060003" pitchFamily="34" charset="0"/>
                        </a:rPr>
                        <a:t>Albert Heijn mini’s of afbeeldingen producten</a:t>
                      </a:r>
                    </a:p>
                    <a:p>
                      <a:endParaRPr lang="nl-NL" sz="2000" dirty="0">
                        <a:solidFill>
                          <a:schemeClr val="tx1"/>
                        </a:solidFill>
                        <a:latin typeface="Kermit" panose="020F05030400000600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sz="2000" b="1" dirty="0">
                          <a:solidFill>
                            <a:schemeClr val="tx1"/>
                          </a:solidFill>
                          <a:latin typeface="Kermit" panose="020F0503040000060003" pitchFamily="34" charset="0"/>
                        </a:rPr>
                        <a:t>Les 4</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Bijlagen horend bij de les </a:t>
                      </a: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Account voor </a:t>
                      </a:r>
                      <a:r>
                        <a:rPr lang="nl-NL" sz="2000" b="0" dirty="0" err="1">
                          <a:solidFill>
                            <a:schemeClr val="tx1"/>
                          </a:solidFill>
                          <a:latin typeface="Kermit" panose="020F0503040000060003" pitchFamily="34" charset="0"/>
                        </a:rPr>
                        <a:t>ChatGPT</a:t>
                      </a:r>
                      <a:endParaRPr lang="nl-NL" sz="2000" b="0" dirty="0">
                        <a:solidFill>
                          <a:schemeClr val="tx1"/>
                        </a:solidFill>
                        <a:latin typeface="Kermit" panose="020F0503040000060003" pitchFamily="34" charset="0"/>
                      </a:endParaRPr>
                    </a:p>
                    <a:p>
                      <a:pPr marL="285750" indent="-285750">
                        <a:buFont typeface="Arial" panose="020B0604020202020204" pitchFamily="34" charset="0"/>
                        <a:buChar char="•"/>
                      </a:pPr>
                      <a:r>
                        <a:rPr lang="nl-NL" sz="2000" b="0" dirty="0">
                          <a:solidFill>
                            <a:schemeClr val="tx1"/>
                          </a:solidFill>
                          <a:latin typeface="Kermit" panose="020F0503040000060003" pitchFamily="34" charset="0"/>
                        </a:rPr>
                        <a:t>Laptops voor de kinderen</a:t>
                      </a:r>
                    </a:p>
                    <a:p>
                      <a:endParaRPr lang="nl-NL" sz="2000" dirty="0">
                        <a:solidFill>
                          <a:schemeClr val="tx1"/>
                        </a:solidFill>
                        <a:latin typeface="Kermit" panose="020F05030400000600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1267628"/>
                  </a:ext>
                </a:extLst>
              </a:tr>
            </a:tbl>
          </a:graphicData>
        </a:graphic>
      </p:graphicFrame>
      <p:pic>
        <p:nvPicPr>
          <p:cNvPr id="6" name="Afbeelding 5">
            <a:extLst>
              <a:ext uri="{FF2B5EF4-FFF2-40B4-BE49-F238E27FC236}">
                <a16:creationId xmlns:a16="http://schemas.microsoft.com/office/drawing/2014/main" id="{4272A4F8-09DD-1EFC-36B5-9A3237C3F1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3115" y="1597853"/>
            <a:ext cx="302523" cy="302523"/>
          </a:xfrm>
          <a:prstGeom prst="rect">
            <a:avLst/>
          </a:prstGeom>
          <a:noFill/>
        </p:spPr>
      </p:pic>
      <p:pic>
        <p:nvPicPr>
          <p:cNvPr id="7" name="Afbeelding 6">
            <a:extLst>
              <a:ext uri="{FF2B5EF4-FFF2-40B4-BE49-F238E27FC236}">
                <a16:creationId xmlns:a16="http://schemas.microsoft.com/office/drawing/2014/main" id="{44E3B2C4-069D-A7EA-0A4C-BC24479544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98273" y="1604883"/>
            <a:ext cx="302523" cy="302523"/>
          </a:xfrm>
          <a:prstGeom prst="rect">
            <a:avLst/>
          </a:prstGeom>
          <a:noFill/>
        </p:spPr>
      </p:pic>
      <p:pic>
        <p:nvPicPr>
          <p:cNvPr id="8" name="Afbeelding 7">
            <a:extLst>
              <a:ext uri="{FF2B5EF4-FFF2-40B4-BE49-F238E27FC236}">
                <a16:creationId xmlns:a16="http://schemas.microsoft.com/office/drawing/2014/main" id="{55330C25-6D6A-F2AE-2019-6C0B6726FA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90039" y="3972136"/>
            <a:ext cx="302523" cy="302523"/>
          </a:xfrm>
          <a:prstGeom prst="rect">
            <a:avLst/>
          </a:prstGeom>
          <a:noFill/>
        </p:spPr>
      </p:pic>
      <p:pic>
        <p:nvPicPr>
          <p:cNvPr id="9" name="Afbeelding 8">
            <a:extLst>
              <a:ext uri="{FF2B5EF4-FFF2-40B4-BE49-F238E27FC236}">
                <a16:creationId xmlns:a16="http://schemas.microsoft.com/office/drawing/2014/main" id="{07321A1D-B904-01C9-D7B0-583D3F2578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3114" y="3972136"/>
            <a:ext cx="302523" cy="302523"/>
          </a:xfrm>
          <a:prstGeom prst="rect">
            <a:avLst/>
          </a:prstGeom>
          <a:noFill/>
        </p:spPr>
      </p:pic>
    </p:spTree>
    <p:extLst>
      <p:ext uri="{BB962C8B-B14F-4D97-AF65-F5344CB8AC3E}">
        <p14:creationId xmlns:p14="http://schemas.microsoft.com/office/powerpoint/2010/main" val="1094203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6A437-FCFE-C2DE-9349-7678AAB18B75}"/>
            </a:ext>
          </a:extLst>
        </p:cNvPr>
        <p:cNvGrpSpPr/>
        <p:nvPr/>
      </p:nvGrpSpPr>
      <p:grpSpPr>
        <a:xfrm>
          <a:off x="0" y="0"/>
          <a:ext cx="0" cy="0"/>
          <a:chOff x="0" y="0"/>
          <a:chExt cx="0" cy="0"/>
        </a:xfrm>
      </p:grpSpPr>
      <p:pic>
        <p:nvPicPr>
          <p:cNvPr id="3" name="Afbeelding 2" descr="Afbeelding met persoon, kleding, meisje, jongen&#10;&#10;Door AI gegenereerde inhoud is mogelijk onjuist.">
            <a:extLst>
              <a:ext uri="{FF2B5EF4-FFF2-40B4-BE49-F238E27FC236}">
                <a16:creationId xmlns:a16="http://schemas.microsoft.com/office/drawing/2014/main" id="{BA5174BA-8917-9073-6E6D-5C9549EFEB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4753" name="Rectangle 3">
            <a:extLst>
              <a:ext uri="{FF2B5EF4-FFF2-40B4-BE49-F238E27FC236}">
                <a16:creationId xmlns:a16="http://schemas.microsoft.com/office/drawing/2014/main" id="{81CD2E55-8123-6E5A-E6E1-43B94130C7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3E60F13-2CC3-4B76-6085-E71BB0672E1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DB31C0F-FF30-4908-8E1C-09E6F2B760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3ADAA3D-6262-E0BB-4046-C5E8E6071B7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9CDC5E63-04EA-8A09-3653-A4A4F688EF7B}"/>
              </a:ext>
            </a:extLst>
          </p:cNvPr>
          <p:cNvSpPr txBox="1"/>
          <p:nvPr/>
        </p:nvSpPr>
        <p:spPr>
          <a:xfrm>
            <a:off x="-1" y="5056387"/>
            <a:ext cx="12192000" cy="553998"/>
          </a:xfrm>
          <a:prstGeom prst="rect">
            <a:avLst/>
          </a:prstGeom>
          <a:noFill/>
        </p:spPr>
        <p:txBody>
          <a:bodyPr wrap="square" rtlCol="0">
            <a:spAutoFit/>
          </a:bodyPr>
          <a:lstStyle/>
          <a:p>
            <a:pPr algn="ctr"/>
            <a:r>
              <a:rPr lang="nl-NL" sz="3000" dirty="0">
                <a:solidFill>
                  <a:srgbClr val="E16C7F"/>
                </a:solidFill>
                <a:latin typeface="Kermit" panose="020F0503040000060003" pitchFamily="34" charset="0"/>
                <a:cs typeface="Arial" panose="020B0604020202020204" pitchFamily="34" charset="0"/>
              </a:rPr>
              <a:t>Les 1: Bewegen is gezond</a:t>
            </a:r>
          </a:p>
        </p:txBody>
      </p:sp>
      <p:pic>
        <p:nvPicPr>
          <p:cNvPr id="5" name="Afbeelding 4" descr="Afbeelding met Lettertype, Graphics, rood, tekst&#10;&#10;Automatisch gegenereerde beschrijving">
            <a:extLst>
              <a:ext uri="{FF2B5EF4-FFF2-40B4-BE49-F238E27FC236}">
                <a16:creationId xmlns:a16="http://schemas.microsoft.com/office/drawing/2014/main" id="{0C58EF7F-24D6-103B-DF07-C9CF8B9AD5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74566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dirty="0">
                <a:solidFill>
                  <a:srgbClr val="E16C7F"/>
                </a:solidFill>
                <a:latin typeface="Kermit" panose="020F0503040000060003" pitchFamily="34" charset="0"/>
              </a:rPr>
              <a:t>Groepen 3-4</a:t>
            </a:r>
            <a:r>
              <a:rPr lang="nl-NL" sz="3600" dirty="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ea typeface="American Typewriter" charset="0"/>
                <a:cs typeface="American Typewriter" charset="0"/>
              </a:rPr>
              <a:t>Doelen</a:t>
            </a:r>
          </a:p>
          <a:p>
            <a:pPr algn="ctr"/>
            <a:endParaRPr lang="nl-NL" sz="3600" dirty="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2054823230"/>
              </p:ext>
            </p:extLst>
          </p:nvPr>
        </p:nvGraphicFramePr>
        <p:xfrm>
          <a:off x="250372" y="840801"/>
          <a:ext cx="11805332" cy="4983947"/>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 maken met de wereld om je heen</a:t>
                      </a:r>
                    </a:p>
                    <a:p>
                      <a:pPr>
                        <a:defRPr/>
                      </a:pPr>
                      <a:endParaRPr lang="nl-NL" sz="1400" dirty="0">
                        <a:latin typeface="Kermit" panose="020F0503040000060003" pitchFamily="34" charset="0"/>
                        <a:cs typeface="American Typewriter"/>
                      </a:endParaRP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uitleggen waarom bewegen goed is voor mijn lichaam.</a:t>
                      </a:r>
                    </a:p>
                    <a:p>
                      <a:pPr marL="285750" indent="-285750" rtl="0" fontAlgn="base">
                        <a:buFont typeface="Arial" panose="020B0604020202020204" pitchFamily="34" charset="0"/>
                        <a:buChar char="•"/>
                      </a:pPr>
                      <a:r>
                        <a:rPr lang="nl-NL" sz="1400" b="0" i="0" kern="1200" dirty="0">
                          <a:solidFill>
                            <a:schemeClr val="tx1"/>
                          </a:solidFill>
                          <a:effectLst/>
                          <a:latin typeface="Kermit"/>
                          <a:ea typeface="+mn-ea"/>
                          <a:cs typeface="+mn-cs"/>
                        </a:rPr>
                        <a:t>Ik kan vertellen wat er in mijn lichaam gebeurt als ik beweeg.</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hoeveel en hoe vaak ik moet bewegen om gezond te blijven.</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endParaRPr lang="nl-NL" sz="1400" dirty="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a:ea typeface="+mn-ea"/>
                          <a:cs typeface="+mn-cs"/>
                        </a:rPr>
                        <a:t>Ik kan verbanden leggen tussen bewegen en mijn gezondheid (verbanden leggen).</a:t>
                      </a:r>
                    </a:p>
                    <a:p>
                      <a:pPr marL="285750" indent="-285750" rtl="0" fontAlgn="base">
                        <a:buFont typeface="Arial" panose="020B0604020202020204" pitchFamily="34" charset="0"/>
                        <a:buChar char="•"/>
                      </a:pPr>
                      <a:r>
                        <a:rPr lang="nl-NL" sz="1400" b="0" i="0" kern="1200" dirty="0">
                          <a:solidFill>
                            <a:schemeClr val="tx1"/>
                          </a:solidFill>
                          <a:effectLst/>
                          <a:latin typeface="Kermit"/>
                          <a:ea typeface="+mn-ea"/>
                          <a:cs typeface="+mn-cs"/>
                        </a:rPr>
                        <a:t>Ik kan uitleggen wat bewegen met mijn gevoelens, slaap en concentratie doet (persoonlijke relevantie).</a:t>
                      </a:r>
                    </a:p>
                    <a:p>
                      <a:pPr marL="285750" indent="-285750" rtl="0" fontAlgn="base">
                        <a:buFont typeface="Arial" panose="020B0604020202020204" pitchFamily="34" charset="0"/>
                        <a:buChar char="•"/>
                      </a:pPr>
                      <a:r>
                        <a:rPr lang="nl-NL" sz="1400" b="0" i="0" kern="1200" dirty="0">
                          <a:solidFill>
                            <a:schemeClr val="tx1"/>
                          </a:solidFill>
                          <a:effectLst/>
                          <a:latin typeface="Kermit"/>
                          <a:ea typeface="+mn-ea"/>
                          <a:cs typeface="+mn-cs"/>
                        </a:rPr>
                        <a:t>Ik kan bedenken hoe ik zelf meer zou kunnen bewegen in mijn dagelijks leven  (persoonlijke relevantie).</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endParaRPr lang="nl-NL" sz="1400" dirty="0">
                        <a:solidFill>
                          <a:srgbClr val="EE688E"/>
                        </a:solidFill>
                      </a:endParaRPr>
                    </a:p>
                  </a:txBody>
                  <a:tcPr/>
                </a:tc>
                <a:tc>
                  <a:txBody>
                    <a:bodyPr/>
                    <a:lstStyle/>
                    <a:p>
                      <a:pPr marL="285750" lvl="0" indent="-285750">
                        <a:buFont typeface="Arial" panose="020B0604020202020204" pitchFamily="34" charset="0"/>
                        <a:buChar char="•"/>
                      </a:pPr>
                      <a:r>
                        <a:rPr lang="nl-NL" sz="1400" dirty="0">
                          <a:solidFill>
                            <a:schemeClr val="tx1"/>
                          </a:solidFill>
                          <a:latin typeface="Kermit"/>
                        </a:rPr>
                        <a:t>Ik kan de klassenmemorie spelen en er iets van leren.</a:t>
                      </a:r>
                    </a:p>
                    <a:p>
                      <a:pPr marL="285750" lvl="0" indent="-285750">
                        <a:buFont typeface="Arial" panose="020B0604020202020204" pitchFamily="34" charset="0"/>
                        <a:buChar char="•"/>
                      </a:pPr>
                      <a:r>
                        <a:rPr lang="nl-NL" sz="1400" dirty="0">
                          <a:solidFill>
                            <a:schemeClr val="tx1"/>
                          </a:solidFill>
                          <a:latin typeface="Kermit"/>
                        </a:rPr>
                        <a:t>Ik kan twee memoriekaartjes ontwerpen die passen bij het thema en mijn ideeën creatief vormgeven.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D59A8C5B-4BF3-4E43-9FBD-E797E459F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05491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9936" y="627503"/>
            <a:ext cx="12162063"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F27CC29E-FC49-9306-9821-9BC52F0C95D5}"/>
              </a:ext>
            </a:extLst>
          </p:cNvPr>
          <p:cNvSpPr>
            <a:spLocks noChangeArrowheads="1"/>
          </p:cNvSpPr>
          <p:nvPr/>
        </p:nvSpPr>
        <p:spPr bwMode="auto">
          <a:xfrm>
            <a:off x="722246" y="2103628"/>
            <a:ext cx="10987972"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solidFill>
                <a:srgbClr val="E16C7F"/>
              </a:solidFill>
              <a:effectLst/>
              <a:latin typeface="Kermit" panose="020F0503040000060003" pitchFamily="34" charset="0"/>
              <a:ea typeface="Cutive"/>
              <a:cs typeface="Cutive"/>
            </a:endParaRPr>
          </a:p>
          <a:p>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Beweeg bingo</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Praatplaat Waarom is bewegen gezond?</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Zweeds </a:t>
            </a:r>
            <a:r>
              <a:rPr lang="nl-NL" sz="2400" dirty="0" err="1">
                <a:latin typeface="Kermit" panose="020F0503040000060003" pitchFamily="34" charset="0"/>
                <a:ea typeface="Times New Roman" panose="02020603050405020304" pitchFamily="18" charset="0"/>
              </a:rPr>
              <a:t>renspel</a:t>
            </a: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Je eigen beweegspel</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Spelen maar!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7C712844-7DE5-A5A7-7110-AE2CC2F67D1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p>
        </p:txBody>
      </p:sp>
      <p:pic>
        <p:nvPicPr>
          <p:cNvPr id="6" name="Afbeelding 5" descr="Afbeelding met Lettertype, Graphics, rood, tekst&#10;&#10;Automatisch gegenereerde beschrijving">
            <a:extLst>
              <a:ext uri="{FF2B5EF4-FFF2-40B4-BE49-F238E27FC236}">
                <a16:creationId xmlns:a16="http://schemas.microsoft.com/office/drawing/2014/main" id="{AE944C1A-C0D3-EA21-0850-85BA8BE8D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81D3F3F-8AA7-1C99-79E4-1B24703E4195}"/>
              </a:ext>
            </a:extLst>
          </p:cNvPr>
          <p:cNvPicPr>
            <a:picLocks noChangeAspect="1"/>
          </p:cNvPicPr>
          <p:nvPr/>
        </p:nvPicPr>
        <p:blipFill>
          <a:blip r:embed="rId3">
            <a:alphaModFix amt="23000"/>
            <a:extLst>
              <a:ext uri="{28A0092B-C50C-407E-A947-70E740481C1C}">
                <a14:useLocalDpi xmlns:a14="http://schemas.microsoft.com/office/drawing/2010/main" val="0"/>
              </a:ext>
            </a:extLst>
          </a:blip>
          <a:stretch>
            <a:fillRect/>
          </a:stretch>
        </p:blipFill>
        <p:spPr>
          <a:xfrm>
            <a:off x="-31389" y="-57150"/>
            <a:ext cx="12395200" cy="6972300"/>
          </a:xfrm>
          <a:prstGeom prst="rect">
            <a:avLst/>
          </a:prstGeom>
        </p:spPr>
      </p:pic>
      <p:pic>
        <p:nvPicPr>
          <p:cNvPr id="6" name="Afbeelding 5" descr="Afbeelding met schermopname&#10;&#10;Door AI gegenereerde inhoud is mogelijk onjuist.">
            <a:extLst>
              <a:ext uri="{FF2B5EF4-FFF2-40B4-BE49-F238E27FC236}">
                <a16:creationId xmlns:a16="http://schemas.microsoft.com/office/drawing/2014/main" id="{5E58AF79-F290-1113-251B-4A11CD30E018}"/>
              </a:ext>
            </a:extLst>
          </p:cNvPr>
          <p:cNvPicPr>
            <a:picLocks noChangeAspect="1"/>
          </p:cNvPicPr>
          <p:nvPr/>
        </p:nvPicPr>
        <p:blipFill>
          <a:blip r:embed="rId4">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AE33A45-96C4-B2F5-CC84-E593EBF25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6F3AD04F-9BCD-BC8F-6974-50AA0B6E50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C8548BA5-9D00-8FB1-B419-A906C527862E}"/>
              </a:ext>
            </a:extLst>
          </p:cNvPr>
          <p:cNvSpPr txBox="1"/>
          <p:nvPr/>
        </p:nvSpPr>
        <p:spPr>
          <a:xfrm>
            <a:off x="4602666" y="4076881"/>
            <a:ext cx="6149896" cy="923330"/>
          </a:xfrm>
          <a:prstGeom prst="rect">
            <a:avLst/>
          </a:prstGeom>
          <a:noFill/>
        </p:spPr>
        <p:txBody>
          <a:bodyPr wrap="square">
            <a:spAutoFit/>
          </a:bodyPr>
          <a:lstStyle/>
          <a:p>
            <a:br>
              <a:rPr lang="nl-NL" dirty="0"/>
            </a:br>
            <a:endParaRPr lang="nl-NL" dirty="0"/>
          </a:p>
          <a:p>
            <a:endParaRPr lang="nl-NL" dirty="0"/>
          </a:p>
        </p:txBody>
      </p:sp>
      <p:pic>
        <p:nvPicPr>
          <p:cNvPr id="10" name="Afbeelding 9" descr="Afbeelding met creativiteit&#10;&#10;Door AI gegenereerde inhoud is mogelijk onjuist.">
            <a:extLst>
              <a:ext uri="{FF2B5EF4-FFF2-40B4-BE49-F238E27FC236}">
                <a16:creationId xmlns:a16="http://schemas.microsoft.com/office/drawing/2014/main" id="{2A7FE4B8-6BA8-C989-3229-15FA0DF42127}"/>
              </a:ext>
            </a:extLst>
          </p:cNvPr>
          <p:cNvPicPr>
            <a:picLocks noChangeAspect="1"/>
          </p:cNvPicPr>
          <p:nvPr/>
        </p:nvPicPr>
        <p:blipFill>
          <a:blip r:embed="rId6">
            <a:extLst>
              <a:ext uri="{28A0092B-C50C-407E-A947-70E740481C1C}">
                <a14:useLocalDpi xmlns:a14="http://schemas.microsoft.com/office/drawing/2010/main" val="0"/>
              </a:ext>
            </a:extLst>
          </a:blip>
          <a:srcRect r="30102"/>
          <a:stretch>
            <a:fillRect/>
          </a:stretch>
        </p:blipFill>
        <p:spPr>
          <a:xfrm>
            <a:off x="1116122" y="737872"/>
            <a:ext cx="10697170" cy="6086715"/>
          </a:xfrm>
          <a:prstGeom prst="rect">
            <a:avLst/>
          </a:prstGeom>
        </p:spPr>
      </p:pic>
      <p:sp>
        <p:nvSpPr>
          <p:cNvPr id="12" name="Tekstvak 11">
            <a:extLst>
              <a:ext uri="{FF2B5EF4-FFF2-40B4-BE49-F238E27FC236}">
                <a16:creationId xmlns:a16="http://schemas.microsoft.com/office/drawing/2014/main" id="{7604FD9B-AB90-1175-8A2A-DE4822CF5C85}"/>
              </a:ext>
            </a:extLst>
          </p:cNvPr>
          <p:cNvSpPr txBox="1"/>
          <p:nvPr/>
        </p:nvSpPr>
        <p:spPr>
          <a:xfrm rot="282605">
            <a:off x="2257081" y="1646042"/>
            <a:ext cx="8611123" cy="3046988"/>
          </a:xfrm>
          <a:prstGeom prst="rect">
            <a:avLst/>
          </a:prstGeom>
          <a:noFill/>
        </p:spPr>
        <p:txBody>
          <a:bodyPr wrap="square">
            <a:spAutoFit/>
          </a:bodyPr>
          <a:lstStyle/>
          <a:p>
            <a:pPr algn="ctr"/>
            <a:r>
              <a:rPr lang="nl-NL" sz="2400" b="0" i="0" u="none" strike="noStrike" kern="1200" dirty="0">
                <a:solidFill>
                  <a:schemeClr val="tx1"/>
                </a:solidFill>
                <a:effectLst/>
                <a:latin typeface="Kermit" panose="020F0503040000060003" pitchFamily="34" charset="0"/>
                <a:ea typeface="+mn-ea"/>
                <a:cs typeface="+mn-cs"/>
              </a:rPr>
              <a:t>Hallo kinderen, </a:t>
            </a:r>
          </a:p>
          <a:p>
            <a:pPr algn="ctr"/>
            <a:endParaRPr lang="nl-NL" sz="2400" dirty="0">
              <a:latin typeface="Kermit" panose="020F0503040000060003" pitchFamily="34" charset="0"/>
            </a:endParaRPr>
          </a:p>
          <a:p>
            <a:pPr algn="ctr"/>
            <a:r>
              <a:rPr lang="nl-NL" sz="2400" dirty="0">
                <a:latin typeface="Kermit" panose="020F0503040000060003" pitchFamily="34" charset="0"/>
              </a:rPr>
              <a:t>Sinds het kouder is geworden, zit ik vaker binnen bij de kachel. Ik beweeg niet zoveel meer. En ik merk het meteen: mijn rug doet pijn, mijn benen voelen slap en ik ben snel moe. Zou dat komen doordat ik minder beweeg? Wat gebeurt er eigenlijk in mijn lichaam als ik ren, spring of dans? En waarom voel ik me dan vaak beter?</a:t>
            </a:r>
          </a:p>
        </p:txBody>
      </p:sp>
      <p:pic>
        <p:nvPicPr>
          <p:cNvPr id="5" name="Afbeelding 4">
            <a:extLst>
              <a:ext uri="{FF2B5EF4-FFF2-40B4-BE49-F238E27FC236}">
                <a16:creationId xmlns:a16="http://schemas.microsoft.com/office/drawing/2014/main" id="{496EFAE8-C3FE-675C-55B6-7AAD0CF17DF4}"/>
              </a:ext>
            </a:extLst>
          </p:cNvPr>
          <p:cNvPicPr>
            <a:picLocks noChangeAspect="1"/>
          </p:cNvPicPr>
          <p:nvPr/>
        </p:nvPicPr>
        <p:blipFill>
          <a:blip r:embed="rId7"/>
          <a:stretch>
            <a:fillRect/>
          </a:stretch>
        </p:blipFill>
        <p:spPr>
          <a:xfrm flipH="1">
            <a:off x="715112" y="4404423"/>
            <a:ext cx="2802164" cy="2409643"/>
          </a:xfrm>
          <a:prstGeom prst="rect">
            <a:avLst/>
          </a:prstGeom>
        </p:spPr>
      </p:pic>
      <p:sp>
        <p:nvSpPr>
          <p:cNvPr id="8" name="Tekstvak 7">
            <a:extLst>
              <a:ext uri="{FF2B5EF4-FFF2-40B4-BE49-F238E27FC236}">
                <a16:creationId xmlns:a16="http://schemas.microsoft.com/office/drawing/2014/main" id="{11478E78-C94A-BDF9-67E9-3FBDB72F1583}"/>
              </a:ext>
            </a:extLst>
          </p:cNvPr>
          <p:cNvSpPr txBox="1"/>
          <p:nvPr/>
        </p:nvSpPr>
        <p:spPr>
          <a:xfrm>
            <a:off x="1" y="305424"/>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Boer Boris in beweging</a:t>
            </a:r>
          </a:p>
        </p:txBody>
      </p:sp>
    </p:spTree>
    <p:extLst>
      <p:ext uri="{BB962C8B-B14F-4D97-AF65-F5344CB8AC3E}">
        <p14:creationId xmlns:p14="http://schemas.microsoft.com/office/powerpoint/2010/main" val="3100272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6FFAB9C6-8CB9-9014-A1BE-73038AF5F724}"/>
              </a:ext>
            </a:extLst>
          </p:cNvPr>
          <p:cNvPicPr>
            <a:picLocks noChangeAspect="1"/>
          </p:cNvPicPr>
          <p:nvPr/>
        </p:nvPicPr>
        <p:blipFill>
          <a:blip r:embed="rId2">
            <a:alphaModFix amt="23000"/>
            <a:extLst>
              <a:ext uri="{28A0092B-C50C-407E-A947-70E740481C1C}">
                <a14:useLocalDpi xmlns:a14="http://schemas.microsoft.com/office/drawing/2010/main" val="0"/>
              </a:ext>
            </a:extLst>
          </a:blip>
          <a:stretch>
            <a:fillRect/>
          </a:stretch>
        </p:blipFill>
        <p:spPr>
          <a:xfrm>
            <a:off x="0" y="-57150"/>
            <a:ext cx="12395200" cy="6972300"/>
          </a:xfrm>
          <a:prstGeom prst="rect">
            <a:avLst/>
          </a:prstGeom>
        </p:spPr>
      </p:pic>
      <p:pic>
        <p:nvPicPr>
          <p:cNvPr id="4" name="Afbeelding 3" descr="Afbeelding met schermopname&#10;&#10;Door AI gegenereerde inhoud is mogelijk onjuist.">
            <a:extLst>
              <a:ext uri="{FF2B5EF4-FFF2-40B4-BE49-F238E27FC236}">
                <a16:creationId xmlns:a16="http://schemas.microsoft.com/office/drawing/2014/main" id="{CD3C7BA2-5FBC-D2FD-78E5-46D568D9197E}"/>
              </a:ext>
            </a:extLst>
          </p:cNvPr>
          <p:cNvPicPr>
            <a:picLocks noChangeAspect="1"/>
          </p:cNvPicPr>
          <p:nvPr/>
        </p:nvPicPr>
        <p:blipFill>
          <a:blip r:embed="rId3">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5" name="Rectangle 3">
            <a:extLst>
              <a:ext uri="{FF2B5EF4-FFF2-40B4-BE49-F238E27FC236}">
                <a16:creationId xmlns:a16="http://schemas.microsoft.com/office/drawing/2014/main" id="{71687E2C-F9F5-5C10-656E-482F20377B5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6" name="Rectangle 4">
            <a:extLst>
              <a:ext uri="{FF2B5EF4-FFF2-40B4-BE49-F238E27FC236}">
                <a16:creationId xmlns:a16="http://schemas.microsoft.com/office/drawing/2014/main" id="{63CC659F-67C4-EB3D-4286-4F64658F161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 name="Rectangle 5">
            <a:extLst>
              <a:ext uri="{FF2B5EF4-FFF2-40B4-BE49-F238E27FC236}">
                <a16:creationId xmlns:a16="http://schemas.microsoft.com/office/drawing/2014/main" id="{D04E5B5E-5640-7268-7408-FDB837D24AC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8" name="Tekstvak 7">
            <a:extLst>
              <a:ext uri="{FF2B5EF4-FFF2-40B4-BE49-F238E27FC236}">
                <a16:creationId xmlns:a16="http://schemas.microsoft.com/office/drawing/2014/main" id="{FB706C22-08CE-682C-F779-F98336F31D02}"/>
              </a:ext>
            </a:extLst>
          </p:cNvPr>
          <p:cNvSpPr txBox="1"/>
          <p:nvPr/>
        </p:nvSpPr>
        <p:spPr>
          <a:xfrm>
            <a:off x="0" y="-19134"/>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9" name="Tekstvak 8">
            <a:extLst>
              <a:ext uri="{FF2B5EF4-FFF2-40B4-BE49-F238E27FC236}">
                <a16:creationId xmlns:a16="http://schemas.microsoft.com/office/drawing/2014/main" id="{42901D04-631D-BD8B-02B4-9972D33EF94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p>
        </p:txBody>
      </p:sp>
      <p:pic>
        <p:nvPicPr>
          <p:cNvPr id="10" name="Afbeelding 9" descr="Afbeelding met Lettertype, Graphics, rood, tekst&#10;&#10;Automatisch gegenereerde beschrijving">
            <a:extLst>
              <a:ext uri="{FF2B5EF4-FFF2-40B4-BE49-F238E27FC236}">
                <a16:creationId xmlns:a16="http://schemas.microsoft.com/office/drawing/2014/main" id="{88103530-6C93-1B55-AD4A-9E5AD638C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1" name="Tekstvak 10">
            <a:extLst>
              <a:ext uri="{FF2B5EF4-FFF2-40B4-BE49-F238E27FC236}">
                <a16:creationId xmlns:a16="http://schemas.microsoft.com/office/drawing/2014/main" id="{5A9B40AF-E48E-2795-8BC9-0A9B19C05FC7}"/>
              </a:ext>
            </a:extLst>
          </p:cNvPr>
          <p:cNvSpPr txBox="1"/>
          <p:nvPr/>
        </p:nvSpPr>
        <p:spPr>
          <a:xfrm>
            <a:off x="0" y="203750"/>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Boer Boris in beweging</a:t>
            </a:r>
          </a:p>
        </p:txBody>
      </p:sp>
      <p:pic>
        <p:nvPicPr>
          <p:cNvPr id="12" name="Afbeelding 11" descr="Afbeelding met creativiteit&#10;&#10;Door AI gegenereerde inhoud is mogelijk onjuist.">
            <a:extLst>
              <a:ext uri="{FF2B5EF4-FFF2-40B4-BE49-F238E27FC236}">
                <a16:creationId xmlns:a16="http://schemas.microsoft.com/office/drawing/2014/main" id="{41BC2E24-CE51-E1D6-C30A-CACC81B3C8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4183" y="703632"/>
            <a:ext cx="9071533" cy="4810385"/>
          </a:xfrm>
          <a:prstGeom prst="rect">
            <a:avLst/>
          </a:prstGeom>
        </p:spPr>
      </p:pic>
      <p:pic>
        <p:nvPicPr>
          <p:cNvPr id="13" name="Afbeelding 12">
            <a:extLst>
              <a:ext uri="{FF2B5EF4-FFF2-40B4-BE49-F238E27FC236}">
                <a16:creationId xmlns:a16="http://schemas.microsoft.com/office/drawing/2014/main" id="{4FA25475-4603-B267-79BE-C7BC39F7CD99}"/>
              </a:ext>
            </a:extLst>
          </p:cNvPr>
          <p:cNvPicPr>
            <a:picLocks noChangeAspect="1"/>
          </p:cNvPicPr>
          <p:nvPr/>
        </p:nvPicPr>
        <p:blipFill>
          <a:blip r:embed="rId6"/>
          <a:stretch>
            <a:fillRect/>
          </a:stretch>
        </p:blipFill>
        <p:spPr>
          <a:xfrm>
            <a:off x="6833630" y="3733070"/>
            <a:ext cx="3459894" cy="2975240"/>
          </a:xfrm>
          <a:prstGeom prst="rect">
            <a:avLst/>
          </a:prstGeom>
        </p:spPr>
      </p:pic>
      <p:sp>
        <p:nvSpPr>
          <p:cNvPr id="14" name="Tekstvak 13">
            <a:extLst>
              <a:ext uri="{FF2B5EF4-FFF2-40B4-BE49-F238E27FC236}">
                <a16:creationId xmlns:a16="http://schemas.microsoft.com/office/drawing/2014/main" id="{D5675042-2DA0-0E1E-060C-8CF9A76E8DB6}"/>
              </a:ext>
            </a:extLst>
          </p:cNvPr>
          <p:cNvSpPr txBox="1"/>
          <p:nvPr/>
        </p:nvSpPr>
        <p:spPr>
          <a:xfrm rot="21280037">
            <a:off x="2835807" y="2093673"/>
            <a:ext cx="4745972" cy="1200329"/>
          </a:xfrm>
          <a:prstGeom prst="rect">
            <a:avLst/>
          </a:prstGeom>
          <a:noFill/>
        </p:spPr>
        <p:txBody>
          <a:bodyPr wrap="square" rtlCol="0">
            <a:spAutoFit/>
          </a:bodyPr>
          <a:lstStyle/>
          <a:p>
            <a:pPr algn="ctr"/>
            <a:r>
              <a:rPr lang="nl-NL" sz="2400" dirty="0">
                <a:latin typeface="Kermit" panose="020F0503040000060003" pitchFamily="34" charset="0"/>
              </a:rPr>
              <a:t>Waarom voel ik me beter als ik beweeg? Wat gebeurt er dan in mijn lichaam?</a:t>
            </a:r>
            <a:endParaRPr lang="nl-NL" sz="6000" dirty="0">
              <a:latin typeface="Kermit" panose="020F0503040000060003" pitchFamily="34" charset="0"/>
            </a:endParaRPr>
          </a:p>
        </p:txBody>
      </p:sp>
    </p:spTree>
    <p:extLst>
      <p:ext uri="{BB962C8B-B14F-4D97-AF65-F5344CB8AC3E}">
        <p14:creationId xmlns:p14="http://schemas.microsoft.com/office/powerpoint/2010/main" val="3721773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D6A63-05DD-EF11-E716-6F8A5692B9BF}"/>
            </a:ext>
          </a:extLst>
        </p:cNvPr>
        <p:cNvGrpSpPr/>
        <p:nvPr/>
      </p:nvGrpSpPr>
      <p:grpSpPr>
        <a:xfrm>
          <a:off x="0" y="0"/>
          <a:ext cx="0" cy="0"/>
          <a:chOff x="0" y="0"/>
          <a:chExt cx="0" cy="0"/>
        </a:xfrm>
      </p:grpSpPr>
      <p:pic>
        <p:nvPicPr>
          <p:cNvPr id="5" name="Afbeelding 4" descr="Afbeelding met cirkel, Graphics, Kleurrijkheid, Lettertype&#10;&#10;Door AI gegenereerde inhoud is mogelijk onjuist.">
            <a:extLst>
              <a:ext uri="{FF2B5EF4-FFF2-40B4-BE49-F238E27FC236}">
                <a16:creationId xmlns:a16="http://schemas.microsoft.com/office/drawing/2014/main" id="{7916326A-F6F3-6543-F174-07EE6395FED2}"/>
              </a:ext>
            </a:extLst>
          </p:cNvPr>
          <p:cNvPicPr>
            <a:picLocks noChangeAspect="1"/>
          </p:cNvPicPr>
          <p:nvPr/>
        </p:nvPicPr>
        <p:blipFill>
          <a:blip r:embed="rId3">
            <a:alphaModFix amt="76000"/>
            <a:extLst>
              <a:ext uri="{28A0092B-C50C-407E-A947-70E740481C1C}">
                <a14:useLocalDpi xmlns:a14="http://schemas.microsoft.com/office/drawing/2010/main" val="0"/>
              </a:ext>
            </a:extLst>
          </a:blip>
          <a:srcRect t="21887" b="26871"/>
          <a:stretch>
            <a:fillRect/>
          </a:stretch>
        </p:blipFill>
        <p:spPr>
          <a:xfrm>
            <a:off x="1245208" y="139119"/>
            <a:ext cx="9522070" cy="2744597"/>
          </a:xfrm>
          <a:prstGeom prst="rect">
            <a:avLst/>
          </a:prstGeom>
        </p:spPr>
      </p:pic>
      <p:sp>
        <p:nvSpPr>
          <p:cNvPr id="74753" name="Rectangle 3">
            <a:extLst>
              <a:ext uri="{FF2B5EF4-FFF2-40B4-BE49-F238E27FC236}">
                <a16:creationId xmlns:a16="http://schemas.microsoft.com/office/drawing/2014/main" id="{1B37E40F-72CD-FF39-A09C-AD61E9FE9DB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5B3CB33-25FA-C271-5D1D-3D5104E6007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97545F9-C896-66DE-5346-021689DAA47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9D9063C2-817D-C336-A166-F4121AA5FF6F}"/>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981A52F-752C-EC04-B8BC-8DFEBD21441A}"/>
              </a:ext>
            </a:extLst>
          </p:cNvPr>
          <p:cNvSpPr txBox="1"/>
          <p:nvPr/>
        </p:nvSpPr>
        <p:spPr>
          <a:xfrm>
            <a:off x="29936" y="6255204"/>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p>
          <a:p>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5D4A766D-E2D0-E631-9F73-1F45FC9B5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4BAFC986-41F2-D8B3-BA41-C3774D780092}"/>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Beweeg Bingo</a:t>
            </a:r>
          </a:p>
        </p:txBody>
      </p:sp>
      <p:sp>
        <p:nvSpPr>
          <p:cNvPr id="8" name="Tekstvak 7">
            <a:extLst>
              <a:ext uri="{FF2B5EF4-FFF2-40B4-BE49-F238E27FC236}">
                <a16:creationId xmlns:a16="http://schemas.microsoft.com/office/drawing/2014/main" id="{1005270C-2372-F03E-1075-B3ADFC10B1DA}"/>
              </a:ext>
            </a:extLst>
          </p:cNvPr>
          <p:cNvSpPr txBox="1"/>
          <p:nvPr/>
        </p:nvSpPr>
        <p:spPr>
          <a:xfrm>
            <a:off x="719428" y="2658939"/>
            <a:ext cx="10573630" cy="3785652"/>
          </a:xfrm>
          <a:prstGeom prst="rect">
            <a:avLst/>
          </a:prstGeom>
          <a:noFill/>
        </p:spPr>
        <p:txBody>
          <a:bodyPr wrap="square" lIns="91440" tIns="45720" rIns="91440" bIns="45720" anchor="t">
            <a:spAutoFit/>
          </a:bodyPr>
          <a:lstStyle/>
          <a:p>
            <a:pPr algn="ctr"/>
            <a:r>
              <a:rPr lang="nl-NL" sz="2400" dirty="0">
                <a:latin typeface="Kermit"/>
              </a:rPr>
              <a:t>Iedereen krijgt een bingokaart met negen opdrachten</a:t>
            </a:r>
          </a:p>
          <a:p>
            <a:pPr algn="ctr"/>
            <a:endParaRPr lang="nl-NL" sz="2400" dirty="0">
              <a:latin typeface="Kermit" panose="020F0503040000060003" pitchFamily="34" charset="0"/>
            </a:endParaRPr>
          </a:p>
          <a:p>
            <a:pPr algn="ctr"/>
            <a:r>
              <a:rPr lang="nl-NL" sz="2400" dirty="0">
                <a:latin typeface="Kermit" panose="020F0503040000060003" pitchFamily="34" charset="0"/>
              </a:rPr>
              <a:t>Het doel: zo veel mogelijk opdrachten uitvoeren samen met anderen</a:t>
            </a:r>
          </a:p>
          <a:p>
            <a:pPr algn="ctr"/>
            <a:endParaRPr lang="nl-NL" sz="2400" dirty="0">
              <a:latin typeface="Kermit" panose="020F0503040000060003" pitchFamily="34" charset="0"/>
            </a:endParaRPr>
          </a:p>
          <a:p>
            <a:pPr algn="ctr"/>
            <a:r>
              <a:rPr lang="nl-NL" sz="2400" b="1" dirty="0">
                <a:solidFill>
                  <a:srgbClr val="E16C7F"/>
                </a:solidFill>
                <a:latin typeface="Kermit" panose="020F0503040000060003" pitchFamily="34" charset="0"/>
              </a:rPr>
              <a:t>Regels</a:t>
            </a:r>
            <a:r>
              <a:rPr lang="nl-NL" sz="2400" dirty="0">
                <a:solidFill>
                  <a:srgbClr val="E16C7F"/>
                </a:solidFill>
                <a:latin typeface="Kermit" panose="020F0503040000060003" pitchFamily="34" charset="0"/>
              </a:rPr>
              <a:t>: </a:t>
            </a:r>
          </a:p>
          <a:p>
            <a:pPr marL="342900" indent="-342900" algn="ctr">
              <a:buAutoNum type="arabicPeriod"/>
            </a:pPr>
            <a:r>
              <a:rPr lang="nl-NL" sz="2400" dirty="0">
                <a:latin typeface="Kermit" panose="020F0503040000060003" pitchFamily="34" charset="0"/>
              </a:rPr>
              <a:t>Je mag de opdrachten in willekeurige volgorde doen</a:t>
            </a:r>
          </a:p>
          <a:p>
            <a:pPr marL="342900" indent="-342900" algn="ctr">
              <a:buAutoNum type="arabicPeriod"/>
            </a:pPr>
            <a:r>
              <a:rPr lang="nl-NL" sz="2400" dirty="0">
                <a:latin typeface="Kermit" panose="020F0503040000060003" pitchFamily="34" charset="0"/>
              </a:rPr>
              <a:t>Voor elke opdracht zoek je een klasgenoot om samen mee te doen</a:t>
            </a:r>
          </a:p>
          <a:p>
            <a:pPr marL="342900" indent="-342900" algn="ctr">
              <a:buAutoNum type="arabicPeriod"/>
            </a:pPr>
            <a:r>
              <a:rPr lang="nl-NL" sz="2400" dirty="0">
                <a:latin typeface="Kermit" panose="020F0503040000060003" pitchFamily="34" charset="0"/>
              </a:rPr>
              <a:t>Als je de opdracht hebt gedaan, kruis je het vakje af</a:t>
            </a:r>
          </a:p>
          <a:p>
            <a:pPr marL="342900" indent="-342900" algn="ctr">
              <a:buAutoNum type="arabicPeriod"/>
            </a:pPr>
            <a:r>
              <a:rPr lang="nl-NL" sz="2400" dirty="0">
                <a:latin typeface="Kermit"/>
              </a:rPr>
              <a:t>Bij BINGO (drie op een rij): geef je een high five aan je leerkracht</a:t>
            </a:r>
          </a:p>
          <a:p>
            <a:pPr marL="342900" indent="-342900" algn="ctr">
              <a:buAutoNum type="arabicPeriod"/>
            </a:pPr>
            <a:r>
              <a:rPr lang="nl-NL" sz="2400" dirty="0">
                <a:latin typeface="Kermit" panose="020F0503040000060003" pitchFamily="34" charset="0"/>
              </a:rPr>
              <a:t>Daarna mag je verder voor een volle kaart</a:t>
            </a:r>
          </a:p>
        </p:txBody>
      </p:sp>
    </p:spTree>
    <p:extLst>
      <p:ext uri="{BB962C8B-B14F-4D97-AF65-F5344CB8AC3E}">
        <p14:creationId xmlns:p14="http://schemas.microsoft.com/office/powerpoint/2010/main" val="2173764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14E16-09C9-44FA-03B5-44923D947FF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953B0D2-E574-68DD-D862-16A495414D3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3940CB9-6A5D-4AD0-3107-CD7C6E2D63F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0A1A2ED-1110-8715-1414-BF60252A4E7E}"/>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80DA1FC0-3397-695E-E925-C5F2E8B4150D}"/>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CA9E09A-7C3B-F56F-C307-668779356EE1}"/>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30CA20B7-AFD6-45A6-4336-90D14ADB51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5909F28A-F813-5D70-D9A7-C1AFDD0456E6}"/>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Beweeg Bingo</a:t>
            </a:r>
          </a:p>
        </p:txBody>
      </p:sp>
      <p:sp>
        <p:nvSpPr>
          <p:cNvPr id="8" name="Tekstvak 7">
            <a:extLst>
              <a:ext uri="{FF2B5EF4-FFF2-40B4-BE49-F238E27FC236}">
                <a16:creationId xmlns:a16="http://schemas.microsoft.com/office/drawing/2014/main" id="{E329B93E-FCE0-A818-DB99-F7C4B9C933C0}"/>
              </a:ext>
            </a:extLst>
          </p:cNvPr>
          <p:cNvSpPr txBox="1"/>
          <p:nvPr/>
        </p:nvSpPr>
        <p:spPr>
          <a:xfrm>
            <a:off x="809184" y="4913251"/>
            <a:ext cx="10573630" cy="1846659"/>
          </a:xfrm>
          <a:prstGeom prst="rect">
            <a:avLst/>
          </a:prstGeom>
          <a:noFill/>
        </p:spPr>
        <p:txBody>
          <a:bodyPr wrap="square" lIns="91440" tIns="45720" rIns="91440" bIns="45720" anchor="t">
            <a:spAutoFit/>
          </a:bodyPr>
          <a:lstStyle/>
          <a:p>
            <a:pPr algn="ctr"/>
            <a:endParaRPr lang="nl-NL" sz="1600" dirty="0">
              <a:latin typeface="Kermit" panose="020F0503040000060003" pitchFamily="34" charset="0"/>
            </a:endParaRPr>
          </a:p>
          <a:p>
            <a:pPr algn="ctr"/>
            <a:r>
              <a:rPr lang="nl-NL" sz="1600" b="1" dirty="0">
                <a:solidFill>
                  <a:srgbClr val="E16C7F"/>
                </a:solidFill>
                <a:latin typeface="Kermit" panose="020F0503040000060003" pitchFamily="34" charset="0"/>
              </a:rPr>
              <a:t>Regels</a:t>
            </a:r>
            <a:r>
              <a:rPr lang="nl-NL" sz="1600" dirty="0">
                <a:solidFill>
                  <a:srgbClr val="E16C7F"/>
                </a:solidFill>
                <a:latin typeface="Kermit" panose="020F0503040000060003" pitchFamily="34" charset="0"/>
              </a:rPr>
              <a:t>: </a:t>
            </a:r>
          </a:p>
          <a:p>
            <a:pPr marL="342900" indent="-342900" algn="ctr">
              <a:buAutoNum type="arabicPeriod"/>
            </a:pPr>
            <a:r>
              <a:rPr lang="nl-NL" sz="1600" dirty="0">
                <a:latin typeface="Kermit" panose="020F0503040000060003" pitchFamily="34" charset="0"/>
              </a:rPr>
              <a:t>Je mag de opdrachten in willekeurige volgorde doen</a:t>
            </a:r>
          </a:p>
          <a:p>
            <a:pPr marL="342900" indent="-342900" algn="ctr">
              <a:buAutoNum type="arabicPeriod"/>
            </a:pPr>
            <a:r>
              <a:rPr lang="nl-NL" sz="1600" dirty="0">
                <a:latin typeface="Kermit" panose="020F0503040000060003" pitchFamily="34" charset="0"/>
              </a:rPr>
              <a:t>Voor elke opdracht zoek je een klasgenoot om samen mee te doen</a:t>
            </a:r>
          </a:p>
          <a:p>
            <a:pPr marL="342900" indent="-342900" algn="ctr">
              <a:buAutoNum type="arabicPeriod"/>
            </a:pPr>
            <a:r>
              <a:rPr lang="nl-NL" sz="1600" dirty="0">
                <a:latin typeface="Kermit" panose="020F0503040000060003" pitchFamily="34" charset="0"/>
              </a:rPr>
              <a:t>Als je de opdracht hebt gedaan, kruis je het vakje af</a:t>
            </a:r>
          </a:p>
          <a:p>
            <a:pPr marL="342900" indent="-342900" algn="ctr">
              <a:buAutoNum type="arabicPeriod"/>
            </a:pPr>
            <a:r>
              <a:rPr lang="nl-NL" sz="1600" dirty="0">
                <a:latin typeface="Kermit"/>
              </a:rPr>
              <a:t>Bij BINGO (drie op een rij): geef je een high five aan je leerkracht</a:t>
            </a:r>
          </a:p>
          <a:p>
            <a:pPr marL="342900" indent="-342900" algn="ctr">
              <a:buAutoNum type="arabicPeriod"/>
            </a:pPr>
            <a:r>
              <a:rPr lang="nl-NL" sz="1600" dirty="0">
                <a:latin typeface="Kermit" panose="020F0503040000060003" pitchFamily="34" charset="0"/>
              </a:rPr>
              <a:t>Daarna mag je verder voor een volle kaart</a:t>
            </a:r>
          </a:p>
        </p:txBody>
      </p:sp>
      <p:pic>
        <p:nvPicPr>
          <p:cNvPr id="7" name="Afbeelding 6" descr="Afbeelding met cirkel, Graphics, astronomie, creativiteit&#10;&#10;Door AI gegenereerde inhoud is mogelijk onjuist.">
            <a:extLst>
              <a:ext uri="{FF2B5EF4-FFF2-40B4-BE49-F238E27FC236}">
                <a16:creationId xmlns:a16="http://schemas.microsoft.com/office/drawing/2014/main" id="{089F4C19-227B-DE09-C4F9-A32A19261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799" y="853510"/>
            <a:ext cx="7772400" cy="4371975"/>
          </a:xfrm>
          <a:prstGeom prst="rect">
            <a:avLst/>
          </a:prstGeom>
        </p:spPr>
      </p:pic>
    </p:spTree>
    <p:extLst>
      <p:ext uri="{BB962C8B-B14F-4D97-AF65-F5344CB8AC3E}">
        <p14:creationId xmlns:p14="http://schemas.microsoft.com/office/powerpoint/2010/main" val="3828952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8128-A8A5-1EC6-AC6D-2ABCFC9E73AE}"/>
            </a:ext>
          </a:extLst>
        </p:cNvPr>
        <p:cNvGrpSpPr/>
        <p:nvPr/>
      </p:nvGrpSpPr>
      <p:grpSpPr>
        <a:xfrm>
          <a:off x="0" y="0"/>
          <a:ext cx="0" cy="0"/>
          <a:chOff x="0" y="0"/>
          <a:chExt cx="0" cy="0"/>
        </a:xfrm>
      </p:grpSpPr>
      <p:pic>
        <p:nvPicPr>
          <p:cNvPr id="9" name="Afbeelding 8" descr="Afbeelding met clipart, Tekenfilm, Animatie, tekenfilm&#10;&#10;Door AI gegenereerde inhoud is mogelijk onjuist.">
            <a:extLst>
              <a:ext uri="{FF2B5EF4-FFF2-40B4-BE49-F238E27FC236}">
                <a16:creationId xmlns:a16="http://schemas.microsoft.com/office/drawing/2014/main" id="{C36F15D9-7627-BFB1-A48C-C590D6EED6B9}"/>
              </a:ext>
            </a:extLst>
          </p:cNvPr>
          <p:cNvPicPr>
            <a:picLocks noChangeAspect="1"/>
          </p:cNvPicPr>
          <p:nvPr/>
        </p:nvPicPr>
        <p:blipFill>
          <a:blip r:embed="rId3">
            <a:alphaModFix amt="24000"/>
            <a:extLst>
              <a:ext uri="{28A0092B-C50C-407E-A947-70E740481C1C}">
                <a14:useLocalDpi xmlns:a14="http://schemas.microsoft.com/office/drawing/2010/main" val="0"/>
              </a:ext>
            </a:extLst>
          </a:blip>
          <a:stretch>
            <a:fillRect/>
          </a:stretch>
        </p:blipFill>
        <p:spPr>
          <a:xfrm>
            <a:off x="4924152" y="2503107"/>
            <a:ext cx="8035834" cy="4520157"/>
          </a:xfrm>
          <a:prstGeom prst="rect">
            <a:avLst/>
          </a:prstGeom>
        </p:spPr>
      </p:pic>
      <p:pic>
        <p:nvPicPr>
          <p:cNvPr id="7" name="Afbeelding 6">
            <a:extLst>
              <a:ext uri="{FF2B5EF4-FFF2-40B4-BE49-F238E27FC236}">
                <a16:creationId xmlns:a16="http://schemas.microsoft.com/office/drawing/2014/main" id="{91AEE8B1-B7BA-8FF8-0D83-9D4BC566CE63}"/>
              </a:ext>
            </a:extLst>
          </p:cNvPr>
          <p:cNvPicPr/>
          <p:nvPr/>
        </p:nvPicPr>
        <p:blipFill>
          <a:blip r:embed="rId4">
            <a:extLst>
              <a:ext uri="{28A0092B-C50C-407E-A947-70E740481C1C}">
                <a14:useLocalDpi xmlns:a14="http://schemas.microsoft.com/office/drawing/2010/main" val="0"/>
              </a:ext>
            </a:extLst>
          </a:blip>
          <a:srcRect t="1290" b="1290"/>
          <a:stretch/>
        </p:blipFill>
        <p:spPr bwMode="auto">
          <a:xfrm>
            <a:off x="1161762" y="4463532"/>
            <a:ext cx="1611374" cy="1564788"/>
          </a:xfrm>
          <a:prstGeom prst="rect">
            <a:avLst/>
          </a:prstGeom>
          <a:noFill/>
          <a:ln>
            <a:noFill/>
          </a:ln>
          <a:extLst>
            <a:ext uri="{53640926-AAD7-44D8-BBD7-CCE9431645EC}">
              <a14:shadowObscured xmlns:a14="http://schemas.microsoft.com/office/drawing/2010/main"/>
            </a:ext>
          </a:extLst>
        </p:spPr>
      </p:pic>
      <p:pic>
        <p:nvPicPr>
          <p:cNvPr id="6" name="Afbeelding 5">
            <a:extLst>
              <a:ext uri="{FF2B5EF4-FFF2-40B4-BE49-F238E27FC236}">
                <a16:creationId xmlns:a16="http://schemas.microsoft.com/office/drawing/2014/main" id="{A56AF364-449D-9C93-B34B-76294272ACCB}"/>
              </a:ext>
            </a:extLst>
          </p:cNvPr>
          <p:cNvPicPr/>
          <p:nvPr/>
        </p:nvPicPr>
        <p:blipFill>
          <a:blip r:embed="rId4">
            <a:extLst>
              <a:ext uri="{28A0092B-C50C-407E-A947-70E740481C1C}">
                <a14:useLocalDpi xmlns:a14="http://schemas.microsoft.com/office/drawing/2010/main" val="0"/>
              </a:ext>
            </a:extLst>
          </a:blip>
          <a:srcRect t="1290" b="1290"/>
          <a:stretch/>
        </p:blipFill>
        <p:spPr bwMode="auto">
          <a:xfrm>
            <a:off x="1115814" y="954029"/>
            <a:ext cx="1611374" cy="1564788"/>
          </a:xfrm>
          <a:prstGeom prst="rect">
            <a:avLst/>
          </a:prstGeom>
          <a:noFill/>
          <a:ln>
            <a:noFill/>
          </a:ln>
          <a:extLst>
            <a:ext uri="{53640926-AAD7-44D8-BBD7-CCE9431645EC}">
              <a14:shadowObscured xmlns:a14="http://schemas.microsoft.com/office/drawing/2010/main"/>
            </a:ext>
          </a:extLst>
        </p:spPr>
      </p:pic>
      <p:pic>
        <p:nvPicPr>
          <p:cNvPr id="5" name="Afbeelding 4">
            <a:extLst>
              <a:ext uri="{FF2B5EF4-FFF2-40B4-BE49-F238E27FC236}">
                <a16:creationId xmlns:a16="http://schemas.microsoft.com/office/drawing/2014/main" id="{89AFF344-0D2E-0259-5F9E-FB6CA2AC38E1}"/>
              </a:ext>
            </a:extLst>
          </p:cNvPr>
          <p:cNvPicPr/>
          <p:nvPr/>
        </p:nvPicPr>
        <p:blipFill>
          <a:blip r:embed="rId5">
            <a:extLst>
              <a:ext uri="{28A0092B-C50C-407E-A947-70E740481C1C}">
                <a14:useLocalDpi xmlns:a14="http://schemas.microsoft.com/office/drawing/2010/main" val="0"/>
              </a:ext>
            </a:extLst>
          </a:blip>
          <a:srcRect/>
          <a:stretch/>
        </p:blipFill>
        <p:spPr bwMode="auto">
          <a:xfrm>
            <a:off x="1047357" y="2518817"/>
            <a:ext cx="1748288" cy="1717832"/>
          </a:xfrm>
          <a:prstGeom prst="rect">
            <a:avLst/>
          </a:prstGeom>
          <a:noFill/>
          <a:ln>
            <a:noFill/>
          </a:ln>
        </p:spPr>
      </p:pic>
      <p:sp>
        <p:nvSpPr>
          <p:cNvPr id="74753" name="Rectangle 3">
            <a:extLst>
              <a:ext uri="{FF2B5EF4-FFF2-40B4-BE49-F238E27FC236}">
                <a16:creationId xmlns:a16="http://schemas.microsoft.com/office/drawing/2014/main" id="{7375A462-9AA0-6616-538A-B541066965E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8D81C6CE-E624-99D7-CCE7-FCBA19D02A3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E4DCFFD-0276-7633-8879-2678F81EBC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3FED8DE9-49F5-F739-FDCF-2D779CDBB20F}"/>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4541E28-E40B-C5C0-0DA0-8514D6C2131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A8E05648-0527-305A-5CD6-13CDACD525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1" name="Tekstvak 10">
            <a:extLst>
              <a:ext uri="{FF2B5EF4-FFF2-40B4-BE49-F238E27FC236}">
                <a16:creationId xmlns:a16="http://schemas.microsoft.com/office/drawing/2014/main" id="{23376564-E24E-D770-37D3-5BB19837ED37}"/>
              </a:ext>
            </a:extLst>
          </p:cNvPr>
          <p:cNvSpPr txBox="1"/>
          <p:nvPr/>
        </p:nvSpPr>
        <p:spPr>
          <a:xfrm>
            <a:off x="2479766" y="1361797"/>
            <a:ext cx="8035834" cy="4524315"/>
          </a:xfrm>
          <a:prstGeom prst="rect">
            <a:avLst/>
          </a:prstGeom>
          <a:noFill/>
        </p:spPr>
        <p:txBody>
          <a:bodyPr wrap="square">
            <a:spAutoFit/>
          </a:bodyPr>
          <a:lstStyle/>
          <a:p>
            <a:r>
              <a:rPr lang="nl-NL" sz="3200" b="0" i="0" u="none" strike="noStrike" dirty="0">
                <a:solidFill>
                  <a:srgbClr val="0CA874"/>
                </a:solidFill>
                <a:effectLst/>
                <a:latin typeface="Kermit" panose="020F0503040000060003" pitchFamily="34" charset="0"/>
              </a:rPr>
              <a:t>Hoe voelde je je tijdens het bewegen?</a:t>
            </a:r>
          </a:p>
          <a:p>
            <a:endParaRPr lang="nl-NL" sz="3200" b="0" i="0" u="none" strike="noStrike" dirty="0">
              <a:solidFill>
                <a:srgbClr val="000000"/>
              </a:solidFill>
              <a:effectLst/>
              <a:latin typeface="Kermit" panose="020F0503040000060003" pitchFamily="34" charset="0"/>
            </a:endParaRPr>
          </a:p>
          <a:p>
            <a:endParaRPr lang="nl-NL" sz="3200" b="0" i="0" u="none" strike="noStrike" dirty="0">
              <a:solidFill>
                <a:srgbClr val="13A4BC"/>
              </a:solidFill>
              <a:effectLst/>
              <a:latin typeface="Kermit" panose="020F0503040000060003" pitchFamily="34" charset="0"/>
            </a:endParaRPr>
          </a:p>
          <a:p>
            <a:r>
              <a:rPr lang="nl-NL" sz="3200" dirty="0">
                <a:solidFill>
                  <a:srgbClr val="13A4BC"/>
                </a:solidFill>
                <a:latin typeface="Kermit" panose="020F0503040000060003" pitchFamily="34" charset="0"/>
              </a:rPr>
              <a:t>Wat gebeurt er met je lijf als je veel beweegt?</a:t>
            </a:r>
          </a:p>
          <a:p>
            <a:endParaRPr lang="nl-NL" sz="3200" dirty="0">
              <a:latin typeface="Kermit" panose="020F0503040000060003" pitchFamily="34" charset="0"/>
            </a:endParaRPr>
          </a:p>
          <a:p>
            <a:br>
              <a:rPr lang="nl-NL" sz="3200" dirty="0">
                <a:solidFill>
                  <a:srgbClr val="0CA874"/>
                </a:solidFill>
                <a:latin typeface="Kermit" panose="020F0503040000060003" pitchFamily="34" charset="0"/>
              </a:rPr>
            </a:br>
            <a:r>
              <a:rPr lang="nl-NL" sz="3200" b="0" i="0" u="none" strike="noStrike" dirty="0">
                <a:solidFill>
                  <a:srgbClr val="0CA874"/>
                </a:solidFill>
                <a:effectLst/>
                <a:latin typeface="Kermit" panose="020F0503040000060003" pitchFamily="34" charset="0"/>
              </a:rPr>
              <a:t>Wie heeft er iets gedaan wat hij nog nooit eerder gedaan had?</a:t>
            </a:r>
          </a:p>
        </p:txBody>
      </p:sp>
      <p:sp>
        <p:nvSpPr>
          <p:cNvPr id="4" name="Tekstvak 3">
            <a:extLst>
              <a:ext uri="{FF2B5EF4-FFF2-40B4-BE49-F238E27FC236}">
                <a16:creationId xmlns:a16="http://schemas.microsoft.com/office/drawing/2014/main" id="{3028DFCB-66C9-73DB-C5CF-E16D8DB89299}"/>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Beweeg Bingo</a:t>
            </a:r>
          </a:p>
        </p:txBody>
      </p:sp>
    </p:spTree>
    <p:extLst>
      <p:ext uri="{BB962C8B-B14F-4D97-AF65-F5344CB8AC3E}">
        <p14:creationId xmlns:p14="http://schemas.microsoft.com/office/powerpoint/2010/main" val="242668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841D55D1-C514-4927-975C-ADE0882DAC9D}"/>
              </a:ext>
            </a:extLst>
          </p:cNvPr>
          <p:cNvSpPr txBox="1"/>
          <p:nvPr/>
        </p:nvSpPr>
        <p:spPr>
          <a:xfrm>
            <a:off x="0" y="76853"/>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pic>
        <p:nvPicPr>
          <p:cNvPr id="8" name="Afbeelding 7">
            <a:extLst>
              <a:ext uri="{FF2B5EF4-FFF2-40B4-BE49-F238E27FC236}">
                <a16:creationId xmlns:a16="http://schemas.microsoft.com/office/drawing/2014/main" id="{513E3D6D-C428-45D5-94E1-6CCC9B98C223}"/>
              </a:ext>
            </a:extLst>
          </p:cNvPr>
          <p:cNvPicPr/>
          <p:nvPr/>
        </p:nvPicPr>
        <p:blipFill>
          <a:blip r:embed="rId3">
            <a:extLst>
              <a:ext uri="{28A0092B-C50C-407E-A947-70E740481C1C}">
                <a14:useLocalDpi xmlns:a14="http://schemas.microsoft.com/office/drawing/2010/main" val="0"/>
              </a:ext>
            </a:extLst>
          </a:blip>
          <a:srcRect/>
          <a:stretch/>
        </p:blipFill>
        <p:spPr bwMode="auto">
          <a:xfrm>
            <a:off x="10179573" y="3838056"/>
            <a:ext cx="1931905" cy="2021202"/>
          </a:xfrm>
          <a:prstGeom prst="rect">
            <a:avLst/>
          </a:prstGeom>
          <a:noFill/>
          <a:ln>
            <a:noFill/>
          </a:ln>
        </p:spPr>
      </p:pic>
      <p:sp>
        <p:nvSpPr>
          <p:cNvPr id="2" name="Tekstvak 1">
            <a:extLst>
              <a:ext uri="{FF2B5EF4-FFF2-40B4-BE49-F238E27FC236}">
                <a16:creationId xmlns:a16="http://schemas.microsoft.com/office/drawing/2014/main" id="{CCAB5A24-68D3-597D-57C9-DD09D9C5624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p>
        </p:txBody>
      </p:sp>
      <p:pic>
        <p:nvPicPr>
          <p:cNvPr id="3" name="Afbeelding 2" descr="Afbeelding met Lettertype, Graphics, rood, tekst&#10;&#10;Automatisch gegenereerde beschrijving">
            <a:extLst>
              <a:ext uri="{FF2B5EF4-FFF2-40B4-BE49-F238E27FC236}">
                <a16:creationId xmlns:a16="http://schemas.microsoft.com/office/drawing/2014/main" id="{64A5EA6B-C7DD-1098-D7E9-14DA7E1EE5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15" name="Afbeelding 14">
            <a:extLst>
              <a:ext uri="{FF2B5EF4-FFF2-40B4-BE49-F238E27FC236}">
                <a16:creationId xmlns:a16="http://schemas.microsoft.com/office/drawing/2014/main" id="{D6C2B07B-7129-C261-E3E5-C1FA2243BB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6358" y="547893"/>
            <a:ext cx="8643321" cy="5762214"/>
          </a:xfrm>
          <a:prstGeom prst="rect">
            <a:avLst/>
          </a:prstGeom>
        </p:spPr>
      </p:pic>
      <p:pic>
        <p:nvPicPr>
          <p:cNvPr id="18" name="Afbeelding 17">
            <a:extLst>
              <a:ext uri="{FF2B5EF4-FFF2-40B4-BE49-F238E27FC236}">
                <a16:creationId xmlns:a16="http://schemas.microsoft.com/office/drawing/2014/main" id="{6D1D1C27-F418-00D4-07A2-A7EAF39CA5F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2879" b="19279" l="57895" r="65425"/>
                    </a14:imgEffect>
                  </a14:imgLayer>
                </a14:imgProps>
              </a:ext>
              <a:ext uri="{28A0092B-C50C-407E-A947-70E740481C1C}">
                <a14:useLocalDpi xmlns:a14="http://schemas.microsoft.com/office/drawing/2010/main" val="0"/>
              </a:ext>
            </a:extLst>
          </a:blip>
          <a:srcRect l="56954" t="12079" r="33634" b="79921"/>
          <a:stretch>
            <a:fillRect/>
          </a:stretch>
        </p:blipFill>
        <p:spPr>
          <a:xfrm>
            <a:off x="5678521" y="1998158"/>
            <a:ext cx="582430" cy="495067"/>
          </a:xfrm>
          <a:prstGeom prst="rect">
            <a:avLst/>
          </a:prstGeom>
        </p:spPr>
      </p:pic>
    </p:spTree>
    <p:extLst>
      <p:ext uri="{BB962C8B-B14F-4D97-AF65-F5344CB8AC3E}">
        <p14:creationId xmlns:p14="http://schemas.microsoft.com/office/powerpoint/2010/main" val="3585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631CA-7985-4B30-0734-777F286FB4E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503E04D-874A-4026-3252-82561A15266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DD36404-9EAB-B0F1-E45F-DF8CB94EA6D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FC01BB8-5A1E-AD4D-0340-992BD0F3644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C4170A51-DDB4-110C-B3F9-EAF9E94F7D30}"/>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6FCF399A-0616-1BF3-36E8-44DEB38E2CE6}"/>
              </a:ext>
            </a:extLst>
          </p:cNvPr>
          <p:cNvSpPr>
            <a:spLocks noChangeArrowheads="1"/>
          </p:cNvSpPr>
          <p:nvPr/>
        </p:nvSpPr>
        <p:spPr bwMode="auto">
          <a:xfrm>
            <a:off x="282890" y="218765"/>
            <a:ext cx="11529005" cy="62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dirty="0">
                <a:effectLst/>
                <a:latin typeface="Kermit" panose="020F0503040000060003" pitchFamily="34" charset="0"/>
                <a:ea typeface="Times New Roman" panose="02020603050405020304" pitchFamily="18" charset="0"/>
              </a:rPr>
              <a:t>Werkvorm: </a:t>
            </a:r>
            <a:endParaRPr lang="nl-NL" sz="20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dirty="0">
                <a:latin typeface="Kermit"/>
                <a:ea typeface="Times New Roman" panose="02020603050405020304" pitchFamily="18" charset="0"/>
              </a:rPr>
              <a:t>Maak klassikaal een beweeg-memorie. Je maakt twee kaartjes. Op één kaartje staat een tekening, op het andere kaartje het woord en of een klein zinnetje dat met het plaatje te maken heeft (bijvoorbeeld een plaatje van iemand die zweet en het woordje ‘zweet’/‘je gaat zweten’). Versier je kaartjes zo mooi mogelijk. </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Je werkt alleen.</a:t>
            </a:r>
            <a:endParaRPr lang="nl-NL" sz="2000" dirty="0">
              <a:effectLst/>
              <a:latin typeface="Kermit" panose="020F0503040000060003" pitchFamily="34" charset="0"/>
              <a:ea typeface="Times New Roman" panose="02020603050405020304" pitchFamily="18" charset="0"/>
            </a:endParaRPr>
          </a:p>
          <a:p>
            <a:endParaRPr lang="nl-NL" sz="2000" dirty="0">
              <a:effectLst/>
              <a:latin typeface="Kermit" panose="020F0503040000060003" pitchFamily="34" charset="0"/>
              <a:ea typeface="Times New Roman" panose="02020603050405020304" pitchFamily="18" charset="0"/>
            </a:endParaRPr>
          </a:p>
          <a:p>
            <a:r>
              <a:rPr lang="nl-NL" sz="2000" b="1" dirty="0">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één kaartje met een plaatje gemaakt.</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één kaartje met de uitleg gemaakt.</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mijn kaartjes netjes en creatief versierd.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nagedacht over waarom mijn kaartjes bij het thema passen.</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mijn kaartjes toegevoegd aan het klassenmemorie.</a:t>
            </a:r>
          </a:p>
          <a:p>
            <a:endParaRPr lang="nl-NL" sz="2000" dirty="0">
              <a:latin typeface="Kermit" panose="020F0503040000060003" pitchFamily="34" charset="0"/>
              <a:ea typeface="Times New Roman" panose="02020603050405020304" pitchFamily="18" charset="0"/>
            </a:endParaRPr>
          </a:p>
          <a:p>
            <a:r>
              <a:rPr lang="nl-NL" sz="2000" b="1" dirty="0">
                <a:effectLst/>
                <a:latin typeface="Kermit" panose="020F0503040000060003" pitchFamily="34" charset="0"/>
                <a:ea typeface="Times New Roman" panose="02020603050405020304" pitchFamily="18" charset="0"/>
              </a:rPr>
              <a:t>Klaar-/verdiepingsopdracht</a:t>
            </a:r>
            <a:r>
              <a:rPr lang="nl-NL" sz="2000" b="1" dirty="0">
                <a:latin typeface="Kermit" panose="020F0503040000060003" pitchFamily="34" charset="0"/>
                <a:ea typeface="Times New Roman" panose="02020603050405020304" pitchFamily="18" charset="0"/>
              </a:rPr>
              <a:t>en:</a:t>
            </a:r>
          </a:p>
          <a:p>
            <a:pPr marL="457200" indent="-457200">
              <a:buFont typeface="+mj-lt"/>
              <a:buAutoNum type="arabicPeriod"/>
            </a:pPr>
            <a:r>
              <a:rPr lang="nl-NL" sz="2000" dirty="0">
                <a:latin typeface="Kermit"/>
                <a:ea typeface="Times New Roman" panose="02020603050405020304" pitchFamily="18" charset="0"/>
              </a:rPr>
              <a:t>Maak beweeg-opdrachtenkaartjes voor in het memorie. Op het ene kaartje staat een plaatje van de beweging. Op het andere kaartje staat de uitleg (bijvoorbeeld tien keer hinkelen).</a:t>
            </a:r>
            <a:endParaRPr lang="nl-NL" sz="2000" dirty="0">
              <a:latin typeface="Kermit" panose="020F0503040000060003" pitchFamily="34" charset="0"/>
              <a:ea typeface="Times New Roman" panose="02020603050405020304" pitchFamily="18" charset="0"/>
            </a:endParaRPr>
          </a:p>
          <a:p>
            <a:pPr marL="457200" indent="-457200">
              <a:buFont typeface="+mj-lt"/>
              <a:buAutoNum type="arabicPeriod"/>
            </a:pPr>
            <a:r>
              <a:rPr lang="nl-NL" sz="2000" dirty="0">
                <a:latin typeface="Kermit" panose="020F0503040000060003" pitchFamily="34" charset="0"/>
                <a:ea typeface="Times New Roman" panose="02020603050405020304" pitchFamily="18" charset="0"/>
              </a:rPr>
              <a:t>Maak een ‘spelregels-kaart’ voor het grote spelbord, zodat andere klassen het ook kunnen gebruiken.</a:t>
            </a:r>
            <a:endParaRPr kumimoji="0" lang="nl-NL" altLang="nl-NL"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1F8B5DEC-0D08-2EDB-6575-A2C0A157558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2FDE28B8-C9D9-2FF4-2505-9A1B76C5FF70}"/>
              </a:ext>
            </a:extLst>
          </p:cNvPr>
          <p:cNvSpPr txBox="1"/>
          <p:nvPr/>
        </p:nvSpPr>
        <p:spPr>
          <a:xfrm>
            <a:off x="5199698" y="74711"/>
            <a:ext cx="1330429" cy="307777"/>
          </a:xfrm>
          <a:prstGeom prst="rect">
            <a:avLst/>
          </a:prstGeom>
          <a:noFill/>
        </p:spPr>
        <p:txBody>
          <a:bodyPr wrap="none" rtlCol="0">
            <a:spAutoFit/>
          </a:bodyPr>
          <a:lstStyle/>
          <a:p>
            <a:r>
              <a:rPr lang="nl-NL" sz="1400" dirty="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D074B9DA-6823-9088-19EA-F31F205C7C8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p>
        </p:txBody>
      </p:sp>
      <p:pic>
        <p:nvPicPr>
          <p:cNvPr id="5" name="Afbeelding 4" descr="Afbeelding met Lettertype, Graphics, rood, tekst&#10;&#10;Automatisch gegenereerde beschrijving">
            <a:extLst>
              <a:ext uri="{FF2B5EF4-FFF2-40B4-BE49-F238E27FC236}">
                <a16:creationId xmlns:a16="http://schemas.microsoft.com/office/drawing/2014/main" id="{2D9EB1F6-5F4A-6F71-4F71-CF1EF6750E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790664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7D454-513E-7425-5F19-592C740FCC0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8200B6C-79CF-9200-4E52-D8598FE7E85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8B94783B-5725-D18C-4108-D423CCF28EC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D978D91-7C1E-B8C9-E513-2CA19FE8138A}"/>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E17FABBC-738F-09BB-6C0E-FDB26B0C292F}"/>
              </a:ext>
            </a:extLst>
          </p:cNvPr>
          <p:cNvSpPr txBox="1"/>
          <p:nvPr/>
        </p:nvSpPr>
        <p:spPr>
          <a:xfrm>
            <a:off x="0" y="5423"/>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3959031B-CD8E-7A72-45C4-A35CE644F39D}"/>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B3D7050A-53A5-52B6-FE75-D05DEB530D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0DD03105-69B6-D687-4B95-073F0DAA345C}"/>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Het klassenspel!</a:t>
            </a:r>
          </a:p>
        </p:txBody>
      </p:sp>
      <p:pic>
        <p:nvPicPr>
          <p:cNvPr id="6" name="Afbeelding 5" descr="Afbeelding met tekst, Graphics, Lettertype, schermopname&#10;&#10;Door AI gegenereerde inhoud is mogelijk onjuist.">
            <a:extLst>
              <a:ext uri="{FF2B5EF4-FFF2-40B4-BE49-F238E27FC236}">
                <a16:creationId xmlns:a16="http://schemas.microsoft.com/office/drawing/2014/main" id="{BC68601F-6029-0908-67B3-E95E100909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8264" y="1055266"/>
            <a:ext cx="8986288" cy="5054787"/>
          </a:xfrm>
          <a:prstGeom prst="rect">
            <a:avLst/>
          </a:prstGeom>
        </p:spPr>
      </p:pic>
    </p:spTree>
    <p:extLst>
      <p:ext uri="{BB962C8B-B14F-4D97-AF65-F5344CB8AC3E}">
        <p14:creationId xmlns:p14="http://schemas.microsoft.com/office/powerpoint/2010/main" val="1968513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dirty="0">
                <a:solidFill>
                  <a:srgbClr val="E16C7F"/>
                </a:solidFill>
                <a:latin typeface="Kermit" panose="020F0503040000060003" pitchFamily="34" charset="0"/>
              </a:rPr>
              <a:t>Groepen 5-6</a:t>
            </a:r>
            <a:r>
              <a:rPr lang="nl-NL" sz="3600" dirty="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ea typeface="American Typewriter" charset="0"/>
                <a:cs typeface="American Typewriter" charset="0"/>
              </a:rPr>
              <a:t>Doelen</a:t>
            </a:r>
          </a:p>
          <a:p>
            <a:pPr algn="ctr"/>
            <a:endParaRPr lang="nl-NL" sz="3600" dirty="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44563495"/>
              </p:ext>
            </p:extLst>
          </p:nvPr>
        </p:nvGraphicFramePr>
        <p:xfrm>
          <a:off x="250372" y="840801"/>
          <a:ext cx="11805332" cy="4983947"/>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 maken met de wereld om je heen</a:t>
                      </a:r>
                    </a:p>
                    <a:p>
                      <a:pPr>
                        <a:defRPr/>
                      </a:pPr>
                      <a:endParaRPr lang="nl-NL" sz="1400" dirty="0">
                        <a:latin typeface="Kermit" panose="020F0503040000060003" pitchFamily="34" charset="0"/>
                        <a:cs typeface="American Typewriter"/>
                      </a:endParaRP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uitleggen waarom bewegen goed is voor mijn lichaam.</a:t>
                      </a:r>
                    </a:p>
                    <a:p>
                      <a:pPr marL="285750" indent="-285750" rtl="0" fontAlgn="base">
                        <a:buFont typeface="Arial" panose="020B0604020202020204" pitchFamily="34" charset="0"/>
                        <a:buChar char="•"/>
                      </a:pPr>
                      <a:r>
                        <a:rPr lang="nl-NL" sz="1400" b="0" i="0" kern="1200" dirty="0">
                          <a:solidFill>
                            <a:schemeClr val="tx1"/>
                          </a:solidFill>
                          <a:effectLst/>
                          <a:latin typeface="Kermit"/>
                          <a:ea typeface="+mn-ea"/>
                          <a:cs typeface="+mn-cs"/>
                        </a:rPr>
                        <a:t>Ik kan vertellen wat er in mijn lichaam gebeurt als ik beweeg.</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hoeveel en hoe vaak ik moet bewegen om gezond te blijven.</a:t>
                      </a:r>
                    </a:p>
                    <a:p>
                      <a:pPr marL="285750" indent="-285750" rtl="0" fontAlgn="base">
                        <a:buFont typeface="Arial" panose="020B0604020202020204" pitchFamily="34" charset="0"/>
                        <a:buChar char="•"/>
                      </a:pPr>
                      <a:endParaRPr lang="nl-NL" sz="1400" b="0" i="0" kern="1200" dirty="0">
                        <a:solidFill>
                          <a:schemeClr val="tx1"/>
                        </a:solidFill>
                        <a:effectLst/>
                        <a:latin typeface="Kermit" panose="020F0503040000060003" pitchFamily="34" charset="0"/>
                        <a:ea typeface="+mn-ea"/>
                        <a:cs typeface="+mn-cs"/>
                      </a:endParaRP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endParaRPr lang="nl-NL" sz="1400" dirty="0">
                        <a:solidFill>
                          <a:schemeClr val="tx1">
                            <a:lumMod val="65000"/>
                            <a:lumOff val="35000"/>
                          </a:schemeClr>
                        </a:solidFill>
                      </a:endParaRPr>
                    </a:p>
                  </a:txBody>
                  <a:tcPr/>
                </a:tc>
                <a:tc>
                  <a:txBody>
                    <a:bodyPr/>
                    <a:lstStyle/>
                    <a:p>
                      <a:pPr marL="285750" lvl="0" indent="-285750" algn="l" rtl="0" fontAlgn="base">
                        <a:lnSpc>
                          <a:spcPct val="100000"/>
                        </a:lnSpc>
                        <a:buFont typeface="Arial" panose="020B0604020202020204" pitchFamily="34" charset="0"/>
                        <a:buChar char="•"/>
                      </a:pPr>
                      <a:r>
                        <a:rPr lang="nl-NL" sz="1400" b="0" i="0" kern="1200" dirty="0">
                          <a:solidFill>
                            <a:schemeClr val="tx1"/>
                          </a:solidFill>
                          <a:effectLst/>
                          <a:latin typeface="Kermit"/>
                          <a:ea typeface="+mn-ea"/>
                          <a:cs typeface="+mn-cs"/>
                        </a:rPr>
                        <a:t>Ik kan verbanden leggen tussen bewegen en mijn gezondheid. (verbanden leggen).</a:t>
                      </a:r>
                    </a:p>
                    <a:p>
                      <a:pPr marL="285750" lvl="0" indent="-285750" algn="l">
                        <a:lnSpc>
                          <a:spcPct val="100000"/>
                        </a:lnSpc>
                        <a:buFont typeface="Arial" panose="020B0604020202020204" pitchFamily="34" charset="0"/>
                        <a:buChar char="•"/>
                      </a:pPr>
                      <a:r>
                        <a:rPr lang="nl-NL" sz="1400" b="0" i="0" u="none" strike="noStrike" kern="1200" baseline="0" noProof="0" dirty="0">
                          <a:solidFill>
                            <a:srgbClr val="000000"/>
                          </a:solidFill>
                          <a:effectLst/>
                          <a:latin typeface="Kermit"/>
                        </a:rPr>
                        <a:t>Ik kan uitleggen wat bewegen met mijn gevoelens, slaap en concentratie doet (persoonlijke relevantie).</a:t>
                      </a:r>
                    </a:p>
                    <a:p>
                      <a:pPr marL="285750" lvl="0" indent="-285750" algn="l">
                        <a:lnSpc>
                          <a:spcPct val="100000"/>
                        </a:lnSpc>
                        <a:buFont typeface="Arial" panose="020B0604020202020204" pitchFamily="34" charset="0"/>
                        <a:buChar char="•"/>
                      </a:pPr>
                      <a:r>
                        <a:rPr lang="nl-NL" sz="1400" b="0" i="0" u="none" strike="noStrike" kern="1200" baseline="0" noProof="0" dirty="0">
                          <a:solidFill>
                            <a:srgbClr val="000000"/>
                          </a:solidFill>
                          <a:effectLst/>
                          <a:latin typeface="Kermit"/>
                        </a:rPr>
                        <a:t>Ik kan bedenken hoe ik zelf meer zou kunnen bewegen in mijn dagelijks leven (persoonlijke relevantie).</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endParaRPr lang="nl-NL" sz="1400" dirty="0">
                        <a:solidFill>
                          <a:srgbClr val="EE688E"/>
                        </a:solidFill>
                      </a:endParaRPr>
                    </a:p>
                  </a:txBody>
                  <a:tcPr/>
                </a:tc>
                <a:tc>
                  <a:txBody>
                    <a:bodyPr/>
                    <a:lstStyle/>
                    <a:p>
                      <a:pPr marL="285750" lvl="0" indent="-285750" algn="l">
                        <a:lnSpc>
                          <a:spcPct val="100000"/>
                        </a:lnSpc>
                        <a:buFont typeface="Arial" panose="020B0604020202020204" pitchFamily="34" charset="0"/>
                        <a:buChar char="•"/>
                      </a:pPr>
                      <a:r>
                        <a:rPr lang="nl-NL" sz="1400" dirty="0">
                          <a:solidFill>
                            <a:schemeClr val="tx1"/>
                          </a:solidFill>
                          <a:latin typeface="Kermit"/>
                        </a:rPr>
                        <a:t>Ik kan een bordspel maken met feitjes en opdrachten over bewegen.</a:t>
                      </a:r>
                      <a:endParaRPr lang="nl-NL" dirty="0"/>
                    </a:p>
                    <a:p>
                      <a:pPr marL="285750" lvl="0" indent="-285750" algn="l">
                        <a:lnSpc>
                          <a:spcPct val="100000"/>
                        </a:lnSpc>
                        <a:buFont typeface="Arial" panose="020B0604020202020204" pitchFamily="34" charset="0"/>
                        <a:buChar char="•"/>
                      </a:pPr>
                      <a:r>
                        <a:rPr lang="nl-NL" sz="1400" b="0" i="0" u="none" strike="noStrike" baseline="0" noProof="0" dirty="0">
                          <a:solidFill>
                            <a:srgbClr val="000000"/>
                          </a:solidFill>
                          <a:latin typeface="Kermit"/>
                        </a:rPr>
                        <a:t>Ik kan nadenken over mijn eigen beweeggedrag en hoe ik dat kan verbeteren.</a:t>
                      </a:r>
                    </a:p>
                    <a:p>
                      <a:pPr marL="285750" lvl="0" indent="-285750">
                        <a:buFont typeface="Arial" panose="020B0604020202020204" pitchFamily="34" charset="0"/>
                        <a:buChar char="•"/>
                      </a:pPr>
                      <a:endParaRPr lang="nl-NL" sz="1400" dirty="0">
                        <a:solidFill>
                          <a:schemeClr val="tx1"/>
                        </a:solidFill>
                        <a:latin typeface="Kermit" panose="020F0503040000060003" pitchFamily="34" charset="0"/>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8D5673DC-D81D-27EE-254A-3DB64CD65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009245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627503"/>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1918962"/>
            <a:ext cx="10987972"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solidFill>
                <a:srgbClr val="E16C7F"/>
              </a:solidFill>
              <a:effectLst/>
              <a:latin typeface="Kermit" panose="020F0503040000060003" pitchFamily="34" charset="0"/>
              <a:ea typeface="Cutive"/>
              <a:cs typeface="Cutive"/>
            </a:endParaRPr>
          </a:p>
          <a:p>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Beweeg bingo</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Waarom is bewegen gezond?</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Zweeds </a:t>
            </a:r>
            <a:r>
              <a:rPr lang="nl-NL" sz="2400" dirty="0" err="1">
                <a:latin typeface="Kermit" panose="020F0503040000060003" pitchFamily="34" charset="0"/>
                <a:ea typeface="Times New Roman" panose="02020603050405020304" pitchFamily="18" charset="0"/>
              </a:rPr>
              <a:t>renspel</a:t>
            </a: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Ons eigen beweegspel</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Spelen maar!</a:t>
            </a:r>
          </a:p>
          <a:p>
            <a:pPr marL="342900" lvl="0" indent="-342900">
              <a:buFont typeface="Arial" panose="020B0604020202020204" pitchFamily="34" charset="0"/>
              <a:buChar char="•"/>
            </a:pPr>
            <a:endParaRPr lang="nl-NL" sz="2400" dirty="0">
              <a:latin typeface="Kermit" panose="020F0503040000060003" pitchFamily="34"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E4491B22-6366-ED32-3C84-32395796A5A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p>
        </p:txBody>
      </p:sp>
      <p:pic>
        <p:nvPicPr>
          <p:cNvPr id="6" name="Afbeelding 5" descr="Afbeelding met Lettertype, Graphics, rood, tekst&#10;&#10;Automatisch gegenereerde beschrijving">
            <a:extLst>
              <a:ext uri="{FF2B5EF4-FFF2-40B4-BE49-F238E27FC236}">
                <a16:creationId xmlns:a16="http://schemas.microsoft.com/office/drawing/2014/main" id="{AAC573BD-159B-349A-648F-42BA08706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325301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pic>
        <p:nvPicPr>
          <p:cNvPr id="5" name="Afbeelding 4" descr="Afbeelding met cirkel, Graphics, Kleurrijkheid, Lettertype&#10;&#10;Door AI gegenereerde inhoud is mogelijk onjuist.">
            <a:extLst>
              <a:ext uri="{FF2B5EF4-FFF2-40B4-BE49-F238E27FC236}">
                <a16:creationId xmlns:a16="http://schemas.microsoft.com/office/drawing/2014/main" id="{8954A33A-39AF-B0DA-71E1-CC8E9302E6E5}"/>
              </a:ext>
            </a:extLst>
          </p:cNvPr>
          <p:cNvPicPr>
            <a:picLocks noChangeAspect="1"/>
          </p:cNvPicPr>
          <p:nvPr/>
        </p:nvPicPr>
        <p:blipFill>
          <a:blip r:embed="rId3">
            <a:alphaModFix amt="76000"/>
            <a:extLst>
              <a:ext uri="{28A0092B-C50C-407E-A947-70E740481C1C}">
                <a14:useLocalDpi xmlns:a14="http://schemas.microsoft.com/office/drawing/2010/main" val="0"/>
              </a:ext>
            </a:extLst>
          </a:blip>
          <a:srcRect t="21887" b="26871"/>
          <a:stretch>
            <a:fillRect/>
          </a:stretch>
        </p:blipFill>
        <p:spPr>
          <a:xfrm>
            <a:off x="1245208" y="139119"/>
            <a:ext cx="9522070" cy="2744597"/>
          </a:xfrm>
          <a:prstGeom prst="rect">
            <a:avLst/>
          </a:prstGeom>
        </p:spPr>
      </p:pic>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AE33A45-96C4-B2F5-CC84-E593EBF25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6F3AD04F-9BCD-BC8F-6974-50AA0B6E50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716C46D4-BCCF-A491-12DD-9F016E87BC77}"/>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Beweeg Bingo</a:t>
            </a:r>
          </a:p>
        </p:txBody>
      </p:sp>
      <p:sp>
        <p:nvSpPr>
          <p:cNvPr id="8" name="Tekstvak 7">
            <a:extLst>
              <a:ext uri="{FF2B5EF4-FFF2-40B4-BE49-F238E27FC236}">
                <a16:creationId xmlns:a16="http://schemas.microsoft.com/office/drawing/2014/main" id="{3379AA57-0936-C49E-0784-160D5C1BB9ED}"/>
              </a:ext>
            </a:extLst>
          </p:cNvPr>
          <p:cNvSpPr txBox="1"/>
          <p:nvPr/>
        </p:nvSpPr>
        <p:spPr>
          <a:xfrm>
            <a:off x="719428" y="2658939"/>
            <a:ext cx="10573630" cy="3785652"/>
          </a:xfrm>
          <a:prstGeom prst="rect">
            <a:avLst/>
          </a:prstGeom>
          <a:noFill/>
        </p:spPr>
        <p:txBody>
          <a:bodyPr wrap="square" lIns="91440" tIns="45720" rIns="91440" bIns="45720" anchor="t">
            <a:spAutoFit/>
          </a:bodyPr>
          <a:lstStyle/>
          <a:p>
            <a:pPr algn="ctr"/>
            <a:r>
              <a:rPr lang="nl-NL" sz="2400" dirty="0">
                <a:latin typeface="Kermit"/>
              </a:rPr>
              <a:t>Iedereen krijgt een bingokaart met negen opdrachten</a:t>
            </a:r>
          </a:p>
          <a:p>
            <a:pPr algn="ctr"/>
            <a:endParaRPr lang="nl-NL" sz="2400" dirty="0">
              <a:latin typeface="Kermit" panose="020F0503040000060003" pitchFamily="34" charset="0"/>
            </a:endParaRPr>
          </a:p>
          <a:p>
            <a:pPr algn="ctr"/>
            <a:r>
              <a:rPr lang="nl-NL" sz="2400" dirty="0">
                <a:latin typeface="Kermit" panose="020F0503040000060003" pitchFamily="34" charset="0"/>
              </a:rPr>
              <a:t>Het doel: zo veel mogelijk opdrachten uitvoeren samen met anderen</a:t>
            </a:r>
          </a:p>
          <a:p>
            <a:pPr algn="ctr"/>
            <a:endParaRPr lang="nl-NL" sz="2400" dirty="0">
              <a:latin typeface="Kermit" panose="020F0503040000060003" pitchFamily="34" charset="0"/>
            </a:endParaRPr>
          </a:p>
          <a:p>
            <a:pPr algn="ctr"/>
            <a:r>
              <a:rPr lang="nl-NL" sz="2400" b="1" dirty="0">
                <a:solidFill>
                  <a:srgbClr val="E16C7F"/>
                </a:solidFill>
                <a:latin typeface="Kermit" panose="020F0503040000060003" pitchFamily="34" charset="0"/>
              </a:rPr>
              <a:t>Regels</a:t>
            </a:r>
            <a:r>
              <a:rPr lang="nl-NL" sz="2400" dirty="0">
                <a:solidFill>
                  <a:srgbClr val="E16C7F"/>
                </a:solidFill>
                <a:latin typeface="Kermit" panose="020F0503040000060003" pitchFamily="34" charset="0"/>
              </a:rPr>
              <a:t>: </a:t>
            </a:r>
          </a:p>
          <a:p>
            <a:pPr marL="342900" indent="-342900" algn="ctr">
              <a:buAutoNum type="arabicPeriod"/>
            </a:pPr>
            <a:r>
              <a:rPr lang="nl-NL" sz="2400" dirty="0">
                <a:latin typeface="Kermit" panose="020F0503040000060003" pitchFamily="34" charset="0"/>
              </a:rPr>
              <a:t>Je mag de opdrachten in willekeurige volgorde doen</a:t>
            </a:r>
          </a:p>
          <a:p>
            <a:pPr marL="342900" indent="-342900" algn="ctr">
              <a:buAutoNum type="arabicPeriod"/>
            </a:pPr>
            <a:r>
              <a:rPr lang="nl-NL" sz="2400" dirty="0">
                <a:latin typeface="Kermit" panose="020F0503040000060003" pitchFamily="34" charset="0"/>
              </a:rPr>
              <a:t>Voor elke opdracht zoek je een klasgenoot om samen mee te doen</a:t>
            </a:r>
          </a:p>
          <a:p>
            <a:pPr marL="342900" indent="-342900" algn="ctr">
              <a:buAutoNum type="arabicPeriod"/>
            </a:pPr>
            <a:r>
              <a:rPr lang="nl-NL" sz="2400" dirty="0">
                <a:latin typeface="Kermit" panose="020F0503040000060003" pitchFamily="34" charset="0"/>
              </a:rPr>
              <a:t>Als je de opdracht hebt gedaan, kruis je het vakje af</a:t>
            </a:r>
          </a:p>
          <a:p>
            <a:pPr marL="342900" indent="-342900" algn="ctr">
              <a:buAutoNum type="arabicPeriod"/>
            </a:pPr>
            <a:r>
              <a:rPr lang="nl-NL" sz="2400" dirty="0">
                <a:latin typeface="Kermit"/>
              </a:rPr>
              <a:t>Bij BINGO (drie op een rij): geef je een high five aan je leerkracht</a:t>
            </a:r>
          </a:p>
          <a:p>
            <a:pPr marL="342900" indent="-342900" algn="ctr">
              <a:buAutoNum type="arabicPeriod"/>
            </a:pPr>
            <a:r>
              <a:rPr lang="nl-NL" sz="2400" dirty="0">
                <a:latin typeface="Kermit" panose="020F0503040000060003" pitchFamily="34" charset="0"/>
              </a:rPr>
              <a:t>Daarna mag je verder voor een volle kaart</a:t>
            </a:r>
          </a:p>
        </p:txBody>
      </p:sp>
    </p:spTree>
    <p:extLst>
      <p:ext uri="{BB962C8B-B14F-4D97-AF65-F5344CB8AC3E}">
        <p14:creationId xmlns:p14="http://schemas.microsoft.com/office/powerpoint/2010/main" val="742295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3C8C-7D84-4EF0-8F30-1B8BE5210193}"/>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3A046CE-4389-3F1D-5087-A2D58DFDE80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E3FABB0-0683-99BF-AF20-8EC2CD22F39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FCA97BB-24E4-9E34-5495-14DA11299FF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0E75A14F-C4FE-0ED6-1924-28EF7A4765A6}"/>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7DFCEB1-4779-D994-C508-2AA8D3EEABDB}"/>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915FD60D-7138-6975-0CBC-77B40F81D6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C121B9AB-E906-61D9-B5B0-083C3EF970DC}"/>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Beweeg Bingo</a:t>
            </a:r>
          </a:p>
        </p:txBody>
      </p:sp>
      <p:sp>
        <p:nvSpPr>
          <p:cNvPr id="8" name="Tekstvak 7">
            <a:extLst>
              <a:ext uri="{FF2B5EF4-FFF2-40B4-BE49-F238E27FC236}">
                <a16:creationId xmlns:a16="http://schemas.microsoft.com/office/drawing/2014/main" id="{028FA471-6208-901D-3DC4-4253E32C8927}"/>
              </a:ext>
            </a:extLst>
          </p:cNvPr>
          <p:cNvSpPr txBox="1"/>
          <p:nvPr/>
        </p:nvSpPr>
        <p:spPr>
          <a:xfrm>
            <a:off x="809184" y="4913251"/>
            <a:ext cx="10573630" cy="1846659"/>
          </a:xfrm>
          <a:prstGeom prst="rect">
            <a:avLst/>
          </a:prstGeom>
          <a:noFill/>
        </p:spPr>
        <p:txBody>
          <a:bodyPr wrap="square">
            <a:spAutoFit/>
          </a:bodyPr>
          <a:lstStyle/>
          <a:p>
            <a:pPr algn="ctr"/>
            <a:endParaRPr lang="nl-NL" sz="1600" dirty="0">
              <a:latin typeface="Kermit" panose="020F0503040000060003" pitchFamily="34" charset="0"/>
            </a:endParaRPr>
          </a:p>
          <a:p>
            <a:pPr algn="ctr"/>
            <a:r>
              <a:rPr lang="nl-NL" sz="1600" b="1" dirty="0">
                <a:solidFill>
                  <a:srgbClr val="E16C7F"/>
                </a:solidFill>
                <a:latin typeface="Kermit" panose="020F0503040000060003" pitchFamily="34" charset="0"/>
              </a:rPr>
              <a:t>Regels</a:t>
            </a:r>
            <a:r>
              <a:rPr lang="nl-NL" sz="1600" dirty="0">
                <a:solidFill>
                  <a:srgbClr val="E16C7F"/>
                </a:solidFill>
                <a:latin typeface="Kermit" panose="020F0503040000060003" pitchFamily="34" charset="0"/>
              </a:rPr>
              <a:t>: </a:t>
            </a:r>
          </a:p>
          <a:p>
            <a:pPr marL="342900" indent="-342900" algn="ctr">
              <a:buAutoNum type="arabicPeriod"/>
            </a:pPr>
            <a:r>
              <a:rPr lang="nl-NL" sz="1600" dirty="0">
                <a:latin typeface="Kermit" panose="020F0503040000060003" pitchFamily="34" charset="0"/>
              </a:rPr>
              <a:t>Je mag de opdrachten in willekeurige volgorde doen</a:t>
            </a:r>
          </a:p>
          <a:p>
            <a:pPr marL="342900" indent="-342900" algn="ctr">
              <a:buAutoNum type="arabicPeriod"/>
            </a:pPr>
            <a:r>
              <a:rPr lang="nl-NL" sz="1600" dirty="0">
                <a:latin typeface="Kermit" panose="020F0503040000060003" pitchFamily="34" charset="0"/>
              </a:rPr>
              <a:t>Voor elke opdracht zoek je een klasgenoot om samen mee te doen</a:t>
            </a:r>
          </a:p>
          <a:p>
            <a:pPr marL="342900" indent="-342900" algn="ctr">
              <a:buAutoNum type="arabicPeriod"/>
            </a:pPr>
            <a:r>
              <a:rPr lang="nl-NL" sz="1600" dirty="0">
                <a:latin typeface="Kermit" panose="020F0503040000060003" pitchFamily="34" charset="0"/>
              </a:rPr>
              <a:t>Als je de opdracht hebt gedaan, kruis je het vakje af</a:t>
            </a:r>
          </a:p>
          <a:p>
            <a:pPr marL="342900" indent="-342900" algn="ctr">
              <a:buAutoNum type="arabicPeriod"/>
            </a:pPr>
            <a:r>
              <a:rPr lang="nl-NL" sz="1600" dirty="0">
                <a:latin typeface="Kermit" panose="020F0503040000060003" pitchFamily="34" charset="0"/>
              </a:rPr>
              <a:t>Bij BINGO (3 op een rij): geef je een high five aan je leerkracht</a:t>
            </a:r>
          </a:p>
          <a:p>
            <a:pPr marL="342900" indent="-342900" algn="ctr">
              <a:buAutoNum type="arabicPeriod"/>
            </a:pPr>
            <a:r>
              <a:rPr lang="nl-NL" sz="1600" dirty="0">
                <a:latin typeface="Kermit" panose="020F0503040000060003" pitchFamily="34" charset="0"/>
              </a:rPr>
              <a:t>Daarna mag je verder voor een volle kaart</a:t>
            </a:r>
          </a:p>
        </p:txBody>
      </p:sp>
      <p:pic>
        <p:nvPicPr>
          <p:cNvPr id="7" name="Afbeelding 6" descr="Afbeelding met cirkel, Graphics, astronomie, creativiteit&#10;&#10;Door AI gegenereerde inhoud is mogelijk onjuist.">
            <a:extLst>
              <a:ext uri="{FF2B5EF4-FFF2-40B4-BE49-F238E27FC236}">
                <a16:creationId xmlns:a16="http://schemas.microsoft.com/office/drawing/2014/main" id="{51999481-868F-9CD2-916D-FD73A5FC66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799" y="853510"/>
            <a:ext cx="7772400" cy="4371975"/>
          </a:xfrm>
          <a:prstGeom prst="rect">
            <a:avLst/>
          </a:prstGeom>
        </p:spPr>
      </p:pic>
    </p:spTree>
    <p:extLst>
      <p:ext uri="{BB962C8B-B14F-4D97-AF65-F5344CB8AC3E}">
        <p14:creationId xmlns:p14="http://schemas.microsoft.com/office/powerpoint/2010/main" val="3635637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5BD66-18AB-4CF4-E503-1BB463D81B77}"/>
            </a:ext>
          </a:extLst>
        </p:cNvPr>
        <p:cNvGrpSpPr/>
        <p:nvPr/>
      </p:nvGrpSpPr>
      <p:grpSpPr>
        <a:xfrm>
          <a:off x="0" y="0"/>
          <a:ext cx="0" cy="0"/>
          <a:chOff x="0" y="0"/>
          <a:chExt cx="0" cy="0"/>
        </a:xfrm>
      </p:grpSpPr>
      <p:pic>
        <p:nvPicPr>
          <p:cNvPr id="9" name="Afbeelding 8" descr="Afbeelding met clipart, Tekenfilm, Animatie, tekenfilm&#10;&#10;Door AI gegenereerde inhoud is mogelijk onjuist.">
            <a:extLst>
              <a:ext uri="{FF2B5EF4-FFF2-40B4-BE49-F238E27FC236}">
                <a16:creationId xmlns:a16="http://schemas.microsoft.com/office/drawing/2014/main" id="{FDD47BDF-FB2A-C8DC-1BC7-E62CFB2BF64C}"/>
              </a:ext>
            </a:extLst>
          </p:cNvPr>
          <p:cNvPicPr>
            <a:picLocks noChangeAspect="1"/>
          </p:cNvPicPr>
          <p:nvPr/>
        </p:nvPicPr>
        <p:blipFill>
          <a:blip r:embed="rId3">
            <a:alphaModFix amt="24000"/>
            <a:extLst>
              <a:ext uri="{28A0092B-C50C-407E-A947-70E740481C1C}">
                <a14:useLocalDpi xmlns:a14="http://schemas.microsoft.com/office/drawing/2010/main" val="0"/>
              </a:ext>
            </a:extLst>
          </a:blip>
          <a:stretch>
            <a:fillRect/>
          </a:stretch>
        </p:blipFill>
        <p:spPr>
          <a:xfrm>
            <a:off x="4924152" y="2503107"/>
            <a:ext cx="8035834" cy="4520157"/>
          </a:xfrm>
          <a:prstGeom prst="rect">
            <a:avLst/>
          </a:prstGeom>
        </p:spPr>
      </p:pic>
      <p:pic>
        <p:nvPicPr>
          <p:cNvPr id="7" name="Afbeelding 6">
            <a:extLst>
              <a:ext uri="{FF2B5EF4-FFF2-40B4-BE49-F238E27FC236}">
                <a16:creationId xmlns:a16="http://schemas.microsoft.com/office/drawing/2014/main" id="{DCCB375C-5AFF-A55F-68CD-24621531B0F0}"/>
              </a:ext>
            </a:extLst>
          </p:cNvPr>
          <p:cNvPicPr/>
          <p:nvPr/>
        </p:nvPicPr>
        <p:blipFill>
          <a:blip r:embed="rId4">
            <a:extLst>
              <a:ext uri="{28A0092B-C50C-407E-A947-70E740481C1C}">
                <a14:useLocalDpi xmlns:a14="http://schemas.microsoft.com/office/drawing/2010/main" val="0"/>
              </a:ext>
            </a:extLst>
          </a:blip>
          <a:srcRect t="1290" b="1290"/>
          <a:stretch/>
        </p:blipFill>
        <p:spPr bwMode="auto">
          <a:xfrm>
            <a:off x="1161762" y="4463532"/>
            <a:ext cx="1611374" cy="1564788"/>
          </a:xfrm>
          <a:prstGeom prst="rect">
            <a:avLst/>
          </a:prstGeom>
          <a:noFill/>
          <a:ln>
            <a:noFill/>
          </a:ln>
          <a:extLst>
            <a:ext uri="{53640926-AAD7-44D8-BBD7-CCE9431645EC}">
              <a14:shadowObscured xmlns:a14="http://schemas.microsoft.com/office/drawing/2010/main"/>
            </a:ext>
          </a:extLst>
        </p:spPr>
      </p:pic>
      <p:pic>
        <p:nvPicPr>
          <p:cNvPr id="6" name="Afbeelding 5">
            <a:extLst>
              <a:ext uri="{FF2B5EF4-FFF2-40B4-BE49-F238E27FC236}">
                <a16:creationId xmlns:a16="http://schemas.microsoft.com/office/drawing/2014/main" id="{1CC588BB-9499-85AD-78CF-4F6AA8F472C8}"/>
              </a:ext>
            </a:extLst>
          </p:cNvPr>
          <p:cNvPicPr/>
          <p:nvPr/>
        </p:nvPicPr>
        <p:blipFill>
          <a:blip r:embed="rId4">
            <a:extLst>
              <a:ext uri="{28A0092B-C50C-407E-A947-70E740481C1C}">
                <a14:useLocalDpi xmlns:a14="http://schemas.microsoft.com/office/drawing/2010/main" val="0"/>
              </a:ext>
            </a:extLst>
          </a:blip>
          <a:srcRect t="1290" b="1290"/>
          <a:stretch/>
        </p:blipFill>
        <p:spPr bwMode="auto">
          <a:xfrm>
            <a:off x="1115814" y="954029"/>
            <a:ext cx="1611374" cy="1564788"/>
          </a:xfrm>
          <a:prstGeom prst="rect">
            <a:avLst/>
          </a:prstGeom>
          <a:noFill/>
          <a:ln>
            <a:noFill/>
          </a:ln>
          <a:extLst>
            <a:ext uri="{53640926-AAD7-44D8-BBD7-CCE9431645EC}">
              <a14:shadowObscured xmlns:a14="http://schemas.microsoft.com/office/drawing/2010/main"/>
            </a:ext>
          </a:extLst>
        </p:spPr>
      </p:pic>
      <p:pic>
        <p:nvPicPr>
          <p:cNvPr id="5" name="Afbeelding 4">
            <a:extLst>
              <a:ext uri="{FF2B5EF4-FFF2-40B4-BE49-F238E27FC236}">
                <a16:creationId xmlns:a16="http://schemas.microsoft.com/office/drawing/2014/main" id="{BD0EAD61-D5F3-E86F-35CC-2A5A89BE25C2}"/>
              </a:ext>
            </a:extLst>
          </p:cNvPr>
          <p:cNvPicPr/>
          <p:nvPr/>
        </p:nvPicPr>
        <p:blipFill>
          <a:blip r:embed="rId5">
            <a:extLst>
              <a:ext uri="{28A0092B-C50C-407E-A947-70E740481C1C}">
                <a14:useLocalDpi xmlns:a14="http://schemas.microsoft.com/office/drawing/2010/main" val="0"/>
              </a:ext>
            </a:extLst>
          </a:blip>
          <a:srcRect/>
          <a:stretch/>
        </p:blipFill>
        <p:spPr bwMode="auto">
          <a:xfrm>
            <a:off x="1047357" y="2518817"/>
            <a:ext cx="1748288" cy="1717832"/>
          </a:xfrm>
          <a:prstGeom prst="rect">
            <a:avLst/>
          </a:prstGeom>
          <a:noFill/>
          <a:ln>
            <a:noFill/>
          </a:ln>
        </p:spPr>
      </p:pic>
      <p:sp>
        <p:nvSpPr>
          <p:cNvPr id="74753" name="Rectangle 3">
            <a:extLst>
              <a:ext uri="{FF2B5EF4-FFF2-40B4-BE49-F238E27FC236}">
                <a16:creationId xmlns:a16="http://schemas.microsoft.com/office/drawing/2014/main" id="{331F4EED-653F-3CB8-E664-58236876308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4BA1EA7-C299-F15B-74C3-271195420A2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619EB2A-E3E5-8C60-FD09-FBBC84ABE0C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E114D40A-BCF1-6533-5E4D-E6A8C6C86CCE}"/>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D94A6C7-1CB3-F997-D503-DDB1D2D98B1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7A8BC029-252C-297B-F652-94616F1C84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1" name="Tekstvak 10">
            <a:extLst>
              <a:ext uri="{FF2B5EF4-FFF2-40B4-BE49-F238E27FC236}">
                <a16:creationId xmlns:a16="http://schemas.microsoft.com/office/drawing/2014/main" id="{10CEC637-6CC9-9DAE-AEF4-1E9281C1ACC6}"/>
              </a:ext>
            </a:extLst>
          </p:cNvPr>
          <p:cNvSpPr txBox="1"/>
          <p:nvPr/>
        </p:nvSpPr>
        <p:spPr>
          <a:xfrm>
            <a:off x="2479766" y="1361797"/>
            <a:ext cx="8035834" cy="4524315"/>
          </a:xfrm>
          <a:prstGeom prst="rect">
            <a:avLst/>
          </a:prstGeom>
          <a:noFill/>
        </p:spPr>
        <p:txBody>
          <a:bodyPr wrap="square">
            <a:spAutoFit/>
          </a:bodyPr>
          <a:lstStyle/>
          <a:p>
            <a:r>
              <a:rPr lang="nl-NL" sz="3200" b="0" i="0" u="none" strike="noStrike" dirty="0">
                <a:solidFill>
                  <a:srgbClr val="0CA874"/>
                </a:solidFill>
                <a:effectLst/>
                <a:latin typeface="Kermit" panose="020F0503040000060003" pitchFamily="34" charset="0"/>
              </a:rPr>
              <a:t>Hoe voelde je je tijdens het bewegen?</a:t>
            </a:r>
          </a:p>
          <a:p>
            <a:endParaRPr lang="nl-NL" sz="3200" b="0" i="0" u="none" strike="noStrike" dirty="0">
              <a:solidFill>
                <a:srgbClr val="000000"/>
              </a:solidFill>
              <a:effectLst/>
              <a:latin typeface="Kermit" panose="020F0503040000060003" pitchFamily="34" charset="0"/>
            </a:endParaRPr>
          </a:p>
          <a:p>
            <a:endParaRPr lang="nl-NL" sz="3200" b="0" i="0" u="none" strike="noStrike" dirty="0">
              <a:solidFill>
                <a:srgbClr val="13A4BC"/>
              </a:solidFill>
              <a:effectLst/>
              <a:latin typeface="Kermit" panose="020F0503040000060003" pitchFamily="34" charset="0"/>
            </a:endParaRPr>
          </a:p>
          <a:p>
            <a:r>
              <a:rPr lang="nl-NL" sz="3200" dirty="0">
                <a:solidFill>
                  <a:srgbClr val="13A4BC"/>
                </a:solidFill>
                <a:latin typeface="Kermit" panose="020F0503040000060003" pitchFamily="34" charset="0"/>
              </a:rPr>
              <a:t>Wat gebeurt er met je lijf als je veel beweegt?</a:t>
            </a:r>
          </a:p>
          <a:p>
            <a:endParaRPr lang="nl-NL" sz="3200" dirty="0">
              <a:latin typeface="Kermit" panose="020F0503040000060003" pitchFamily="34" charset="0"/>
            </a:endParaRPr>
          </a:p>
          <a:p>
            <a:br>
              <a:rPr lang="nl-NL" sz="3200" dirty="0">
                <a:solidFill>
                  <a:srgbClr val="0CA874"/>
                </a:solidFill>
                <a:latin typeface="Kermit" panose="020F0503040000060003" pitchFamily="34" charset="0"/>
              </a:rPr>
            </a:br>
            <a:r>
              <a:rPr lang="nl-NL" sz="3200" b="0" i="0" u="none" strike="noStrike" dirty="0">
                <a:solidFill>
                  <a:srgbClr val="0CA874"/>
                </a:solidFill>
                <a:effectLst/>
                <a:latin typeface="Kermit" panose="020F0503040000060003" pitchFamily="34" charset="0"/>
              </a:rPr>
              <a:t>Wie heeft er iets gedaan wat hij nog nooit eerder gedaan had?</a:t>
            </a:r>
          </a:p>
        </p:txBody>
      </p:sp>
      <p:sp>
        <p:nvSpPr>
          <p:cNvPr id="4" name="Tekstvak 3">
            <a:extLst>
              <a:ext uri="{FF2B5EF4-FFF2-40B4-BE49-F238E27FC236}">
                <a16:creationId xmlns:a16="http://schemas.microsoft.com/office/drawing/2014/main" id="{BF780CE4-5733-F1F1-7D09-DDA86F10C95B}"/>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Beweeg Bingo</a:t>
            </a:r>
          </a:p>
        </p:txBody>
      </p:sp>
    </p:spTree>
    <p:extLst>
      <p:ext uri="{BB962C8B-B14F-4D97-AF65-F5344CB8AC3E}">
        <p14:creationId xmlns:p14="http://schemas.microsoft.com/office/powerpoint/2010/main" val="2691632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5" name="Afbeelding 4" descr="Afbeelding met Lettertype, Graphics, rood, tekst&#10;&#10;Automatisch gegenereerde beschrijving">
            <a:extLst>
              <a:ext uri="{FF2B5EF4-FFF2-40B4-BE49-F238E27FC236}">
                <a16:creationId xmlns:a16="http://schemas.microsoft.com/office/drawing/2014/main" id="{1C13EE0D-ACE9-9509-6511-262868C0C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0" name="Tekstvak 9">
            <a:extLst>
              <a:ext uri="{FF2B5EF4-FFF2-40B4-BE49-F238E27FC236}">
                <a16:creationId xmlns:a16="http://schemas.microsoft.com/office/drawing/2014/main" id="{76596804-A5BD-6611-01D1-F7F45858D866}"/>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Waarom is bewegen gezond?</a:t>
            </a:r>
          </a:p>
        </p:txBody>
      </p:sp>
      <p:pic>
        <p:nvPicPr>
          <p:cNvPr id="11" name="Onlinemedia 10" descr="Bewegen is gezond">
            <a:hlinkClick r:id="" action="ppaction://media"/>
            <a:extLst>
              <a:ext uri="{FF2B5EF4-FFF2-40B4-BE49-F238E27FC236}">
                <a16:creationId xmlns:a16="http://schemas.microsoft.com/office/drawing/2014/main" id="{2AE813B3-22DD-2501-1FC4-D29CB852F8A6}"/>
              </a:ext>
            </a:extLst>
          </p:cNvPr>
          <p:cNvPicPr>
            <a:picLocks noRot="1" noChangeAspect="1"/>
          </p:cNvPicPr>
          <p:nvPr>
            <a:videoFile r:link="rId1"/>
          </p:nvPr>
        </p:nvPicPr>
        <p:blipFill>
          <a:blip r:embed="rId5"/>
          <a:stretch>
            <a:fillRect/>
          </a:stretch>
        </p:blipFill>
        <p:spPr>
          <a:xfrm>
            <a:off x="2103792" y="2005621"/>
            <a:ext cx="7984412" cy="4511193"/>
          </a:xfrm>
          <a:prstGeom prst="rect">
            <a:avLst/>
          </a:prstGeom>
        </p:spPr>
      </p:pic>
      <p:sp>
        <p:nvSpPr>
          <p:cNvPr id="13" name="Tekstvak 12">
            <a:extLst>
              <a:ext uri="{FF2B5EF4-FFF2-40B4-BE49-F238E27FC236}">
                <a16:creationId xmlns:a16="http://schemas.microsoft.com/office/drawing/2014/main" id="{CBC65298-2BD1-6252-E463-769784D3184B}"/>
              </a:ext>
            </a:extLst>
          </p:cNvPr>
          <p:cNvSpPr txBox="1"/>
          <p:nvPr/>
        </p:nvSpPr>
        <p:spPr>
          <a:xfrm>
            <a:off x="1900426" y="890465"/>
            <a:ext cx="8391144" cy="923330"/>
          </a:xfrm>
          <a:prstGeom prst="rect">
            <a:avLst/>
          </a:prstGeom>
          <a:noFill/>
        </p:spPr>
        <p:txBody>
          <a:bodyPr wrap="square">
            <a:spAutoFit/>
          </a:bodyPr>
          <a:lstStyle/>
          <a:p>
            <a:pPr algn="ctr"/>
            <a:r>
              <a:rPr lang="nl-NL" sz="1800" dirty="0">
                <a:latin typeface="Kermit" panose="020F0503040000060003" pitchFamily="34" charset="0"/>
              </a:rPr>
              <a:t>Let goed op tijdens het filmpje!</a:t>
            </a:r>
          </a:p>
          <a:p>
            <a:pPr algn="ctr"/>
            <a:endParaRPr lang="nl-NL" dirty="0">
              <a:latin typeface="Kermit" panose="020F0503040000060003" pitchFamily="34" charset="0"/>
            </a:endParaRPr>
          </a:p>
          <a:p>
            <a:pPr algn="ctr"/>
            <a:r>
              <a:rPr lang="nl-NL" dirty="0">
                <a:latin typeface="Kermit" panose="020F0503040000060003" pitchFamily="34" charset="0"/>
              </a:rPr>
              <a:t>Jullie moeten zo vragen over het filmpje kunnen beantwoorden</a:t>
            </a:r>
            <a:endParaRPr lang="nl-NL" dirty="0"/>
          </a:p>
        </p:txBody>
      </p:sp>
    </p:spTree>
    <p:extLst>
      <p:ext uri="{BB962C8B-B14F-4D97-AF65-F5344CB8AC3E}">
        <p14:creationId xmlns:p14="http://schemas.microsoft.com/office/powerpoint/2010/main" val="168454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sp>
        <p:nvSpPr>
          <p:cNvPr id="10" name="Tekstvak 9">
            <a:extLst>
              <a:ext uri="{FF2B5EF4-FFF2-40B4-BE49-F238E27FC236}">
                <a16:creationId xmlns:a16="http://schemas.microsoft.com/office/drawing/2014/main" id="{76596804-A5BD-6611-01D1-F7F45858D866}"/>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Waarom is bewegen gezond?</a:t>
            </a:r>
          </a:p>
        </p:txBody>
      </p:sp>
      <p:pic>
        <p:nvPicPr>
          <p:cNvPr id="11" name="Onlinemedia 10" descr="Bewegen is gezond">
            <a:hlinkClick r:id="" action="ppaction://media"/>
            <a:extLst>
              <a:ext uri="{FF2B5EF4-FFF2-40B4-BE49-F238E27FC236}">
                <a16:creationId xmlns:a16="http://schemas.microsoft.com/office/drawing/2014/main" id="{2AE813B3-22DD-2501-1FC4-D29CB852F8A6}"/>
              </a:ext>
            </a:extLst>
          </p:cNvPr>
          <p:cNvPicPr>
            <a:picLocks noRot="1" noChangeAspect="1"/>
          </p:cNvPicPr>
          <p:nvPr>
            <a:videoFile r:link="rId1"/>
          </p:nvPr>
        </p:nvPicPr>
        <p:blipFill>
          <a:blip r:embed="rId4"/>
          <a:stretch>
            <a:fillRect/>
          </a:stretch>
        </p:blipFill>
        <p:spPr>
          <a:xfrm>
            <a:off x="833964" y="853510"/>
            <a:ext cx="10524072" cy="5946101"/>
          </a:xfrm>
          <a:prstGeom prst="rect">
            <a:avLst/>
          </a:prstGeom>
        </p:spPr>
      </p:pic>
    </p:spTree>
    <p:extLst>
      <p:ext uri="{BB962C8B-B14F-4D97-AF65-F5344CB8AC3E}">
        <p14:creationId xmlns:p14="http://schemas.microsoft.com/office/powerpoint/2010/main" val="112356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sp>
        <p:nvSpPr>
          <p:cNvPr id="10" name="Tekstvak 9">
            <a:extLst>
              <a:ext uri="{FF2B5EF4-FFF2-40B4-BE49-F238E27FC236}">
                <a16:creationId xmlns:a16="http://schemas.microsoft.com/office/drawing/2014/main" id="{76596804-A5BD-6611-01D1-F7F45858D866}"/>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Zweeds </a:t>
            </a:r>
            <a:r>
              <a:rPr lang="nl-NL" sz="3600" dirty="0" err="1">
                <a:solidFill>
                  <a:srgbClr val="E16C7F"/>
                </a:solidFill>
                <a:latin typeface="Kermit" panose="020F0503040000060003" pitchFamily="34" charset="0"/>
              </a:rPr>
              <a:t>Renspel</a:t>
            </a:r>
            <a:endParaRPr lang="nl-NL" sz="3600" dirty="0">
              <a:solidFill>
                <a:srgbClr val="E16C7F"/>
              </a:solidFill>
              <a:latin typeface="Kermit" panose="020F0503040000060003" pitchFamily="34" charset="0"/>
            </a:endParaRPr>
          </a:p>
        </p:txBody>
      </p:sp>
      <p:pic>
        <p:nvPicPr>
          <p:cNvPr id="5" name="Afbeelding 4" descr="Afbeelding met symbool, cirkel, logo, Graphics&#10;&#10;Door AI gegenereerde inhoud is mogelijk onjuist.">
            <a:extLst>
              <a:ext uri="{FF2B5EF4-FFF2-40B4-BE49-F238E27FC236}">
                <a16:creationId xmlns:a16="http://schemas.microsoft.com/office/drawing/2014/main" id="{3F55825E-F163-C14D-EA67-891B6C56099E}"/>
              </a:ext>
            </a:extLst>
          </p:cNvPr>
          <p:cNvPicPr>
            <a:picLocks noGrp="1" noRot="1" noChangeAspect="1" noMove="1" noResize="1" noEditPoints="1" noAdjustHandles="1" noChangeArrowheads="1" noChangeShapeType="1" noCrop="1"/>
          </p:cNvPicPr>
          <p:nvPr/>
        </p:nvPicPr>
        <p:blipFill>
          <a:blip r:embed="rId3">
            <a:alphaModFix amt="18000"/>
            <a:extLst>
              <a:ext uri="{28A0092B-C50C-407E-A947-70E740481C1C}">
                <a14:useLocalDpi xmlns:a14="http://schemas.microsoft.com/office/drawing/2010/main" val="0"/>
              </a:ext>
            </a:extLst>
          </a:blip>
          <a:stretch>
            <a:fillRect/>
          </a:stretch>
        </p:blipFill>
        <p:spPr>
          <a:xfrm>
            <a:off x="-4141215" y="-1287017"/>
            <a:ext cx="11330432" cy="6373368"/>
          </a:xfrm>
          <a:prstGeom prst="rect">
            <a:avLst/>
          </a:prstGeom>
        </p:spPr>
      </p:pic>
      <p:sp>
        <p:nvSpPr>
          <p:cNvPr id="7" name="Tekstvak 6">
            <a:extLst>
              <a:ext uri="{FF2B5EF4-FFF2-40B4-BE49-F238E27FC236}">
                <a16:creationId xmlns:a16="http://schemas.microsoft.com/office/drawing/2014/main" id="{D2A3283C-3ABE-46D6-448E-18F9F91EF79B}"/>
              </a:ext>
            </a:extLst>
          </p:cNvPr>
          <p:cNvSpPr txBox="1"/>
          <p:nvPr/>
        </p:nvSpPr>
        <p:spPr>
          <a:xfrm>
            <a:off x="1232153" y="853510"/>
            <a:ext cx="9518141" cy="5324535"/>
          </a:xfrm>
          <a:prstGeom prst="rect">
            <a:avLst/>
          </a:prstGeom>
          <a:noFill/>
        </p:spPr>
        <p:txBody>
          <a:bodyPr wrap="square" lIns="91440" tIns="45720" rIns="91440" bIns="45720" anchor="t">
            <a:spAutoFit/>
          </a:bodyPr>
          <a:lstStyle/>
          <a:p>
            <a:r>
              <a:rPr lang="nl-NL" sz="2000" dirty="0">
                <a:latin typeface="Kermit"/>
              </a:rPr>
              <a:t>Op het plein hangen allemaal vragen over bewegen.</a:t>
            </a:r>
            <a:endParaRPr lang="nl-NL" sz="2000" dirty="0">
              <a:latin typeface="Kermit" panose="020F0503040000060003" pitchFamily="34" charset="0"/>
            </a:endParaRPr>
          </a:p>
          <a:p>
            <a:endParaRPr lang="nl-NL" sz="2000" dirty="0">
              <a:latin typeface="Kermit" panose="020F0503040000060003" pitchFamily="34" charset="0"/>
            </a:endParaRPr>
          </a:p>
          <a:p>
            <a:r>
              <a:rPr lang="nl-NL" sz="2000" dirty="0">
                <a:latin typeface="Kermit"/>
              </a:rPr>
              <a:t>Jullie gaan in tweetallen op zoek naar de vragen en schrijven de antwoorden op jullie eigen antwoordenblad.</a:t>
            </a:r>
            <a:endParaRPr lang="nl-NL" sz="2000" dirty="0">
              <a:latin typeface="Kermit" panose="020F0503040000060003" pitchFamily="34" charset="0"/>
            </a:endParaRPr>
          </a:p>
          <a:p>
            <a:endParaRPr lang="nl-NL" sz="2000" dirty="0">
              <a:latin typeface="Kermit" panose="020F0503040000060003" pitchFamily="34" charset="0"/>
            </a:endParaRPr>
          </a:p>
          <a:p>
            <a:r>
              <a:rPr lang="nl-NL" sz="2000" dirty="0">
                <a:solidFill>
                  <a:srgbClr val="E16C7F"/>
                </a:solidFill>
                <a:latin typeface="Kermit" panose="020F0503040000060003" pitchFamily="34" charset="0"/>
              </a:rPr>
              <a:t>Zo werkt het: </a:t>
            </a:r>
          </a:p>
          <a:p>
            <a:pPr marL="342900" indent="-342900">
              <a:buAutoNum type="arabicPeriod"/>
            </a:pPr>
            <a:r>
              <a:rPr lang="nl-NL" sz="2000" dirty="0">
                <a:latin typeface="Kermit"/>
              </a:rPr>
              <a:t>Eén persoon gaat opzoek naar een vraag die ergens hangt.</a:t>
            </a:r>
            <a:endParaRPr lang="nl-NL" sz="2000" dirty="0">
              <a:latin typeface="Kermit" panose="020F0503040000060003" pitchFamily="34" charset="0"/>
            </a:endParaRPr>
          </a:p>
          <a:p>
            <a:pPr marL="342900" indent="-342900">
              <a:buAutoNum type="arabicPeriod"/>
            </a:pPr>
            <a:r>
              <a:rPr lang="nl-NL" sz="2000" dirty="0">
                <a:latin typeface="Kermit"/>
              </a:rPr>
              <a:t>Als je een vraag hebt gevonden lees je deze goed en onthoudt de vraag en het nummer.</a:t>
            </a:r>
            <a:endParaRPr lang="nl-NL" sz="2000" dirty="0">
              <a:latin typeface="Kermit" panose="020F0503040000060003" pitchFamily="34" charset="0"/>
            </a:endParaRPr>
          </a:p>
          <a:p>
            <a:pPr marL="342900" indent="-342900">
              <a:buAutoNum type="arabicPeriod"/>
            </a:pPr>
            <a:r>
              <a:rPr lang="nl-NL" sz="2000">
                <a:latin typeface="Kermit"/>
              </a:rPr>
              <a:t>Je loopt terug naar je maatje.</a:t>
            </a:r>
            <a:endParaRPr lang="nl-NL" sz="2000">
              <a:latin typeface="Kermit" panose="020F0503040000060003" pitchFamily="34" charset="0"/>
            </a:endParaRPr>
          </a:p>
          <a:p>
            <a:pPr marL="342900" indent="-342900">
              <a:buAutoNum type="arabicPeriod"/>
            </a:pPr>
            <a:r>
              <a:rPr lang="nl-NL" sz="2000" dirty="0">
                <a:latin typeface="Kermit"/>
              </a:rPr>
              <a:t>Samen bedenk je het antwoord op de vraag en schrijven jullie het antwoord op bij het juiste nummer.</a:t>
            </a:r>
            <a:endParaRPr lang="nl-NL" sz="2000" dirty="0">
              <a:latin typeface="Kermit" panose="020F0503040000060003" pitchFamily="34" charset="0"/>
            </a:endParaRPr>
          </a:p>
          <a:p>
            <a:pPr marL="342900" indent="-342900">
              <a:buAutoNum type="arabicPeriod"/>
            </a:pPr>
            <a:r>
              <a:rPr lang="nl-NL" sz="2000" dirty="0">
                <a:latin typeface="Kermit"/>
              </a:rPr>
              <a:t>Daarna wissel je van rol en gaat degene die net is blijven staan opzoek naar een nieuwe vraag.</a:t>
            </a:r>
            <a:endParaRPr lang="nl-NL" sz="2000" dirty="0">
              <a:latin typeface="Kermit" panose="020F0503040000060003" pitchFamily="34" charset="0"/>
            </a:endParaRPr>
          </a:p>
          <a:p>
            <a:pPr marL="342900" indent="-342900">
              <a:buAutoNum type="arabicPeriod"/>
            </a:pPr>
            <a:endParaRPr lang="nl-NL" sz="2000" dirty="0">
              <a:latin typeface="Kermit" panose="020F0503040000060003" pitchFamily="34" charset="0"/>
            </a:endParaRPr>
          </a:p>
          <a:p>
            <a:r>
              <a:rPr lang="nl-NL" sz="2000" dirty="0">
                <a:latin typeface="Kermit" panose="020F0503040000060003" pitchFamily="34" charset="0"/>
              </a:rPr>
              <a:t>TIP: weet je het antwoord niet? Kijk dan of je het antwoord kan vinden in de tekst. De tekst blijft liggen bij degene die staat!</a:t>
            </a:r>
          </a:p>
        </p:txBody>
      </p:sp>
    </p:spTree>
    <p:extLst>
      <p:ext uri="{BB962C8B-B14F-4D97-AF65-F5344CB8AC3E}">
        <p14:creationId xmlns:p14="http://schemas.microsoft.com/office/powerpoint/2010/main" val="86443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63E2-80AD-4B43-57B7-7D0CA720472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7F28612-7D58-8F02-AD2D-A64DA2BFEFF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A597A0F-21B3-273D-9007-66D54161CF1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BF16EE9-3647-C47B-2334-C2F7F0C2906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97930048-71CB-A519-9A42-22416136F0CE}"/>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1D4CE082-A079-B5CF-C937-C5D5AAAF249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EA9278BE-67B8-ED5F-8026-D5426B2B8DE2}"/>
              </a:ext>
            </a:extLst>
          </p:cNvPr>
          <p:cNvSpPr txBox="1"/>
          <p:nvPr/>
        </p:nvSpPr>
        <p:spPr>
          <a:xfrm>
            <a:off x="29935" y="9144"/>
            <a:ext cx="12162065"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AD6B934B-5A3B-9CB7-304E-8C3EFAD20FB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5" name="Afbeelding 4" descr="Afbeelding met Lettertype, Graphics, rood, tekst&#10;&#10;Automatisch gegenereerde beschrijving">
            <a:extLst>
              <a:ext uri="{FF2B5EF4-FFF2-40B4-BE49-F238E27FC236}">
                <a16:creationId xmlns:a16="http://schemas.microsoft.com/office/drawing/2014/main" id="{4A4CF91D-4EFA-89FC-480A-F445EC5ABC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CBDE3452-D047-9314-7AB3-16754F67A10F}"/>
              </a:ext>
            </a:extLst>
          </p:cNvPr>
          <p:cNvSpPr>
            <a:spLocks noChangeArrowheads="1"/>
          </p:cNvSpPr>
          <p:nvPr/>
        </p:nvSpPr>
        <p:spPr bwMode="auto">
          <a:xfrm>
            <a:off x="282890" y="547287"/>
            <a:ext cx="10987972"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dirty="0">
                <a:effectLst/>
                <a:latin typeface="Kermit" panose="020F0503040000060003" pitchFamily="34" charset="0"/>
                <a:ea typeface="Times New Roman" panose="02020603050405020304" pitchFamily="18" charset="0"/>
              </a:rPr>
              <a:t>Werkvorm: </a:t>
            </a:r>
            <a:endParaRPr lang="nl-NL" sz="20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Maak een beweegvakje én een vraagvakje voor een groot klasbordspel over bewegen.</a:t>
            </a:r>
            <a:br>
              <a:rPr lang="nl-NL" sz="2000" dirty="0">
                <a:latin typeface="Kermit" panose="020F0503040000060003" pitchFamily="34" charset="0"/>
                <a:ea typeface="Times New Roman" panose="02020603050405020304" pitchFamily="18" charset="0"/>
              </a:rPr>
            </a:br>
            <a:r>
              <a:rPr lang="nl-NL" sz="2000" dirty="0">
                <a:latin typeface="Kermit" panose="020F0503040000060003" pitchFamily="34" charset="0"/>
                <a:ea typeface="Times New Roman" panose="02020603050405020304" pitchFamily="18" charset="0"/>
              </a:rPr>
              <a:t>Je mag zelf weten welke beweging in jouw vakje zit en welke vraag je stelt over gezond bewegen. Versier je vakjes zo mooi mogelijk. Als iedereen klaar is, plakken we alle vakjes samen tot één groot beweegspel van de klas.</a:t>
            </a:r>
          </a:p>
          <a:p>
            <a:endParaRPr lang="nl-NL" sz="2000" dirty="0">
              <a:effectLst/>
              <a:latin typeface="Kermit" panose="020F0503040000060003" pitchFamily="34" charset="0"/>
              <a:ea typeface="Times New Roman" panose="02020603050405020304" pitchFamily="18" charset="0"/>
            </a:endParaRPr>
          </a:p>
          <a:p>
            <a:r>
              <a:rPr lang="nl-NL" sz="2000" b="1" dirty="0">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één beweegvakje gemaakt met een duidelijke opdracht.</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één vraagvakje gemaakt met een goede vraag over bewegen of gezondheid.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mijn vakjes netjes en creatief versierd.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nagedacht over waarom mijn opdracht of vraag bij het thema past.</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mijn vakjes toegevoegd aan het klasbordspel.</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Ik heb meegeholpen om het bordspel netjes en samen te maken.</a:t>
            </a:r>
            <a:r>
              <a:rPr lang="nl-NL" sz="2000" dirty="0">
                <a:effectLst/>
                <a:latin typeface="Kermit" panose="020F0503040000060003" pitchFamily="34" charset="0"/>
                <a:ea typeface="Times New Roman" panose="02020603050405020304" pitchFamily="18" charset="0"/>
              </a:rPr>
              <a:t> </a:t>
            </a:r>
          </a:p>
          <a:p>
            <a:endParaRPr lang="nl-NL" sz="2000" dirty="0">
              <a:latin typeface="Kermit" panose="020F0503040000060003" pitchFamily="34" charset="0"/>
              <a:ea typeface="Times New Roman" panose="02020603050405020304" pitchFamily="18" charset="0"/>
            </a:endParaRPr>
          </a:p>
          <a:p>
            <a:r>
              <a:rPr lang="nl-NL" sz="2000" b="1" dirty="0">
                <a:effectLst/>
                <a:latin typeface="Kermit" panose="020F0503040000060003" pitchFamily="34" charset="0"/>
                <a:ea typeface="Times New Roman" panose="02020603050405020304" pitchFamily="18" charset="0"/>
              </a:rPr>
              <a:t>Klaar-/verdiepingsopdracht</a:t>
            </a:r>
            <a:r>
              <a:rPr lang="nl-NL" sz="2000" b="1" dirty="0">
                <a:latin typeface="Kermit" panose="020F0503040000060003" pitchFamily="34" charset="0"/>
                <a:ea typeface="Times New Roman" panose="02020603050405020304" pitchFamily="18" charset="0"/>
              </a:rPr>
              <a:t>en:</a:t>
            </a:r>
          </a:p>
          <a:p>
            <a:pPr marL="457200" indent="-457200">
              <a:buFont typeface="+mj-lt"/>
              <a:buAutoNum type="arabicPeriod"/>
            </a:pPr>
            <a:r>
              <a:rPr lang="nl-NL" sz="2000" dirty="0">
                <a:latin typeface="Kermit" panose="020F0503040000060003" pitchFamily="34" charset="0"/>
                <a:ea typeface="Times New Roman" panose="02020603050405020304" pitchFamily="18" charset="0"/>
              </a:rPr>
              <a:t>Maak een ‘spelregels-kaart’ voor het grote spelbord, zodat andere klassen het ook kunnen gebruiken.</a:t>
            </a:r>
          </a:p>
          <a:p>
            <a:pPr marL="457200" indent="-457200">
              <a:buFont typeface="+mj-lt"/>
              <a:buAutoNum type="arabicPeriod"/>
            </a:pPr>
            <a:r>
              <a:rPr lang="nl-NL" sz="2000" dirty="0">
                <a:latin typeface="Kermit"/>
                <a:ea typeface="Times New Roman" panose="02020603050405020304" pitchFamily="18" charset="0"/>
              </a:rPr>
              <a:t>Bedenk extra regels bij het spel zoals: als je zes gooit moet je een beurt overslaan.</a:t>
            </a:r>
            <a:endParaRPr lang="nl-NL" sz="2000" dirty="0">
              <a:effectLst/>
              <a:latin typeface="Times New Roman"/>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
        <p:nvSpPr>
          <p:cNvPr id="3" name="Tekstvak 2">
            <a:extLst>
              <a:ext uri="{FF2B5EF4-FFF2-40B4-BE49-F238E27FC236}">
                <a16:creationId xmlns:a16="http://schemas.microsoft.com/office/drawing/2014/main" id="{9F37F955-6EFB-5691-4F47-FFBD7A6A407C}"/>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Ons eigen Beweegspel!</a:t>
            </a:r>
          </a:p>
        </p:txBody>
      </p:sp>
      <p:sp>
        <p:nvSpPr>
          <p:cNvPr id="8" name="Tekstvak 7">
            <a:extLst>
              <a:ext uri="{FF2B5EF4-FFF2-40B4-BE49-F238E27FC236}">
                <a16:creationId xmlns:a16="http://schemas.microsoft.com/office/drawing/2014/main" id="{3811B10A-BD4F-D58C-43DC-267F4E3F7BAA}"/>
              </a:ext>
            </a:extLst>
          </p:cNvPr>
          <p:cNvSpPr txBox="1"/>
          <p:nvPr/>
        </p:nvSpPr>
        <p:spPr>
          <a:xfrm>
            <a:off x="8923821" y="4138451"/>
            <a:ext cx="2985290" cy="923330"/>
          </a:xfrm>
          <a:prstGeom prst="rect">
            <a:avLst/>
          </a:prstGeom>
          <a:noFill/>
        </p:spPr>
        <p:txBody>
          <a:bodyPr wrap="square">
            <a:spAutoFit/>
          </a:bodyPr>
          <a:lstStyle/>
          <a:p>
            <a:r>
              <a:rPr lang="nl-NL" b="0" i="0" u="none" strike="noStrike" dirty="0">
                <a:solidFill>
                  <a:srgbClr val="0CA874"/>
                </a:solidFill>
                <a:effectLst/>
                <a:latin typeface="Kermit" panose="020F0503040000060003" pitchFamily="34" charset="0"/>
              </a:rPr>
              <a:t>Welke beweging past goed bij jou? Waarom kies je juist deze?</a:t>
            </a:r>
            <a:endParaRPr lang="nl-NL" dirty="0">
              <a:solidFill>
                <a:srgbClr val="0CA874"/>
              </a:solidFill>
              <a:latin typeface="Kermit" panose="020F0503040000060003" pitchFamily="34" charset="0"/>
            </a:endParaRPr>
          </a:p>
        </p:txBody>
      </p:sp>
      <p:sp>
        <p:nvSpPr>
          <p:cNvPr id="11" name="Tekstvak 10">
            <a:extLst>
              <a:ext uri="{FF2B5EF4-FFF2-40B4-BE49-F238E27FC236}">
                <a16:creationId xmlns:a16="http://schemas.microsoft.com/office/drawing/2014/main" id="{76CD3F1E-C57D-D54D-2B89-8862AB0D1B05}"/>
              </a:ext>
            </a:extLst>
          </p:cNvPr>
          <p:cNvSpPr txBox="1"/>
          <p:nvPr/>
        </p:nvSpPr>
        <p:spPr>
          <a:xfrm>
            <a:off x="8923821" y="1946460"/>
            <a:ext cx="2812662" cy="923330"/>
          </a:xfrm>
          <a:prstGeom prst="rect">
            <a:avLst/>
          </a:prstGeom>
          <a:noFill/>
        </p:spPr>
        <p:txBody>
          <a:bodyPr wrap="square">
            <a:spAutoFit/>
          </a:bodyPr>
          <a:lstStyle/>
          <a:p>
            <a:r>
              <a:rPr lang="nl-NL" b="0" i="0" u="none" strike="noStrike" dirty="0">
                <a:solidFill>
                  <a:srgbClr val="13A4BC"/>
                </a:solidFill>
                <a:effectLst/>
                <a:latin typeface="Kermit" panose="020F0503040000060003" pitchFamily="34" charset="0"/>
              </a:rPr>
              <a:t>Wat heeft jouw vraag of opdracht te maken met gezond zijn?</a:t>
            </a:r>
            <a:endParaRPr lang="nl-NL" dirty="0">
              <a:solidFill>
                <a:srgbClr val="13A4BC"/>
              </a:solidFill>
              <a:latin typeface="Kermit" panose="020F0503040000060003" pitchFamily="34" charset="0"/>
            </a:endParaRPr>
          </a:p>
        </p:txBody>
      </p:sp>
      <p:pic>
        <p:nvPicPr>
          <p:cNvPr id="12" name="Afbeelding 11">
            <a:extLst>
              <a:ext uri="{FF2B5EF4-FFF2-40B4-BE49-F238E27FC236}">
                <a16:creationId xmlns:a16="http://schemas.microsoft.com/office/drawing/2014/main" id="{C05C4CD3-66C3-168D-9108-DB6B2856D911}"/>
              </a:ext>
            </a:extLst>
          </p:cNvPr>
          <p:cNvPicPr/>
          <p:nvPr/>
        </p:nvPicPr>
        <p:blipFill>
          <a:blip r:embed="rId4">
            <a:extLst>
              <a:ext uri="{28A0092B-C50C-407E-A947-70E740481C1C}">
                <a14:useLocalDpi xmlns:a14="http://schemas.microsoft.com/office/drawing/2010/main" val="0"/>
              </a:ext>
            </a:extLst>
          </a:blip>
          <a:srcRect/>
          <a:stretch/>
        </p:blipFill>
        <p:spPr bwMode="auto">
          <a:xfrm>
            <a:off x="11172746" y="2437910"/>
            <a:ext cx="834480" cy="838264"/>
          </a:xfrm>
          <a:prstGeom prst="rect">
            <a:avLst/>
          </a:prstGeom>
          <a:noFill/>
          <a:ln>
            <a:noFill/>
          </a:ln>
        </p:spPr>
      </p:pic>
      <p:pic>
        <p:nvPicPr>
          <p:cNvPr id="14" name="Afbeelding 13">
            <a:extLst>
              <a:ext uri="{FF2B5EF4-FFF2-40B4-BE49-F238E27FC236}">
                <a16:creationId xmlns:a16="http://schemas.microsoft.com/office/drawing/2014/main" id="{EF6C8674-BB9C-1952-3B2C-790459703090}"/>
              </a:ext>
            </a:extLst>
          </p:cNvPr>
          <p:cNvPicPr/>
          <p:nvPr/>
        </p:nvPicPr>
        <p:blipFill>
          <a:blip r:embed="rId5">
            <a:extLst>
              <a:ext uri="{28A0092B-C50C-407E-A947-70E740481C1C}">
                <a14:useLocalDpi xmlns:a14="http://schemas.microsoft.com/office/drawing/2010/main" val="0"/>
              </a:ext>
            </a:extLst>
          </a:blip>
          <a:srcRect t="1290" b="1290"/>
          <a:stretch/>
        </p:blipFill>
        <p:spPr bwMode="auto">
          <a:xfrm>
            <a:off x="11230525" y="4599777"/>
            <a:ext cx="844964" cy="8097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82989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369A254-6F6E-0C6C-355C-9A72AFFF956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6D2BBEB-37B2-C119-C8C6-158DF3C4C77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E7E9449-8CB3-330C-F04A-9CEA32F2B0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7752F311-B72F-E575-9C3A-974BF5E443B1}"/>
              </a:ext>
            </a:extLst>
          </p:cNvPr>
          <p:cNvSpPr txBox="1"/>
          <p:nvPr/>
        </p:nvSpPr>
        <p:spPr>
          <a:xfrm>
            <a:off x="0" y="5423"/>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5E5BE010-B6CF-DA77-9D63-E618B7F68B4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227226E7-121D-25F1-50B8-9BD2160D0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1D2C2266-6D39-EA30-0BDB-871AA1CB0EEF}"/>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Het klassenspel!</a:t>
            </a:r>
          </a:p>
        </p:txBody>
      </p:sp>
      <p:pic>
        <p:nvPicPr>
          <p:cNvPr id="6" name="Afbeelding 5" descr="Afbeelding met tekst, Graphics, Lettertype, schermopname&#10;&#10;Door AI gegenereerde inhoud is mogelijk onjuist.">
            <a:extLst>
              <a:ext uri="{FF2B5EF4-FFF2-40B4-BE49-F238E27FC236}">
                <a16:creationId xmlns:a16="http://schemas.microsoft.com/office/drawing/2014/main" id="{C4269313-DC98-566F-CDD1-20E545BA9B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8264" y="1055266"/>
            <a:ext cx="8986288" cy="5054787"/>
          </a:xfrm>
          <a:prstGeom prst="rect">
            <a:avLst/>
          </a:prstGeom>
        </p:spPr>
      </p:pic>
    </p:spTree>
    <p:extLst>
      <p:ext uri="{BB962C8B-B14F-4D97-AF65-F5344CB8AC3E}">
        <p14:creationId xmlns:p14="http://schemas.microsoft.com/office/powerpoint/2010/main" val="1948480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dirty="0">
                <a:solidFill>
                  <a:srgbClr val="E16C7F"/>
                </a:solidFill>
                <a:latin typeface="Kermit" panose="020F0503040000060003" pitchFamily="34" charset="0"/>
              </a:rPr>
              <a:t>Groepen 7-8</a:t>
            </a:r>
            <a:r>
              <a:rPr lang="nl-NL" sz="3600" dirty="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ea typeface="American Typewriter" charset="0"/>
                <a:cs typeface="American Typewriter" charset="0"/>
              </a:rPr>
              <a:t>Doelen</a:t>
            </a:r>
          </a:p>
          <a:p>
            <a:pPr algn="ctr"/>
            <a:endParaRPr lang="nl-NL" sz="3600" dirty="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611514607"/>
              </p:ext>
            </p:extLst>
          </p:nvPr>
        </p:nvGraphicFramePr>
        <p:xfrm>
          <a:off x="250372" y="840801"/>
          <a:ext cx="11805332" cy="4983947"/>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 maken met de wereld om je heen</a:t>
                      </a:r>
                    </a:p>
                    <a:p>
                      <a:pPr>
                        <a:defRPr/>
                      </a:pPr>
                      <a:endParaRPr lang="nl-NL" sz="1400" dirty="0">
                        <a:latin typeface="Kermit" panose="020F0503040000060003" pitchFamily="34" charset="0"/>
                        <a:cs typeface="American Typewriter"/>
                      </a:endParaRPr>
                    </a:p>
                  </a:txBody>
                  <a:tcPr/>
                </a:tc>
                <a:tc>
                  <a:txBody>
                    <a:bodyPr/>
                    <a:lstStyle/>
                    <a:p>
                      <a:pPr marL="285750" lvl="0" indent="-285750" algn="l" rtl="0" fontAlgn="base">
                        <a:lnSpc>
                          <a:spcPct val="100000"/>
                        </a:lnSpc>
                        <a:buFont typeface="Arial" panose="020B0604020202020204" pitchFamily="34" charset="0"/>
                        <a:buChar char="•"/>
                      </a:pPr>
                      <a:r>
                        <a:rPr lang="nl-NL" sz="1400" b="0" i="0" kern="1200" dirty="0">
                          <a:solidFill>
                            <a:schemeClr val="tx1"/>
                          </a:solidFill>
                          <a:effectLst/>
                          <a:latin typeface="Kermit"/>
                          <a:ea typeface="+mn-ea"/>
                          <a:cs typeface="+mn-cs"/>
                        </a:rPr>
                        <a:t>Ik kan uitleggen waarom bewegen goed is voor mijn lichaam.</a:t>
                      </a:r>
                    </a:p>
                    <a:p>
                      <a:pPr marL="285750" lvl="0" indent="-285750" algn="l">
                        <a:lnSpc>
                          <a:spcPct val="100000"/>
                        </a:lnSpc>
                        <a:buFont typeface="Arial" panose="020B0604020202020204" pitchFamily="34" charset="0"/>
                        <a:buChar char="•"/>
                      </a:pPr>
                      <a:r>
                        <a:rPr lang="nl-NL" sz="1400" b="0" i="0" u="none" strike="noStrike" kern="1200" baseline="0" noProof="0" dirty="0">
                          <a:solidFill>
                            <a:srgbClr val="000000"/>
                          </a:solidFill>
                          <a:effectLst/>
                          <a:latin typeface="Kermit"/>
                        </a:rPr>
                        <a:t>Ik kan vertellen wat er in mijn lichaam gebeurt als ik beweeg.</a:t>
                      </a:r>
                    </a:p>
                    <a:p>
                      <a:pPr marL="285750" lvl="0" indent="-285750" algn="l">
                        <a:lnSpc>
                          <a:spcPct val="100000"/>
                        </a:lnSpc>
                        <a:buFont typeface="Arial" panose="020B0604020202020204" pitchFamily="34" charset="0"/>
                        <a:buChar char="•"/>
                      </a:pPr>
                      <a:r>
                        <a:rPr lang="nl-NL" sz="1400" b="0" i="0" u="none" strike="noStrike" kern="1200" baseline="0" noProof="0" dirty="0">
                          <a:solidFill>
                            <a:srgbClr val="000000"/>
                          </a:solidFill>
                          <a:effectLst/>
                          <a:latin typeface="Kermit"/>
                        </a:rPr>
                        <a:t>Ik weet hoeveel en hoe vaak ik moet bewegen om gezond te blijven.</a:t>
                      </a:r>
                    </a:p>
                    <a:p>
                      <a:pPr marL="0" lvl="0" indent="0">
                        <a:buNone/>
                      </a:pPr>
                      <a:endParaRPr lang="nl-NL" sz="1400" b="0" i="0" kern="1200" dirty="0">
                        <a:solidFill>
                          <a:schemeClr val="tx1"/>
                        </a:solidFill>
                        <a:effectLst/>
                        <a:latin typeface="Kermit"/>
                        <a:ea typeface="+mn-ea"/>
                        <a:cs typeface="+mn-cs"/>
                      </a:endParaRP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endParaRPr lang="nl-NL" sz="1400" dirty="0">
                        <a:solidFill>
                          <a:schemeClr val="tx1">
                            <a:lumMod val="65000"/>
                            <a:lumOff val="35000"/>
                          </a:schemeClr>
                        </a:solidFill>
                      </a:endParaRPr>
                    </a:p>
                  </a:txBody>
                  <a:tcPr/>
                </a:tc>
                <a:tc>
                  <a:txBody>
                    <a:bodyPr/>
                    <a:lstStyle/>
                    <a:p>
                      <a:pPr marL="285750" lvl="0" indent="-285750" algn="l" rtl="0" fontAlgn="base">
                        <a:lnSpc>
                          <a:spcPct val="100000"/>
                        </a:lnSpc>
                        <a:buFont typeface="Arial" panose="020B0604020202020204" pitchFamily="34" charset="0"/>
                        <a:buChar char="•"/>
                      </a:pPr>
                      <a:r>
                        <a:rPr lang="nl-NL" sz="1400" b="0" i="0" kern="1200" dirty="0">
                          <a:solidFill>
                            <a:schemeClr val="tx1"/>
                          </a:solidFill>
                          <a:effectLst/>
                          <a:latin typeface="Kermit"/>
                          <a:ea typeface="+mn-ea"/>
                          <a:cs typeface="+mn-cs"/>
                        </a:rPr>
                        <a:t>Ik kan verbanden leggen tussen bewegen en mijn gezondheid. (verbanden leggen).</a:t>
                      </a:r>
                    </a:p>
                    <a:p>
                      <a:pPr marL="285750" lvl="0" indent="-285750" algn="l">
                        <a:lnSpc>
                          <a:spcPct val="100000"/>
                        </a:lnSpc>
                        <a:buFont typeface="Arial" panose="020B0604020202020204" pitchFamily="34" charset="0"/>
                        <a:buChar char="•"/>
                      </a:pPr>
                      <a:r>
                        <a:rPr lang="nl-NL" sz="1400" b="0" i="0" u="none" strike="noStrike" kern="1200" baseline="0" noProof="0" dirty="0">
                          <a:solidFill>
                            <a:srgbClr val="000000"/>
                          </a:solidFill>
                          <a:effectLst/>
                          <a:latin typeface="Kermit"/>
                        </a:rPr>
                        <a:t>Ik kan uitleggen wat bewegen met mijn gevoelens, slaap en concentratie doet (persoonlijke relevantie).</a:t>
                      </a:r>
                    </a:p>
                    <a:p>
                      <a:pPr marL="285750" lvl="0" indent="-285750" algn="l">
                        <a:lnSpc>
                          <a:spcPct val="100000"/>
                        </a:lnSpc>
                        <a:buFont typeface="Arial" panose="020B0604020202020204" pitchFamily="34" charset="0"/>
                        <a:buChar char="•"/>
                      </a:pPr>
                      <a:r>
                        <a:rPr lang="nl-NL" sz="1400" b="0" i="0" u="none" strike="noStrike" kern="1200" baseline="0" noProof="0" dirty="0">
                          <a:solidFill>
                            <a:srgbClr val="000000"/>
                          </a:solidFill>
                          <a:effectLst/>
                          <a:latin typeface="Kermit"/>
                        </a:rPr>
                        <a:t>Ik kan bedenken hoe ik zelf meer zou kunnen bewegen in mijn dagelijks leven (persoonlijke relevantie).</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endParaRPr lang="nl-NL" sz="1400" dirty="0">
                        <a:solidFill>
                          <a:srgbClr val="EE688E"/>
                        </a:solidFill>
                      </a:endParaRPr>
                    </a:p>
                  </a:txBody>
                  <a:tcPr/>
                </a:tc>
                <a:tc>
                  <a:txBody>
                    <a:bodyPr/>
                    <a:lstStyle/>
                    <a:p>
                      <a:pPr marL="285750" lvl="0" indent="-285750" algn="l">
                        <a:lnSpc>
                          <a:spcPct val="100000"/>
                        </a:lnSpc>
                        <a:buFont typeface="Arial" panose="020B0604020202020204" pitchFamily="34" charset="0"/>
                        <a:buChar char="•"/>
                      </a:pPr>
                      <a:r>
                        <a:rPr lang="nl-NL" sz="1400" dirty="0">
                          <a:solidFill>
                            <a:schemeClr val="tx1"/>
                          </a:solidFill>
                          <a:latin typeface="Kermit"/>
                        </a:rPr>
                        <a:t>Ik kan een bordspel maken met feitjes en opdrachten over bewegen.</a:t>
                      </a:r>
                      <a:endParaRPr lang="nl-NL" dirty="0"/>
                    </a:p>
                    <a:p>
                      <a:pPr marL="285750" lvl="0" indent="-285750" algn="l">
                        <a:lnSpc>
                          <a:spcPct val="100000"/>
                        </a:lnSpc>
                        <a:buFont typeface="Arial" panose="020B0604020202020204" pitchFamily="34" charset="0"/>
                        <a:buChar char="•"/>
                      </a:pPr>
                      <a:r>
                        <a:rPr lang="nl-NL" sz="1400" b="0" i="0" u="none" strike="noStrike" baseline="0" noProof="0" dirty="0">
                          <a:solidFill>
                            <a:srgbClr val="000000"/>
                          </a:solidFill>
                          <a:latin typeface="Kermit"/>
                        </a:rPr>
                        <a:t>Ik kan nadenken over mijn eigen beweeggedrag en hoe ik dat kan verbeteren.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BCA04A73-6AF6-255C-E3C3-D4530CE11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137310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0" y="627503"/>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F27CC29E-FC49-9306-9821-9BC52F0C95D5}"/>
              </a:ext>
            </a:extLst>
          </p:cNvPr>
          <p:cNvSpPr>
            <a:spLocks noChangeArrowheads="1"/>
          </p:cNvSpPr>
          <p:nvPr/>
        </p:nvSpPr>
        <p:spPr bwMode="auto">
          <a:xfrm>
            <a:off x="722246" y="2103628"/>
            <a:ext cx="10987972"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solidFill>
                <a:srgbClr val="E16C7F"/>
              </a:solidFill>
              <a:effectLst/>
              <a:latin typeface="Kermit" panose="020F0503040000060003" pitchFamily="34" charset="0"/>
              <a:ea typeface="Cutive"/>
              <a:cs typeface="Cutive"/>
            </a:endParaRPr>
          </a:p>
          <a:p>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Ademhalingstest</a:t>
            </a:r>
          </a:p>
          <a:p>
            <a:pPr marL="34290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Waarom is bewegen gezond?</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Zweeds </a:t>
            </a:r>
            <a:r>
              <a:rPr lang="nl-NL" sz="2400" dirty="0" err="1">
                <a:latin typeface="Kermit" panose="020F0503040000060003" pitchFamily="34" charset="0"/>
                <a:ea typeface="Times New Roman" panose="02020603050405020304" pitchFamily="18" charset="0"/>
              </a:rPr>
              <a:t>Renspel</a:t>
            </a:r>
            <a:endParaRPr lang="nl-NL" sz="2400" dirty="0">
              <a:latin typeface="Kermit" panose="020F0503040000060003" pitchFamily="34"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Jullie eigen spellen over bewegen </a:t>
            </a:r>
          </a:p>
          <a:p>
            <a:pPr marL="34290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Spelen maar!</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99ED5923-722A-EB09-AEE5-7FBF1213225C}"/>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6" name="Afbeelding 5" descr="Afbeelding met Lettertype, Graphics, rood, tekst&#10;&#10;Automatisch gegenereerde beschrijving">
            <a:extLst>
              <a:ext uri="{FF2B5EF4-FFF2-40B4-BE49-F238E27FC236}">
                <a16:creationId xmlns:a16="http://schemas.microsoft.com/office/drawing/2014/main" id="{E1319076-F96E-F396-CC93-E9C56CBED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845410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F9E3D3A-8C0C-3199-9041-456BA6D3DBD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16715"/>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67A9EB01-041A-A074-71C2-37DCCA6F4ED0}"/>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F235C7FE-EBF2-9C41-FA95-FB13CBDB7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B94BFB9-2049-2B39-7B22-EC7FC1647315}"/>
              </a:ext>
            </a:extLst>
          </p:cNvPr>
          <p:cNvSpPr txBox="1"/>
          <p:nvPr/>
        </p:nvSpPr>
        <p:spPr>
          <a:xfrm>
            <a:off x="3017694" y="424191"/>
            <a:ext cx="6156612" cy="646331"/>
          </a:xfrm>
          <a:prstGeom prst="rect">
            <a:avLst/>
          </a:prstGeom>
          <a:noFill/>
        </p:spPr>
        <p:txBody>
          <a:bodyPr wrap="square">
            <a:spAutoFit/>
          </a:bodyPr>
          <a:lstStyle/>
          <a:p>
            <a:pPr algn="ctr"/>
            <a:r>
              <a:rPr lang="nl-NL" sz="3600" dirty="0">
                <a:solidFill>
                  <a:srgbClr val="E16C7F"/>
                </a:solidFill>
                <a:latin typeface="Kermit" panose="020F0503040000060003" pitchFamily="34" charset="0"/>
              </a:rPr>
              <a:t>Ademhalingsoefening</a:t>
            </a:r>
          </a:p>
        </p:txBody>
      </p:sp>
      <p:sp>
        <p:nvSpPr>
          <p:cNvPr id="7" name="Tekstvak 6">
            <a:extLst>
              <a:ext uri="{FF2B5EF4-FFF2-40B4-BE49-F238E27FC236}">
                <a16:creationId xmlns:a16="http://schemas.microsoft.com/office/drawing/2014/main" id="{0963EEC8-9E65-CFB9-F070-6B8FFB50E708}"/>
              </a:ext>
            </a:extLst>
          </p:cNvPr>
          <p:cNvSpPr txBox="1"/>
          <p:nvPr/>
        </p:nvSpPr>
        <p:spPr>
          <a:xfrm>
            <a:off x="1708732" y="1448483"/>
            <a:ext cx="8768196" cy="2862322"/>
          </a:xfrm>
          <a:prstGeom prst="rect">
            <a:avLst/>
          </a:prstGeom>
          <a:noFill/>
        </p:spPr>
        <p:txBody>
          <a:bodyPr wrap="square" rtlCol="0">
            <a:spAutoFit/>
          </a:bodyPr>
          <a:lstStyle/>
          <a:p>
            <a:pPr marL="285750" lvl="0" indent="-285750">
              <a:buFont typeface="Arial" panose="020B0604020202020204" pitchFamily="34" charset="0"/>
              <a:buChar char="•"/>
            </a:pPr>
            <a:r>
              <a:rPr lang="nl-NL" sz="2000" dirty="0">
                <a:latin typeface="Kermit" panose="020F0503040000060003" pitchFamily="34" charset="0"/>
              </a:rPr>
              <a:t>Leg je handen op je borst. Haal flink adem in en adem weer uit. Wat voel je?</a:t>
            </a:r>
          </a:p>
          <a:p>
            <a:pPr marL="285750" lvl="0" indent="-285750">
              <a:buFont typeface="Arial" panose="020B0604020202020204" pitchFamily="34" charset="0"/>
              <a:buChar char="•"/>
            </a:pPr>
            <a:r>
              <a:rPr lang="nl-NL" sz="2000" dirty="0">
                <a:latin typeface="Kermit" panose="020F0503040000060003" pitchFamily="34" charset="0"/>
              </a:rPr>
              <a:t>Knijp je mond met je hand dicht. Probeer nu door je neus te ademen. Lukt dat? Knijp nu je neus dicht. Adem alleen door je mond. Wat vind je prettiger, ademen door je neus of door je mond? En vertel waarom.</a:t>
            </a:r>
          </a:p>
          <a:p>
            <a:pPr marL="285750" lvl="0" indent="-285750">
              <a:buFont typeface="Arial" panose="020B0604020202020204" pitchFamily="34" charset="0"/>
              <a:buChar char="•"/>
            </a:pPr>
            <a:r>
              <a:rPr lang="nl-NL" sz="2000" dirty="0">
                <a:latin typeface="Kermit" panose="020F0503040000060003" pitchFamily="34" charset="0"/>
              </a:rPr>
              <a:t>Werk in tweetallen. Luister naar elkaars ademhaling. Hoor je het hart kloppen? Klopt het hart snel of langzaam?</a:t>
            </a:r>
          </a:p>
          <a:p>
            <a:pPr marL="285750" lvl="0" indent="-285750">
              <a:buFont typeface="Arial" panose="020B0604020202020204" pitchFamily="34" charset="0"/>
              <a:buChar char="•"/>
            </a:pPr>
            <a:r>
              <a:rPr lang="nl-NL" sz="2000" dirty="0">
                <a:latin typeface="Kermit" panose="020F0503040000060003" pitchFamily="34" charset="0"/>
              </a:rPr>
              <a:t>Spring om de beurt 20 keer. Luister daarna naar elkaars hartslag en ademhaling. Hoor je verschil met net? Wat is het verschil?</a:t>
            </a:r>
          </a:p>
        </p:txBody>
      </p:sp>
      <p:pic>
        <p:nvPicPr>
          <p:cNvPr id="8" name="Afbeelding 7" descr="Afbeelding met clipart, Tekenfilm, Animatie, tekenfilm&#10;&#10;Door AI gegenereerde inhoud is mogelijk onjuist.">
            <a:extLst>
              <a:ext uri="{FF2B5EF4-FFF2-40B4-BE49-F238E27FC236}">
                <a16:creationId xmlns:a16="http://schemas.microsoft.com/office/drawing/2014/main" id="{7C089C19-C5B9-1040-FAEF-E24C2A3B87AA}"/>
              </a:ext>
            </a:extLst>
          </p:cNvPr>
          <p:cNvPicPr>
            <a:picLocks noChangeAspect="1"/>
          </p:cNvPicPr>
          <p:nvPr/>
        </p:nvPicPr>
        <p:blipFill>
          <a:blip r:embed="rId4">
            <a:alphaModFix amt="24000"/>
            <a:extLst>
              <a:ext uri="{28A0092B-C50C-407E-A947-70E740481C1C}">
                <a14:useLocalDpi xmlns:a14="http://schemas.microsoft.com/office/drawing/2010/main" val="0"/>
              </a:ext>
            </a:extLst>
          </a:blip>
          <a:stretch>
            <a:fillRect/>
          </a:stretch>
        </p:blipFill>
        <p:spPr>
          <a:xfrm>
            <a:off x="4924152" y="2503107"/>
            <a:ext cx="8035834" cy="4520157"/>
          </a:xfrm>
          <a:prstGeom prst="rect">
            <a:avLst/>
          </a:prstGeom>
        </p:spPr>
      </p:pic>
    </p:spTree>
    <p:extLst>
      <p:ext uri="{BB962C8B-B14F-4D97-AF65-F5344CB8AC3E}">
        <p14:creationId xmlns:p14="http://schemas.microsoft.com/office/powerpoint/2010/main" val="2153284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15E43-40FB-C30F-FB25-7AEE825A9EE0}"/>
            </a:ext>
          </a:extLst>
        </p:cNvPr>
        <p:cNvGrpSpPr/>
        <p:nvPr/>
      </p:nvGrpSpPr>
      <p:grpSpPr>
        <a:xfrm>
          <a:off x="0" y="0"/>
          <a:ext cx="0" cy="0"/>
          <a:chOff x="0" y="0"/>
          <a:chExt cx="0" cy="0"/>
        </a:xfrm>
      </p:grpSpPr>
      <p:pic>
        <p:nvPicPr>
          <p:cNvPr id="9" name="Afbeelding 8" descr="Afbeelding met clipart, Tekenfilm, Animatie, tekenfilm&#10;&#10;Door AI gegenereerde inhoud is mogelijk onjuist.">
            <a:extLst>
              <a:ext uri="{FF2B5EF4-FFF2-40B4-BE49-F238E27FC236}">
                <a16:creationId xmlns:a16="http://schemas.microsoft.com/office/drawing/2014/main" id="{661DDE5A-67B7-B5F1-A4A3-D7F84A71D2E4}"/>
              </a:ext>
            </a:extLst>
          </p:cNvPr>
          <p:cNvPicPr>
            <a:picLocks noChangeAspect="1"/>
          </p:cNvPicPr>
          <p:nvPr/>
        </p:nvPicPr>
        <p:blipFill>
          <a:blip r:embed="rId3">
            <a:alphaModFix amt="24000"/>
            <a:extLst>
              <a:ext uri="{28A0092B-C50C-407E-A947-70E740481C1C}">
                <a14:useLocalDpi xmlns:a14="http://schemas.microsoft.com/office/drawing/2010/main" val="0"/>
              </a:ext>
            </a:extLst>
          </a:blip>
          <a:stretch>
            <a:fillRect/>
          </a:stretch>
        </p:blipFill>
        <p:spPr>
          <a:xfrm>
            <a:off x="4924152" y="2503107"/>
            <a:ext cx="8035834" cy="4520157"/>
          </a:xfrm>
          <a:prstGeom prst="rect">
            <a:avLst/>
          </a:prstGeom>
        </p:spPr>
      </p:pic>
      <p:pic>
        <p:nvPicPr>
          <p:cNvPr id="6" name="Afbeelding 5">
            <a:extLst>
              <a:ext uri="{FF2B5EF4-FFF2-40B4-BE49-F238E27FC236}">
                <a16:creationId xmlns:a16="http://schemas.microsoft.com/office/drawing/2014/main" id="{07174EA1-B320-88C6-C475-5C8F3F05E3C9}"/>
              </a:ext>
            </a:extLst>
          </p:cNvPr>
          <p:cNvPicPr/>
          <p:nvPr/>
        </p:nvPicPr>
        <p:blipFill>
          <a:blip r:embed="rId4">
            <a:extLst>
              <a:ext uri="{28A0092B-C50C-407E-A947-70E740481C1C}">
                <a14:useLocalDpi xmlns:a14="http://schemas.microsoft.com/office/drawing/2010/main" val="0"/>
              </a:ext>
            </a:extLst>
          </a:blip>
          <a:srcRect t="1290" b="1290"/>
          <a:stretch/>
        </p:blipFill>
        <p:spPr bwMode="auto">
          <a:xfrm>
            <a:off x="1115814" y="954029"/>
            <a:ext cx="1611374" cy="1564788"/>
          </a:xfrm>
          <a:prstGeom prst="rect">
            <a:avLst/>
          </a:prstGeom>
          <a:noFill/>
          <a:ln>
            <a:noFill/>
          </a:ln>
          <a:extLst>
            <a:ext uri="{53640926-AAD7-44D8-BBD7-CCE9431645EC}">
              <a14:shadowObscured xmlns:a14="http://schemas.microsoft.com/office/drawing/2010/main"/>
            </a:ext>
          </a:extLst>
        </p:spPr>
      </p:pic>
      <p:pic>
        <p:nvPicPr>
          <p:cNvPr id="5" name="Afbeelding 4">
            <a:extLst>
              <a:ext uri="{FF2B5EF4-FFF2-40B4-BE49-F238E27FC236}">
                <a16:creationId xmlns:a16="http://schemas.microsoft.com/office/drawing/2014/main" id="{E188E868-A6B5-CB7B-BC61-C3800B5FF0C9}"/>
              </a:ext>
            </a:extLst>
          </p:cNvPr>
          <p:cNvPicPr/>
          <p:nvPr/>
        </p:nvPicPr>
        <p:blipFill>
          <a:blip r:embed="rId5">
            <a:extLst>
              <a:ext uri="{28A0092B-C50C-407E-A947-70E740481C1C}">
                <a14:useLocalDpi xmlns:a14="http://schemas.microsoft.com/office/drawing/2010/main" val="0"/>
              </a:ext>
            </a:extLst>
          </a:blip>
          <a:srcRect/>
          <a:stretch/>
        </p:blipFill>
        <p:spPr bwMode="auto">
          <a:xfrm>
            <a:off x="1047357" y="2518817"/>
            <a:ext cx="1748288" cy="1717832"/>
          </a:xfrm>
          <a:prstGeom prst="rect">
            <a:avLst/>
          </a:prstGeom>
          <a:noFill/>
          <a:ln>
            <a:noFill/>
          </a:ln>
        </p:spPr>
      </p:pic>
      <p:sp>
        <p:nvSpPr>
          <p:cNvPr id="74753" name="Rectangle 3">
            <a:extLst>
              <a:ext uri="{FF2B5EF4-FFF2-40B4-BE49-F238E27FC236}">
                <a16:creationId xmlns:a16="http://schemas.microsoft.com/office/drawing/2014/main" id="{D601EB17-309C-2E00-4ACE-B06CAB8987F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513C9D7-07D8-52E7-4FFC-39ABE035A77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2DAEAEB-521A-A3C5-76AD-6E22BFF4606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5EB5260D-B0EC-E64A-0A03-3B849B6B6739}"/>
              </a:ext>
            </a:extLst>
          </p:cNvPr>
          <p:cNvSpPr txBox="1"/>
          <p:nvPr/>
        </p:nvSpPr>
        <p:spPr>
          <a:xfrm>
            <a:off x="0" y="53291"/>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39AEBD0F-9A07-80C1-A7A5-4F79BAA4EDBE}"/>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1809E5E6-EBAC-353C-53D2-C0EC54AB56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1" name="Tekstvak 10">
            <a:extLst>
              <a:ext uri="{FF2B5EF4-FFF2-40B4-BE49-F238E27FC236}">
                <a16:creationId xmlns:a16="http://schemas.microsoft.com/office/drawing/2014/main" id="{F24FC7F9-E868-6664-50C1-6E2619A745C3}"/>
              </a:ext>
            </a:extLst>
          </p:cNvPr>
          <p:cNvSpPr txBox="1"/>
          <p:nvPr/>
        </p:nvSpPr>
        <p:spPr>
          <a:xfrm>
            <a:off x="2479766" y="1361797"/>
            <a:ext cx="8035834" cy="4031873"/>
          </a:xfrm>
          <a:prstGeom prst="rect">
            <a:avLst/>
          </a:prstGeom>
          <a:noFill/>
        </p:spPr>
        <p:txBody>
          <a:bodyPr wrap="square">
            <a:spAutoFit/>
          </a:bodyPr>
          <a:lstStyle/>
          <a:p>
            <a:r>
              <a:rPr lang="nl-NL" sz="3200" b="0" i="0" u="none" strike="noStrike" dirty="0">
                <a:solidFill>
                  <a:srgbClr val="0CA874"/>
                </a:solidFill>
                <a:effectLst/>
                <a:latin typeface="Kermit" panose="020F0503040000060003" pitchFamily="34" charset="0"/>
              </a:rPr>
              <a:t>Hoe voelde je je tijdens het bewegen?</a:t>
            </a:r>
          </a:p>
          <a:p>
            <a:endParaRPr lang="nl-NL" sz="3200" b="0" i="0" u="none" strike="noStrike" dirty="0">
              <a:solidFill>
                <a:srgbClr val="000000"/>
              </a:solidFill>
              <a:effectLst/>
              <a:latin typeface="Kermit" panose="020F0503040000060003" pitchFamily="34" charset="0"/>
            </a:endParaRPr>
          </a:p>
          <a:p>
            <a:endParaRPr lang="nl-NL" sz="3200" b="0" i="0" u="none" strike="noStrike" dirty="0">
              <a:solidFill>
                <a:srgbClr val="13A4BC"/>
              </a:solidFill>
              <a:effectLst/>
              <a:latin typeface="Kermit" panose="020F0503040000060003" pitchFamily="34" charset="0"/>
            </a:endParaRPr>
          </a:p>
          <a:p>
            <a:r>
              <a:rPr lang="nl-NL" sz="3200" dirty="0">
                <a:solidFill>
                  <a:srgbClr val="13A4BC"/>
                </a:solidFill>
                <a:latin typeface="Kermit" panose="020F0503040000060003" pitchFamily="34" charset="0"/>
              </a:rPr>
              <a:t>Wat gebeurt er met je lijf als je veel beweegt?</a:t>
            </a:r>
          </a:p>
          <a:p>
            <a:endParaRPr lang="nl-NL" sz="3200" dirty="0">
              <a:latin typeface="Kermit" panose="020F0503040000060003" pitchFamily="34" charset="0"/>
            </a:endParaRPr>
          </a:p>
          <a:p>
            <a:br>
              <a:rPr lang="nl-NL" sz="3200" dirty="0">
                <a:solidFill>
                  <a:srgbClr val="0CA874"/>
                </a:solidFill>
                <a:latin typeface="Kermit" panose="020F0503040000060003" pitchFamily="34" charset="0"/>
              </a:rPr>
            </a:br>
            <a:endParaRPr lang="nl-NL" sz="3200" b="0" i="0" u="none" strike="noStrike" dirty="0">
              <a:solidFill>
                <a:srgbClr val="0CA874"/>
              </a:solidFill>
              <a:effectLst/>
              <a:latin typeface="Kermit" panose="020F0503040000060003" pitchFamily="34" charset="0"/>
            </a:endParaRPr>
          </a:p>
        </p:txBody>
      </p:sp>
      <p:sp>
        <p:nvSpPr>
          <p:cNvPr id="4" name="Tekstvak 3">
            <a:extLst>
              <a:ext uri="{FF2B5EF4-FFF2-40B4-BE49-F238E27FC236}">
                <a16:creationId xmlns:a16="http://schemas.microsoft.com/office/drawing/2014/main" id="{DA0AB8D4-806E-6D4F-0C50-54BDDB5CB997}"/>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Ademhalingsoefening</a:t>
            </a:r>
          </a:p>
        </p:txBody>
      </p:sp>
    </p:spTree>
    <p:extLst>
      <p:ext uri="{BB962C8B-B14F-4D97-AF65-F5344CB8AC3E}">
        <p14:creationId xmlns:p14="http://schemas.microsoft.com/office/powerpoint/2010/main" val="4200738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8" name="Afbeelding 7">
            <a:extLst>
              <a:ext uri="{FF2B5EF4-FFF2-40B4-BE49-F238E27FC236}">
                <a16:creationId xmlns:a16="http://schemas.microsoft.com/office/drawing/2014/main" id="{910D3D91-4607-5C19-65E6-3BE431F8BEA3}"/>
              </a:ext>
            </a:extLst>
          </p:cNvPr>
          <p:cNvPicPr/>
          <p:nvPr/>
        </p:nvPicPr>
        <p:blipFill>
          <a:blip r:embed="rId3">
            <a:extLst>
              <a:ext uri="{28A0092B-C50C-407E-A947-70E740481C1C}">
                <a14:useLocalDpi xmlns:a14="http://schemas.microsoft.com/office/drawing/2010/main" val="0"/>
              </a:ext>
            </a:extLst>
          </a:blip>
          <a:srcRect/>
          <a:stretch/>
        </p:blipFill>
        <p:spPr bwMode="auto">
          <a:xfrm>
            <a:off x="9350829" y="3791765"/>
            <a:ext cx="1931905" cy="2021202"/>
          </a:xfrm>
          <a:prstGeom prst="rect">
            <a:avLst/>
          </a:prstGeom>
          <a:noFill/>
          <a:ln>
            <a:noFill/>
          </a:ln>
        </p:spPr>
      </p:pic>
      <p:sp>
        <p:nvSpPr>
          <p:cNvPr id="2" name="Tekstvak 1">
            <a:extLst>
              <a:ext uri="{FF2B5EF4-FFF2-40B4-BE49-F238E27FC236}">
                <a16:creationId xmlns:a16="http://schemas.microsoft.com/office/drawing/2014/main" id="{EEDCAD84-FC74-6862-6B45-AA2B8F4853C6}"/>
              </a:ext>
            </a:extLst>
          </p:cNvPr>
          <p:cNvSpPr txBox="1"/>
          <p:nvPr/>
        </p:nvSpPr>
        <p:spPr>
          <a:xfrm>
            <a:off x="0" y="18619"/>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134FF365-64AB-E6E2-DC0E-8B68873A616D}"/>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5" name="Afbeelding 4" descr="Afbeelding met Lettertype, Graphics, rood, tekst&#10;&#10;Automatisch gegenereerde beschrijving">
            <a:extLst>
              <a:ext uri="{FF2B5EF4-FFF2-40B4-BE49-F238E27FC236}">
                <a16:creationId xmlns:a16="http://schemas.microsoft.com/office/drawing/2014/main" id="{B265A6AB-2CAE-205A-D7EC-0C533935CA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0" name="Tekstvak 9">
            <a:extLst>
              <a:ext uri="{FF2B5EF4-FFF2-40B4-BE49-F238E27FC236}">
                <a16:creationId xmlns:a16="http://schemas.microsoft.com/office/drawing/2014/main" id="{386E7C43-DD01-8688-635B-0944C7989968}"/>
              </a:ext>
            </a:extLst>
          </p:cNvPr>
          <p:cNvSpPr txBox="1"/>
          <p:nvPr/>
        </p:nvSpPr>
        <p:spPr>
          <a:xfrm>
            <a:off x="3248238" y="540633"/>
            <a:ext cx="5695524" cy="646331"/>
          </a:xfrm>
          <a:prstGeom prst="rect">
            <a:avLst/>
          </a:prstGeom>
          <a:noFill/>
        </p:spPr>
        <p:txBody>
          <a:bodyPr wrap="square">
            <a:spAutoFit/>
          </a:bodyPr>
          <a:lstStyle/>
          <a:p>
            <a:pPr lvl="0"/>
            <a:r>
              <a:rPr lang="nl-NL" sz="1800" dirty="0">
                <a:latin typeface="Kermit" panose="020F0503040000060003" pitchFamily="34" charset="0"/>
              </a:rPr>
              <a:t>Lees met de klas de tekst. Lees goed mee, je hebt de informatie straks nodig voor het Zweeds </a:t>
            </a:r>
            <a:r>
              <a:rPr lang="nl-NL" sz="1800" dirty="0" err="1">
                <a:latin typeface="Kermit" panose="020F0503040000060003" pitchFamily="34" charset="0"/>
              </a:rPr>
              <a:t>Renspel</a:t>
            </a:r>
            <a:r>
              <a:rPr lang="nl-NL" sz="1800" dirty="0">
                <a:latin typeface="Kermit" panose="020F0503040000060003" pitchFamily="34" charset="0"/>
              </a:rPr>
              <a:t>!</a:t>
            </a:r>
          </a:p>
        </p:txBody>
      </p:sp>
      <p:pic>
        <p:nvPicPr>
          <p:cNvPr id="13" name="Afbeelding 12">
            <a:extLst>
              <a:ext uri="{FF2B5EF4-FFF2-40B4-BE49-F238E27FC236}">
                <a16:creationId xmlns:a16="http://schemas.microsoft.com/office/drawing/2014/main" id="{7A448FD9-D2A4-03CB-114C-B12AD5991A13}"/>
              </a:ext>
            </a:extLst>
          </p:cNvPr>
          <p:cNvPicPr>
            <a:picLocks noChangeAspect="1"/>
          </p:cNvPicPr>
          <p:nvPr/>
        </p:nvPicPr>
        <p:blipFill>
          <a:blip r:embed="rId5"/>
          <a:stretch>
            <a:fillRect/>
          </a:stretch>
        </p:blipFill>
        <p:spPr>
          <a:xfrm>
            <a:off x="2164768" y="1785378"/>
            <a:ext cx="7186061" cy="3624139"/>
          </a:xfrm>
          <a:prstGeom prst="rect">
            <a:avLst/>
          </a:prstGeom>
        </p:spPr>
      </p:pic>
      <p:pic>
        <p:nvPicPr>
          <p:cNvPr id="11" name="Afbeelding 10" descr="Afbeelding met symbool, cirkel, logo, Graphics&#10;&#10;Door AI gegenereerde inhoud is mogelijk onjuist.">
            <a:extLst>
              <a:ext uri="{FF2B5EF4-FFF2-40B4-BE49-F238E27FC236}">
                <a16:creationId xmlns:a16="http://schemas.microsoft.com/office/drawing/2014/main" id="{BD42BC4A-3C0F-27D7-5EB9-177A7F7EB1B5}"/>
              </a:ext>
            </a:extLst>
          </p:cNvPr>
          <p:cNvPicPr>
            <a:picLocks noGrp="1" noRot="1" noChangeAspect="1" noMove="1" noResize="1" noEditPoints="1" noAdjustHandles="1" noChangeArrowheads="1" noChangeShapeType="1" noCrop="1"/>
          </p:cNvPicPr>
          <p:nvPr/>
        </p:nvPicPr>
        <p:blipFill>
          <a:blip r:embed="rId6">
            <a:alphaModFix amt="18000"/>
            <a:extLst>
              <a:ext uri="{28A0092B-C50C-407E-A947-70E740481C1C}">
                <a14:useLocalDpi xmlns:a14="http://schemas.microsoft.com/office/drawing/2010/main" val="0"/>
              </a:ext>
            </a:extLst>
          </a:blip>
          <a:stretch>
            <a:fillRect/>
          </a:stretch>
        </p:blipFill>
        <p:spPr>
          <a:xfrm>
            <a:off x="-4141215" y="-1287017"/>
            <a:ext cx="11330432" cy="6373368"/>
          </a:xfrm>
          <a:prstGeom prst="rect">
            <a:avLst/>
          </a:prstGeom>
        </p:spPr>
      </p:pic>
    </p:spTree>
    <p:extLst>
      <p:ext uri="{BB962C8B-B14F-4D97-AF65-F5344CB8AC3E}">
        <p14:creationId xmlns:p14="http://schemas.microsoft.com/office/powerpoint/2010/main" val="1920115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2C609-91EA-CF4C-B734-DD6CCEF023E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D3C2B2D-AA03-7671-415F-AF2952B8D5E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72F2877-68EC-0400-17F2-8A63CEB5610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9E2FD1C-055F-9482-53C1-FBE44A91B14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6AE3A603-A877-AE40-C76D-45DE4124F455}"/>
              </a:ext>
            </a:extLst>
          </p:cNvPr>
          <p:cNvSpPr txBox="1"/>
          <p:nvPr/>
        </p:nvSpPr>
        <p:spPr>
          <a:xfrm>
            <a:off x="0" y="12845"/>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F6227F53-65D5-6784-5D47-C9311A8E0F3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sp>
        <p:nvSpPr>
          <p:cNvPr id="10" name="Tekstvak 9">
            <a:extLst>
              <a:ext uri="{FF2B5EF4-FFF2-40B4-BE49-F238E27FC236}">
                <a16:creationId xmlns:a16="http://schemas.microsoft.com/office/drawing/2014/main" id="{01B5C39A-DAB7-0E4B-656D-87FD6B9554F9}"/>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Zweeds </a:t>
            </a:r>
            <a:r>
              <a:rPr lang="nl-NL" sz="3600" dirty="0" err="1">
                <a:solidFill>
                  <a:srgbClr val="E16C7F"/>
                </a:solidFill>
                <a:latin typeface="Kermit" panose="020F0503040000060003" pitchFamily="34" charset="0"/>
              </a:rPr>
              <a:t>Renspel</a:t>
            </a:r>
            <a:endParaRPr lang="nl-NL" sz="3600" dirty="0">
              <a:solidFill>
                <a:srgbClr val="E16C7F"/>
              </a:solidFill>
              <a:latin typeface="Kermit" panose="020F0503040000060003" pitchFamily="34" charset="0"/>
            </a:endParaRPr>
          </a:p>
        </p:txBody>
      </p:sp>
      <p:pic>
        <p:nvPicPr>
          <p:cNvPr id="5" name="Afbeelding 4" descr="Afbeelding met symbool, cirkel, logo, Graphics&#10;&#10;Door AI gegenereerde inhoud is mogelijk onjuist.">
            <a:extLst>
              <a:ext uri="{FF2B5EF4-FFF2-40B4-BE49-F238E27FC236}">
                <a16:creationId xmlns:a16="http://schemas.microsoft.com/office/drawing/2014/main" id="{321D99CF-00A9-51CF-254E-FD7A75C34571}"/>
              </a:ext>
            </a:extLst>
          </p:cNvPr>
          <p:cNvPicPr>
            <a:picLocks noGrp="1" noRot="1" noChangeAspect="1" noMove="1" noResize="1" noEditPoints="1" noAdjustHandles="1" noChangeArrowheads="1" noChangeShapeType="1" noCrop="1"/>
          </p:cNvPicPr>
          <p:nvPr/>
        </p:nvPicPr>
        <p:blipFill>
          <a:blip r:embed="rId3">
            <a:alphaModFix amt="18000"/>
            <a:extLst>
              <a:ext uri="{28A0092B-C50C-407E-A947-70E740481C1C}">
                <a14:useLocalDpi xmlns:a14="http://schemas.microsoft.com/office/drawing/2010/main" val="0"/>
              </a:ext>
            </a:extLst>
          </a:blip>
          <a:stretch>
            <a:fillRect/>
          </a:stretch>
        </p:blipFill>
        <p:spPr>
          <a:xfrm>
            <a:off x="-4141215" y="-1287017"/>
            <a:ext cx="11330432" cy="6373368"/>
          </a:xfrm>
          <a:prstGeom prst="rect">
            <a:avLst/>
          </a:prstGeom>
        </p:spPr>
      </p:pic>
      <p:sp>
        <p:nvSpPr>
          <p:cNvPr id="7" name="Tekstvak 6">
            <a:extLst>
              <a:ext uri="{FF2B5EF4-FFF2-40B4-BE49-F238E27FC236}">
                <a16:creationId xmlns:a16="http://schemas.microsoft.com/office/drawing/2014/main" id="{58044DB9-C5DD-8B46-AEAE-045DBDDB00E3}"/>
              </a:ext>
            </a:extLst>
          </p:cNvPr>
          <p:cNvSpPr txBox="1"/>
          <p:nvPr/>
        </p:nvSpPr>
        <p:spPr>
          <a:xfrm>
            <a:off x="1232153" y="853510"/>
            <a:ext cx="9518141" cy="5324535"/>
          </a:xfrm>
          <a:prstGeom prst="rect">
            <a:avLst/>
          </a:prstGeom>
          <a:noFill/>
        </p:spPr>
        <p:txBody>
          <a:bodyPr wrap="square" lIns="91440" tIns="45720" rIns="91440" bIns="45720" anchor="t">
            <a:spAutoFit/>
          </a:bodyPr>
          <a:lstStyle/>
          <a:p>
            <a:r>
              <a:rPr lang="nl-NL" sz="2000" dirty="0">
                <a:latin typeface="Kermit"/>
              </a:rPr>
              <a:t>Op het plein hangen allemaal vragen over bewegen.</a:t>
            </a:r>
            <a:endParaRPr lang="nl-NL" sz="2000" dirty="0">
              <a:latin typeface="Kermit" panose="020F0503040000060003" pitchFamily="34" charset="0"/>
            </a:endParaRPr>
          </a:p>
          <a:p>
            <a:endParaRPr lang="nl-NL" sz="2000" dirty="0">
              <a:latin typeface="Kermit" panose="020F0503040000060003" pitchFamily="34" charset="0"/>
            </a:endParaRPr>
          </a:p>
          <a:p>
            <a:r>
              <a:rPr lang="nl-NL" sz="2000" dirty="0">
                <a:latin typeface="Kermit"/>
              </a:rPr>
              <a:t>Jullie gaan in tweetallen op zoek naar de vragen en schrijven de antwoorden </a:t>
            </a:r>
            <a:r>
              <a:rPr lang="nl-NL" sz="2000">
                <a:latin typeface="Kermit"/>
              </a:rPr>
              <a:t>op jullie eigen antwoordenblad.</a:t>
            </a:r>
            <a:endParaRPr lang="nl-NL" sz="2000">
              <a:latin typeface="Kermit" panose="020F0503040000060003" pitchFamily="34" charset="0"/>
            </a:endParaRPr>
          </a:p>
          <a:p>
            <a:endParaRPr lang="nl-NL" sz="2000" dirty="0">
              <a:latin typeface="Kermit" panose="020F0503040000060003" pitchFamily="34" charset="0"/>
            </a:endParaRPr>
          </a:p>
          <a:p>
            <a:r>
              <a:rPr lang="nl-NL" sz="2000" dirty="0">
                <a:solidFill>
                  <a:srgbClr val="E16C7F"/>
                </a:solidFill>
                <a:latin typeface="Kermit" panose="020F0503040000060003" pitchFamily="34" charset="0"/>
              </a:rPr>
              <a:t>Zo werkt het: </a:t>
            </a:r>
          </a:p>
          <a:p>
            <a:pPr marL="342900" indent="-342900">
              <a:buAutoNum type="arabicPeriod"/>
            </a:pPr>
            <a:r>
              <a:rPr lang="nl-NL" sz="2000" dirty="0">
                <a:latin typeface="Kermit"/>
              </a:rPr>
              <a:t>Eén persoon gaat opzoek naar een vraag die ergens hangt.</a:t>
            </a:r>
            <a:endParaRPr lang="nl-NL" sz="2000" dirty="0">
              <a:latin typeface="Kermit" panose="020F0503040000060003" pitchFamily="34" charset="0"/>
            </a:endParaRPr>
          </a:p>
          <a:p>
            <a:pPr marL="342900" indent="-342900">
              <a:buAutoNum type="arabicPeriod"/>
            </a:pPr>
            <a:r>
              <a:rPr lang="nl-NL" sz="2000" dirty="0">
                <a:latin typeface="Kermit"/>
              </a:rPr>
              <a:t>Als je een vraag hebt gevonden lees je deze goed en onthoudt de vraag en het nummer.</a:t>
            </a:r>
            <a:endParaRPr lang="nl-NL" sz="2000" dirty="0">
              <a:latin typeface="Kermit" panose="020F0503040000060003" pitchFamily="34" charset="0"/>
            </a:endParaRPr>
          </a:p>
          <a:p>
            <a:pPr marL="342900" indent="-342900">
              <a:buAutoNum type="arabicPeriod"/>
            </a:pPr>
            <a:r>
              <a:rPr lang="nl-NL" sz="2000" dirty="0">
                <a:latin typeface="Kermit"/>
              </a:rPr>
              <a:t>Je loopt terug naar je maatje.</a:t>
            </a:r>
            <a:endParaRPr lang="nl-NL" sz="2000" dirty="0">
              <a:latin typeface="Kermit" panose="020F0503040000060003" pitchFamily="34" charset="0"/>
            </a:endParaRPr>
          </a:p>
          <a:p>
            <a:pPr marL="342900" indent="-342900">
              <a:buAutoNum type="arabicPeriod"/>
            </a:pPr>
            <a:r>
              <a:rPr lang="nl-NL" sz="2000" dirty="0">
                <a:latin typeface="Kermit"/>
              </a:rPr>
              <a:t>Samen bedenk je het antwoord op de vraag en schrijven jullie het antwoord op bij het juiste nummer.</a:t>
            </a:r>
            <a:endParaRPr lang="nl-NL" sz="2000" dirty="0">
              <a:latin typeface="Kermit" panose="020F0503040000060003" pitchFamily="34" charset="0"/>
            </a:endParaRPr>
          </a:p>
          <a:p>
            <a:pPr marL="342900" indent="-342900">
              <a:buAutoNum type="arabicPeriod"/>
            </a:pPr>
            <a:r>
              <a:rPr lang="nl-NL" sz="2000" dirty="0">
                <a:latin typeface="Kermit"/>
              </a:rPr>
              <a:t>Daarna wissel je van rol en gaat degene die net is blijven staan opzoek naar een nieuwe vraag.</a:t>
            </a:r>
            <a:endParaRPr lang="nl-NL" sz="2000" dirty="0">
              <a:latin typeface="Kermit" panose="020F0503040000060003" pitchFamily="34" charset="0"/>
            </a:endParaRPr>
          </a:p>
          <a:p>
            <a:pPr marL="342900" indent="-342900">
              <a:buAutoNum type="arabicPeriod"/>
            </a:pPr>
            <a:endParaRPr lang="nl-NL" sz="2000" dirty="0">
              <a:latin typeface="Kermit" panose="020F0503040000060003" pitchFamily="34" charset="0"/>
            </a:endParaRPr>
          </a:p>
          <a:p>
            <a:r>
              <a:rPr lang="nl-NL" sz="2000" dirty="0">
                <a:latin typeface="Kermit" panose="020F0503040000060003" pitchFamily="34" charset="0"/>
              </a:rPr>
              <a:t>TIP: weet je het antwoord niet? Kijk dan of je het antwoord kan vinden in de tekst. De tekst blijft liggen bij degene die staat!</a:t>
            </a:r>
          </a:p>
        </p:txBody>
      </p:sp>
    </p:spTree>
    <p:extLst>
      <p:ext uri="{BB962C8B-B14F-4D97-AF65-F5344CB8AC3E}">
        <p14:creationId xmlns:p14="http://schemas.microsoft.com/office/powerpoint/2010/main" val="39923274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63E2-80AD-4B43-57B7-7D0CA720472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7F28612-7D58-8F02-AD2D-A64DA2BFEFF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A597A0F-21B3-273D-9007-66D54161CF1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BF16EE9-3647-C47B-2334-C2F7F0C2906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97930048-71CB-A519-9A42-22416136F0CE}"/>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1D4CE082-A079-B5CF-C937-C5D5AAAF249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EA9278BE-67B8-ED5F-8026-D5426B2B8DE2}"/>
              </a:ext>
            </a:extLst>
          </p:cNvPr>
          <p:cNvSpPr txBox="1"/>
          <p:nvPr/>
        </p:nvSpPr>
        <p:spPr>
          <a:xfrm>
            <a:off x="-1" y="0"/>
            <a:ext cx="12191999"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BF134A1D-DA61-9F9A-4ACA-E67D5BE79741}"/>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5" name="Afbeelding 4" descr="Afbeelding met Lettertype, Graphics, rood, tekst&#10;&#10;Automatisch gegenereerde beschrijving">
            <a:extLst>
              <a:ext uri="{FF2B5EF4-FFF2-40B4-BE49-F238E27FC236}">
                <a16:creationId xmlns:a16="http://schemas.microsoft.com/office/drawing/2014/main" id="{ECAF3C0A-286D-4858-E6CA-3E8DE70505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106EC88E-0DBE-5E62-D51B-3C63A5A2368C}"/>
              </a:ext>
            </a:extLst>
          </p:cNvPr>
          <p:cNvSpPr>
            <a:spLocks noChangeArrowheads="1"/>
          </p:cNvSpPr>
          <p:nvPr/>
        </p:nvSpPr>
        <p:spPr bwMode="auto">
          <a:xfrm>
            <a:off x="282891" y="235043"/>
            <a:ext cx="10987972"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dirty="0">
                <a:latin typeface="Kermit" panose="020F0503040000060003" pitchFamily="34" charset="0"/>
                <a:ea typeface="Times New Roman" panose="02020603050405020304" pitchFamily="18" charset="0"/>
              </a:rPr>
              <a:t>Werkvorm: </a:t>
            </a:r>
            <a:endParaRPr lang="nl-NL" sz="2000" b="1" dirty="0">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Bedenk een eigen bordspel over bewegen. Maak vakjes met beweegopdrachten en vakjes met vragen. Je mag zelf weten welke beweging in jouw vakje zit en welke vraag je stelt over gezond bewegen. Versier je vakjes zo mooi mogelijk. Maak pionnetjes bij het spel.</a:t>
            </a:r>
          </a:p>
          <a:p>
            <a:pPr marL="342900" indent="-342900">
              <a:buFont typeface="Arial" panose="020B0604020202020204" pitchFamily="34" charset="0"/>
              <a:buChar char="•"/>
            </a:pPr>
            <a:r>
              <a:rPr lang="nl-NL" sz="2000" dirty="0">
                <a:latin typeface="Kermit"/>
                <a:ea typeface="Times New Roman" panose="02020603050405020304" pitchFamily="18" charset="0"/>
              </a:rPr>
              <a:t>Jullie werken in groepjes van drie. </a:t>
            </a:r>
          </a:p>
          <a:p>
            <a:endParaRPr lang="nl-NL" sz="2000" dirty="0">
              <a:latin typeface="Kermit" panose="020F0503040000060003" pitchFamily="34" charset="0"/>
              <a:ea typeface="Times New Roman" panose="02020603050405020304" pitchFamily="18" charset="0"/>
            </a:endParaRPr>
          </a:p>
          <a:p>
            <a:r>
              <a:rPr lang="nl-NL" sz="2000" b="1" dirty="0">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bordspel heeft een begin en eind.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hebben vraagvakjes gemaakt met een goede vragen over bewegen of gezondheid.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hebben beweegvakjes gemaakt met een goede opdrachten over bewegen of gezondheid.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hebben de vakjes netjes en creatief versierd.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hebben nagedacht over waarom mijn opdracht of vraag bij het thema past.</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hebben pionnetjes bij het spel gemaakt. </a:t>
            </a:r>
          </a:p>
          <a:p>
            <a:endParaRPr lang="nl-NL" sz="2000" dirty="0">
              <a:latin typeface="Kermit" panose="020F0503040000060003" pitchFamily="34" charset="0"/>
              <a:ea typeface="Times New Roman" panose="02020603050405020304" pitchFamily="18" charset="0"/>
            </a:endParaRPr>
          </a:p>
          <a:p>
            <a:r>
              <a:rPr lang="nl-NL" sz="2000" b="1" dirty="0">
                <a:latin typeface="Kermit" panose="020F0503040000060003" pitchFamily="34" charset="0"/>
                <a:ea typeface="Times New Roman" panose="02020603050405020304" pitchFamily="18" charset="0"/>
              </a:rPr>
              <a:t>Klaar-/verdiepingsopdrachten:</a:t>
            </a:r>
          </a:p>
          <a:p>
            <a:pPr marL="457200" indent="-457200">
              <a:buFont typeface="+mj-lt"/>
              <a:buAutoNum type="arabicPeriod"/>
            </a:pPr>
            <a:r>
              <a:rPr lang="nl-NL" sz="2000" dirty="0">
                <a:latin typeface="Kermit" panose="020F0503040000060003" pitchFamily="34" charset="0"/>
                <a:ea typeface="Times New Roman" panose="02020603050405020304" pitchFamily="18" charset="0"/>
              </a:rPr>
              <a:t>Maak een ‘spelregels-kaart’ voor jullie bordspel, zodat andere groepjes het ook kunnen spelen.</a:t>
            </a:r>
          </a:p>
          <a:p>
            <a:pPr marL="457200" indent="-457200">
              <a:buFont typeface="+mj-lt"/>
              <a:buAutoNum type="arabicPeriod"/>
            </a:pPr>
            <a:r>
              <a:rPr lang="nl-NL" sz="2000" dirty="0">
                <a:latin typeface="Kermit"/>
                <a:ea typeface="Times New Roman" panose="02020603050405020304" pitchFamily="18" charset="0"/>
              </a:rPr>
              <a:t>Bedenk extra regels bij het spel zoals: als je zes gooit moet je een beurt overslaan.</a:t>
            </a:r>
            <a:endParaRPr kumimoji="0" lang="nl-NL" altLang="nl-NL" sz="1800" b="0" i="0" u="none" strike="noStrike" cap="none" normalizeH="0" baseline="0" dirty="0">
              <a:ln>
                <a:noFill/>
              </a:ln>
              <a:solidFill>
                <a:schemeClr val="tx1"/>
              </a:solidFill>
              <a:effectLst/>
              <a:latin typeface="Kermit"/>
            </a:endParaRPr>
          </a:p>
        </p:txBody>
      </p:sp>
    </p:spTree>
    <p:extLst>
      <p:ext uri="{BB962C8B-B14F-4D97-AF65-F5344CB8AC3E}">
        <p14:creationId xmlns:p14="http://schemas.microsoft.com/office/powerpoint/2010/main" val="13009152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EED5E-B8DE-71A6-4767-F8F251C9135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1691352-8870-154F-A733-CEA1CFCCFC5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FD74589-EC5F-D694-EE98-EA733CEDB94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26FBEAD-2AB3-6C6C-AA85-352E3449E9C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88801138-2392-0B8C-7C0F-A213325CE3E0}"/>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E26096D9-F574-36E6-53D2-A8CD32C2DB8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3BE7F3B7-8EA1-DD05-C8A9-29D019C51C5C}"/>
              </a:ext>
            </a:extLst>
          </p:cNvPr>
          <p:cNvSpPr txBox="1"/>
          <p:nvPr/>
        </p:nvSpPr>
        <p:spPr>
          <a:xfrm>
            <a:off x="-1" y="0"/>
            <a:ext cx="12191999"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D2E6E8D3-FC09-82E1-82FA-4EF0BEFA35B0}"/>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8+</a:t>
            </a:r>
            <a:endParaRPr lang="nl-NL" dirty="0"/>
          </a:p>
        </p:txBody>
      </p:sp>
      <p:pic>
        <p:nvPicPr>
          <p:cNvPr id="5" name="Afbeelding 4" descr="Afbeelding met Lettertype, Graphics, rood, tekst&#10;&#10;Automatisch gegenereerde beschrijving">
            <a:extLst>
              <a:ext uri="{FF2B5EF4-FFF2-40B4-BE49-F238E27FC236}">
                <a16:creationId xmlns:a16="http://schemas.microsoft.com/office/drawing/2014/main" id="{82AC8F5C-609B-E567-1D1B-35D588565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FFD652C5-28CB-1341-B4C5-FE81FE853DC4}"/>
              </a:ext>
            </a:extLst>
          </p:cNvPr>
          <p:cNvSpPr>
            <a:spLocks noChangeArrowheads="1"/>
          </p:cNvSpPr>
          <p:nvPr/>
        </p:nvSpPr>
        <p:spPr bwMode="auto">
          <a:xfrm>
            <a:off x="282891" y="547378"/>
            <a:ext cx="10987972"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000" b="1" dirty="0">
                <a:effectLst/>
                <a:latin typeface="Kermit" panose="020F0503040000060003" pitchFamily="34" charset="0"/>
                <a:ea typeface="Times New Roman" panose="02020603050405020304" pitchFamily="18" charset="0"/>
              </a:rPr>
              <a:t>Werkvorm: </a:t>
            </a:r>
            <a:endParaRPr lang="nl-NL" sz="20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Maak in ‘Scratch’ een online-game over bewegen. Je verwerkt in de game de informatie over wat er in je lichaam en je hoofd gebeurt als je sport.</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Je werkt in tweetallen</a:t>
            </a:r>
            <a:endParaRPr lang="nl-NL" sz="2000" dirty="0">
              <a:effectLst/>
              <a:latin typeface="Kermit" panose="020F0503040000060003" pitchFamily="34" charset="0"/>
              <a:ea typeface="Times New Roman" panose="02020603050405020304" pitchFamily="18" charset="0"/>
            </a:endParaRPr>
          </a:p>
          <a:p>
            <a:endParaRPr lang="nl-NL" sz="2000" dirty="0">
              <a:effectLst/>
              <a:latin typeface="Kermit" panose="020F0503040000060003" pitchFamily="34" charset="0"/>
              <a:ea typeface="Times New Roman" panose="02020603050405020304" pitchFamily="18" charset="0"/>
            </a:endParaRPr>
          </a:p>
          <a:p>
            <a:r>
              <a:rPr lang="nl-NL" sz="2000" b="1" dirty="0">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hebben ‘de basis van Scratch’ gekeken als instructievideo</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hebben een ‘scratch-game’ gemaakt</a:t>
            </a:r>
          </a:p>
          <a:p>
            <a:pPr marL="342900" indent="-342900">
              <a:buFont typeface="Arial" panose="020B0604020202020204" pitchFamily="34" charset="0"/>
              <a:buChar char="•"/>
            </a:pPr>
            <a:r>
              <a:rPr lang="nl-NL" sz="2000" dirty="0">
                <a:effectLst/>
                <a:latin typeface="Kermit" panose="020F0503040000060003" pitchFamily="34" charset="0"/>
                <a:ea typeface="Times New Roman" panose="02020603050405020304" pitchFamily="18" charset="0"/>
              </a:rPr>
              <a:t>Jullie ‘</a:t>
            </a:r>
            <a:r>
              <a:rPr lang="nl-NL" sz="2000" dirty="0" err="1">
                <a:effectLst/>
                <a:latin typeface="Kermit" panose="020F0503040000060003" pitchFamily="34" charset="0"/>
                <a:ea typeface="Times New Roman" panose="02020603050405020304" pitchFamily="18" charset="0"/>
              </a:rPr>
              <a:t>sprite</a:t>
            </a:r>
            <a:r>
              <a:rPr lang="nl-NL" sz="2000" dirty="0">
                <a:effectLst/>
                <a:latin typeface="Kermit" panose="020F0503040000060003" pitchFamily="34" charset="0"/>
                <a:ea typeface="Times New Roman" panose="02020603050405020304" pitchFamily="18" charset="0"/>
              </a:rPr>
              <a:t>’ in de game doet een bewegingsopdracht.</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a:t>
            </a:r>
            <a:r>
              <a:rPr lang="nl-NL" sz="2000" dirty="0" err="1">
                <a:latin typeface="Kermit" panose="020F0503040000060003" pitchFamily="34" charset="0"/>
                <a:ea typeface="Times New Roman" panose="02020603050405020304" pitchFamily="18" charset="0"/>
              </a:rPr>
              <a:t>sprite</a:t>
            </a:r>
            <a:r>
              <a:rPr lang="nl-NL" sz="2000" dirty="0">
                <a:latin typeface="Kermit" panose="020F0503040000060003" pitchFamily="34" charset="0"/>
                <a:ea typeface="Times New Roman" panose="02020603050405020304" pitchFamily="18" charset="0"/>
              </a:rPr>
              <a:t>’ in de game krijgt een fysiologische (bv. Zweten, spieren) en/of mentale (bv. plezier, concentratie) beloning wanneer hij/zij een bewegingsopdracht voltooid heeft </a:t>
            </a:r>
          </a:p>
          <a:p>
            <a:pPr marL="342900" indent="-342900">
              <a:buFont typeface="Arial" panose="020B0604020202020204" pitchFamily="34" charset="0"/>
              <a:buChar char="•"/>
            </a:pPr>
            <a:r>
              <a:rPr lang="nl-NL" sz="2000" dirty="0">
                <a:latin typeface="Kermit" panose="020F0503040000060003" pitchFamily="34" charset="0"/>
                <a:ea typeface="Times New Roman" panose="02020603050405020304" pitchFamily="18" charset="0"/>
              </a:rPr>
              <a:t>Jullie game heeft een passende naam.</a:t>
            </a:r>
          </a:p>
          <a:p>
            <a:pPr marL="342900" indent="-342900">
              <a:buFont typeface="Arial" panose="020B0604020202020204" pitchFamily="34" charset="0"/>
              <a:buChar char="•"/>
            </a:pPr>
            <a:r>
              <a:rPr lang="nl-NL" sz="2000" dirty="0">
                <a:effectLst/>
                <a:latin typeface="Kermit" panose="020F0503040000060003" pitchFamily="34" charset="0"/>
                <a:ea typeface="Times New Roman" panose="02020603050405020304" pitchFamily="18" charset="0"/>
              </a:rPr>
              <a:t>Jullie hebben </a:t>
            </a:r>
            <a:r>
              <a:rPr lang="nl-NL" sz="2000" dirty="0">
                <a:latin typeface="Kermit" panose="020F0503040000060003" pitchFamily="34" charset="0"/>
                <a:ea typeface="Times New Roman" panose="02020603050405020304" pitchFamily="18" charset="0"/>
              </a:rPr>
              <a:t>getest of jullie code van het spel werkt.</a:t>
            </a:r>
            <a:endParaRPr lang="nl-NL" sz="2000" dirty="0">
              <a:effectLst/>
              <a:latin typeface="Kermit" panose="020F0503040000060003" pitchFamily="34" charset="0"/>
              <a:ea typeface="Times New Roman" panose="02020603050405020304" pitchFamily="18" charset="0"/>
            </a:endParaRPr>
          </a:p>
          <a:p>
            <a:endParaRPr lang="nl-NL" sz="2000" dirty="0">
              <a:latin typeface="Kermit" panose="020F0503040000060003" pitchFamily="34" charset="0"/>
              <a:ea typeface="Times New Roman" panose="02020603050405020304" pitchFamily="18" charset="0"/>
            </a:endParaRPr>
          </a:p>
          <a:p>
            <a:r>
              <a:rPr lang="nl-NL" sz="2000" b="1" dirty="0">
                <a:effectLst/>
                <a:latin typeface="Kermit" panose="020F0503040000060003" pitchFamily="34" charset="0"/>
                <a:ea typeface="Times New Roman" panose="02020603050405020304" pitchFamily="18" charset="0"/>
              </a:rPr>
              <a:t>Klaar-/verdiepingsopdracht</a:t>
            </a:r>
            <a:r>
              <a:rPr lang="nl-NL" sz="2000" b="1" dirty="0">
                <a:latin typeface="Kermit" panose="020F0503040000060003" pitchFamily="34" charset="0"/>
                <a:ea typeface="Times New Roman" panose="02020603050405020304" pitchFamily="18" charset="0"/>
              </a:rPr>
              <a:t>en:</a:t>
            </a:r>
          </a:p>
          <a:p>
            <a:pPr marL="457200" indent="-457200">
              <a:buFont typeface="+mj-lt"/>
              <a:buAutoNum type="arabicPeriod"/>
            </a:pPr>
            <a:r>
              <a:rPr lang="nl-NL" sz="2000" dirty="0">
                <a:latin typeface="Kermit" panose="020F0503040000060003" pitchFamily="34" charset="0"/>
                <a:ea typeface="Times New Roman" panose="02020603050405020304" pitchFamily="18" charset="0"/>
              </a:rPr>
              <a:t>Laat de ‘</a:t>
            </a:r>
            <a:r>
              <a:rPr lang="nl-NL" sz="2000" dirty="0" err="1">
                <a:latin typeface="Kermit" panose="020F0503040000060003" pitchFamily="34" charset="0"/>
                <a:ea typeface="Times New Roman" panose="02020603050405020304" pitchFamily="18" charset="0"/>
              </a:rPr>
              <a:t>sprite</a:t>
            </a:r>
            <a:r>
              <a:rPr lang="nl-NL" sz="2000" dirty="0">
                <a:latin typeface="Kermit" panose="020F0503040000060003" pitchFamily="34" charset="0"/>
                <a:ea typeface="Times New Roman" panose="02020603050405020304" pitchFamily="18" charset="0"/>
              </a:rPr>
              <a:t>’ meerdere opdrachten uitvoeren.</a:t>
            </a:r>
          </a:p>
          <a:p>
            <a:pPr marL="457200" indent="-457200">
              <a:buFont typeface="+mj-lt"/>
              <a:buAutoNum type="arabicPeriod"/>
            </a:pPr>
            <a:r>
              <a:rPr lang="nl-NL" sz="2000" dirty="0">
                <a:latin typeface="Kermit" panose="020F0503040000060003" pitchFamily="34" charset="0"/>
                <a:ea typeface="Times New Roman" panose="02020603050405020304" pitchFamily="18" charset="0"/>
              </a:rPr>
              <a:t>Laat kinderen uit de klas de game uitproberen. Vraag naar tips. Verwerk de tips in jullie spel.</a:t>
            </a:r>
            <a:endParaRPr lang="nl-NL" sz="2000" dirty="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07447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150B1-A8CA-2AE2-0771-7952C468C659}"/>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7B8033E-4714-BF54-0974-D7D81EAFA0F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2830689-8E47-99B7-CC6F-85E9374DD3F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BDF885D-4A6C-6A8B-A20A-5C108445870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AC5F388C-46CF-D26B-2914-10D1D2FDFC17}"/>
              </a:ext>
            </a:extLst>
          </p:cNvPr>
          <p:cNvSpPr txBox="1"/>
          <p:nvPr/>
        </p:nvSpPr>
        <p:spPr>
          <a:xfrm>
            <a:off x="0" y="5423"/>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571F435E-4EC1-EC3F-1A90-196557CDBD20}"/>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endParaRPr lang="nl-NL" dirty="0"/>
          </a:p>
        </p:txBody>
      </p:sp>
      <p:pic>
        <p:nvPicPr>
          <p:cNvPr id="3" name="Afbeelding 2" descr="Afbeelding met Lettertype, Graphics, rood, tekst&#10;&#10;Automatisch gegenereerde beschrijving">
            <a:extLst>
              <a:ext uri="{FF2B5EF4-FFF2-40B4-BE49-F238E27FC236}">
                <a16:creationId xmlns:a16="http://schemas.microsoft.com/office/drawing/2014/main" id="{E86DC799-A255-84FC-F1EA-80A45221C6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092A633D-D185-E903-E9E1-8453749748A2}"/>
              </a:ext>
            </a:extLst>
          </p:cNvPr>
          <p:cNvSpPr txBox="1"/>
          <p:nvPr/>
        </p:nvSpPr>
        <p:spPr>
          <a:xfrm>
            <a:off x="0" y="207179"/>
            <a:ext cx="12191999" cy="646331"/>
          </a:xfrm>
          <a:prstGeom prst="rect">
            <a:avLst/>
          </a:prstGeom>
          <a:noFill/>
        </p:spPr>
        <p:txBody>
          <a:bodyPr wrap="square" rtlCol="0">
            <a:spAutoFit/>
          </a:bodyPr>
          <a:lstStyle/>
          <a:p>
            <a:pPr algn="ctr"/>
            <a:r>
              <a:rPr lang="nl-NL" sz="3600" dirty="0">
                <a:solidFill>
                  <a:srgbClr val="E16C7F"/>
                </a:solidFill>
                <a:latin typeface="Kermit" panose="020F0503040000060003" pitchFamily="34" charset="0"/>
              </a:rPr>
              <a:t>Het klassenspel!</a:t>
            </a:r>
          </a:p>
        </p:txBody>
      </p:sp>
      <p:pic>
        <p:nvPicPr>
          <p:cNvPr id="6" name="Afbeelding 5" descr="Afbeelding met tekst, Graphics, Lettertype, schermopname&#10;&#10;Door AI gegenereerde inhoud is mogelijk onjuist.">
            <a:extLst>
              <a:ext uri="{FF2B5EF4-FFF2-40B4-BE49-F238E27FC236}">
                <a16:creationId xmlns:a16="http://schemas.microsoft.com/office/drawing/2014/main" id="{5B4B5BD5-CFDD-71FB-92EA-E3A55B3D37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8264" y="1055266"/>
            <a:ext cx="8986288" cy="5054787"/>
          </a:xfrm>
          <a:prstGeom prst="rect">
            <a:avLst/>
          </a:prstGeom>
        </p:spPr>
      </p:pic>
    </p:spTree>
    <p:extLst>
      <p:ext uri="{BB962C8B-B14F-4D97-AF65-F5344CB8AC3E}">
        <p14:creationId xmlns:p14="http://schemas.microsoft.com/office/powerpoint/2010/main" val="80854807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19" ma:contentTypeDescription="Een nieuw document maken." ma:contentTypeScope="" ma:versionID="b653babcf18a80466b26b13ce41a2887">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52ebfdb92d85bea4e8a921112dbff46a"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DEFA8B-426E-4CD1-800B-85564E59DEAB}">
  <ds:schemaRefs>
    <ds:schemaRef ds:uri="http://schemas.microsoft.com/sharepoint/v3/contenttype/forms"/>
  </ds:schemaRefs>
</ds:datastoreItem>
</file>

<file path=customXml/itemProps2.xml><?xml version="1.0" encoding="utf-8"?>
<ds:datastoreItem xmlns:ds="http://schemas.openxmlformats.org/officeDocument/2006/customXml" ds:itemID="{5767F6BC-912F-45B4-9349-DB025424C625}">
  <ds:schemaRefs>
    <ds:schemaRef ds:uri="http://purl.org/dc/terms/"/>
    <ds:schemaRef ds:uri="http://purl.org/dc/elements/1.1/"/>
    <ds:schemaRef ds:uri="6aeb2e26-bba5-43b1-a0a2-5b6d2e9179d0"/>
    <ds:schemaRef ds:uri="7a6d047e-c7c9-48a3-8f43-db3ffccf2247"/>
    <ds:schemaRef ds:uri="http://www.w3.org/XML/1998/namespace"/>
    <ds:schemaRef ds:uri="http://purl.org/dc/dcmityp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A575BC0B-F521-4E8A-B5A5-55B28FAA20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6d047e-c7c9-48a3-8f43-db3ffccf2247"/>
    <ds:schemaRef ds:uri="6aeb2e26-bba5-43b1-a0a2-5b6d2e9179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1770</TotalTime>
  <Words>3962</Words>
  <Application>Microsoft Office PowerPoint</Application>
  <PresentationFormat>Breedbeeld</PresentationFormat>
  <Paragraphs>524</Paragraphs>
  <Slides>40</Slides>
  <Notes>24</Notes>
  <HiddenSlides>0</HiddenSlides>
  <MMClips>2</MMClips>
  <ScaleCrop>false</ScaleCrop>
  <HeadingPairs>
    <vt:vector size="4" baseType="variant">
      <vt:variant>
        <vt:lpstr>Thema</vt:lpstr>
      </vt:variant>
      <vt:variant>
        <vt:i4>1</vt:i4>
      </vt:variant>
      <vt:variant>
        <vt:lpstr>Diatitels</vt:lpstr>
      </vt:variant>
      <vt:variant>
        <vt:i4>40</vt:i4>
      </vt:variant>
    </vt:vector>
  </HeadingPairs>
  <TitlesOfParts>
    <vt:vector size="41" baseType="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lastModifiedBy>Aleid | Noordwijkse Methode</cp:lastModifiedBy>
  <cp:revision>110</cp:revision>
  <dcterms:created xsi:type="dcterms:W3CDTF">2024-02-07T10:42:23Z</dcterms:created>
  <dcterms:modified xsi:type="dcterms:W3CDTF">2026-01-14T14:02:39Z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